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5"/>
  </p:notesMasterIdLst>
  <p:sldIdLst>
    <p:sldId id="257" r:id="rId3"/>
    <p:sldId id="259" r:id="rId4"/>
    <p:sldId id="304" r:id="rId5"/>
    <p:sldId id="305" r:id="rId6"/>
    <p:sldId id="306" r:id="rId7"/>
    <p:sldId id="307" r:id="rId8"/>
    <p:sldId id="308" r:id="rId9"/>
    <p:sldId id="309" r:id="rId10"/>
    <p:sldId id="258" r:id="rId11"/>
    <p:sldId id="370" r:id="rId12"/>
    <p:sldId id="273" r:id="rId13"/>
    <p:sldId id="295" r:id="rId14"/>
    <p:sldId id="310" r:id="rId15"/>
    <p:sldId id="340" r:id="rId16"/>
    <p:sldId id="311" r:id="rId17"/>
    <p:sldId id="312" r:id="rId18"/>
    <p:sldId id="317" r:id="rId19"/>
    <p:sldId id="318" r:id="rId20"/>
    <p:sldId id="319" r:id="rId21"/>
    <p:sldId id="320" r:id="rId22"/>
    <p:sldId id="321" r:id="rId23"/>
    <p:sldId id="322" r:id="rId24"/>
    <p:sldId id="323" r:id="rId25"/>
    <p:sldId id="325" r:id="rId26"/>
    <p:sldId id="275" r:id="rId27"/>
    <p:sldId id="294" r:id="rId28"/>
    <p:sldId id="326" r:id="rId29"/>
    <p:sldId id="327" r:id="rId30"/>
    <p:sldId id="328" r:id="rId31"/>
    <p:sldId id="329" r:id="rId32"/>
    <p:sldId id="330" r:id="rId33"/>
    <p:sldId id="331" r:id="rId34"/>
    <p:sldId id="332" r:id="rId35"/>
    <p:sldId id="368" r:id="rId36"/>
    <p:sldId id="277" r:id="rId37"/>
    <p:sldId id="293" r:id="rId38"/>
    <p:sldId id="343" r:id="rId39"/>
    <p:sldId id="333" r:id="rId40"/>
    <p:sldId id="334" r:id="rId41"/>
    <p:sldId id="342" r:id="rId42"/>
    <p:sldId id="335" r:id="rId43"/>
    <p:sldId id="365" r:id="rId44"/>
    <p:sldId id="313" r:id="rId45"/>
    <p:sldId id="336" r:id="rId46"/>
    <p:sldId id="337" r:id="rId47"/>
    <p:sldId id="338" r:id="rId48"/>
    <p:sldId id="339" r:id="rId49"/>
    <p:sldId id="279" r:id="rId50"/>
    <p:sldId id="292" r:id="rId51"/>
    <p:sldId id="344" r:id="rId52"/>
    <p:sldId id="346" r:id="rId53"/>
    <p:sldId id="347" r:id="rId54"/>
    <p:sldId id="348" r:id="rId55"/>
    <p:sldId id="345" r:id="rId56"/>
    <p:sldId id="283" r:id="rId57"/>
    <p:sldId id="290" r:id="rId58"/>
    <p:sldId id="349" r:id="rId59"/>
    <p:sldId id="350" r:id="rId60"/>
    <p:sldId id="351" r:id="rId61"/>
    <p:sldId id="352" r:id="rId62"/>
    <p:sldId id="353" r:id="rId63"/>
    <p:sldId id="281" r:id="rId64"/>
    <p:sldId id="291" r:id="rId65"/>
    <p:sldId id="354" r:id="rId66"/>
    <p:sldId id="366" r:id="rId67"/>
    <p:sldId id="367" r:id="rId68"/>
    <p:sldId id="355" r:id="rId69"/>
    <p:sldId id="356" r:id="rId70"/>
    <p:sldId id="369" r:id="rId71"/>
    <p:sldId id="285" r:id="rId72"/>
    <p:sldId id="289" r:id="rId73"/>
    <p:sldId id="358" r:id="rId74"/>
    <p:sldId id="371" r:id="rId75"/>
    <p:sldId id="359" r:id="rId76"/>
    <p:sldId id="373" r:id="rId77"/>
    <p:sldId id="374" r:id="rId78"/>
    <p:sldId id="360" r:id="rId79"/>
    <p:sldId id="375" r:id="rId80"/>
    <p:sldId id="287" r:id="rId81"/>
    <p:sldId id="288" r:id="rId82"/>
    <p:sldId id="361" r:id="rId83"/>
    <p:sldId id="363" r:id="rId84"/>
    <p:sldId id="364" r:id="rId85"/>
    <p:sldId id="303" r:id="rId86"/>
    <p:sldId id="296" r:id="rId87"/>
    <p:sldId id="297" r:id="rId88"/>
    <p:sldId id="298" r:id="rId89"/>
    <p:sldId id="301" r:id="rId90"/>
    <p:sldId id="299" r:id="rId91"/>
    <p:sldId id="300" r:id="rId92"/>
    <p:sldId id="302" r:id="rId93"/>
    <p:sldId id="260"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1925"/>
    <a:srgbClr val="006847"/>
    <a:srgbClr val="70AD47"/>
    <a:srgbClr val="00ADDB"/>
    <a:srgbClr val="E463B7"/>
    <a:srgbClr val="E7C467"/>
    <a:srgbClr val="5D3327"/>
    <a:srgbClr val="4472C4"/>
    <a:srgbClr val="9FBD3B"/>
    <a:srgbClr val="CA76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453" autoAdjust="0"/>
  </p:normalViewPr>
  <p:slideViewPr>
    <p:cSldViewPr snapToGrid="0">
      <p:cViewPr varScale="1">
        <p:scale>
          <a:sx n="64" d="100"/>
          <a:sy n="64" d="100"/>
        </p:scale>
        <p:origin x="134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E11A81-F517-475C-B5BE-67E182563396}" type="datetimeFigureOut">
              <a:rPr lang="en-GB" smtClean="0"/>
              <a:t>15/12/2025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85688-46AE-41BD-A902-E2928AA54A48}" type="slidenum">
              <a:rPr lang="en-GB" smtClean="0"/>
              <a:t>‹#›</a:t>
            </a:fld>
            <a:endParaRPr lang="en-GB"/>
          </a:p>
        </p:txBody>
      </p:sp>
    </p:spTree>
    <p:extLst>
      <p:ext uri="{BB962C8B-B14F-4D97-AF65-F5344CB8AC3E}">
        <p14:creationId xmlns:p14="http://schemas.microsoft.com/office/powerpoint/2010/main" val="3750766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091B5-4A96-4B03-A67C-010B79FCDE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241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94CE6-A929-415F-B5D2-27D375FEE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500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Suggested answer: </a:t>
            </a:r>
          </a:p>
          <a:p>
            <a:r>
              <a:rPr lang="en-GB" dirty="0" smtClean="0"/>
              <a:t>Primary data collected first-hand and specific to the research purpose (whatever the company wanted to research, rather than just general data)</a:t>
            </a:r>
          </a:p>
          <a:p>
            <a:r>
              <a:rPr lang="en-GB" dirty="0" smtClean="0"/>
              <a:t>Quantitative data – time spent by customers looking at displays or choosing pick n mix – to allow patterns or trends</a:t>
            </a:r>
            <a:r>
              <a:rPr lang="en-GB" baseline="0" dirty="0" smtClean="0"/>
              <a:t> to be measured</a:t>
            </a:r>
            <a:endParaRPr lang="en-GB" dirty="0" smtClean="0"/>
          </a:p>
          <a:p>
            <a:r>
              <a:rPr lang="en-GB" dirty="0" smtClean="0"/>
              <a:t>Qualitative data – where customers hesitate or put products back on the shelf – to explain customer behaviour</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29</a:t>
            </a:fld>
            <a:endParaRPr lang="en-GB"/>
          </a:p>
        </p:txBody>
      </p:sp>
    </p:spTree>
    <p:extLst>
      <p:ext uri="{BB962C8B-B14F-4D97-AF65-F5344CB8AC3E}">
        <p14:creationId xmlns:p14="http://schemas.microsoft.com/office/powerpoint/2010/main" val="1591569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Suggested</a:t>
            </a:r>
            <a:r>
              <a:rPr lang="en-GB" b="1" u="sng" baseline="0" dirty="0" smtClean="0"/>
              <a:t> answer:</a:t>
            </a:r>
          </a:p>
          <a:p>
            <a:r>
              <a:rPr lang="en-GB" b="0" dirty="0" smtClean="0"/>
              <a:t>In market research, bias is anything that distorts the results so they do not accurately represent the target market. Bias in market research occurs when the way data is collected, sampled, or interpreted leads to results that are inaccurate or misleading.</a:t>
            </a:r>
            <a:endParaRPr lang="en-GB" b="0" dirty="0"/>
          </a:p>
        </p:txBody>
      </p:sp>
      <p:sp>
        <p:nvSpPr>
          <p:cNvPr id="4" name="Slide Number Placeholder 3"/>
          <p:cNvSpPr>
            <a:spLocks noGrp="1"/>
          </p:cNvSpPr>
          <p:nvPr>
            <p:ph type="sldNum" sz="quarter" idx="10"/>
          </p:nvPr>
        </p:nvSpPr>
        <p:spPr/>
        <p:txBody>
          <a:bodyPr/>
          <a:lstStyle/>
          <a:p>
            <a:fld id="{93C85688-46AE-41BD-A902-E2928AA54A48}" type="slidenum">
              <a:rPr lang="en-GB" smtClean="0"/>
              <a:t>31</a:t>
            </a:fld>
            <a:endParaRPr lang="en-GB"/>
          </a:p>
        </p:txBody>
      </p:sp>
    </p:spTree>
    <p:extLst>
      <p:ext uri="{BB962C8B-B14F-4D97-AF65-F5344CB8AC3E}">
        <p14:creationId xmlns:p14="http://schemas.microsoft.com/office/powerpoint/2010/main" val="1357459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Suggested answers (other answers are possible):</a:t>
            </a:r>
          </a:p>
          <a:p>
            <a:r>
              <a:rPr lang="en-GB" dirty="0" smtClean="0"/>
              <a:t>To</a:t>
            </a:r>
            <a:r>
              <a:rPr lang="en-GB" baseline="0" dirty="0" smtClean="0"/>
              <a:t> analyse the data – large amounts of data can be summarised in seconds – to help a confectionery business identify trends such as vegan sweets</a:t>
            </a:r>
          </a:p>
          <a:p>
            <a:r>
              <a:rPr lang="en-GB" baseline="0" dirty="0" smtClean="0"/>
              <a:t>To analyse social media – to identify customer opinions about brands</a:t>
            </a:r>
          </a:p>
          <a:p>
            <a:r>
              <a:rPr lang="en-GB" baseline="0" dirty="0" smtClean="0"/>
              <a:t>To predict the future – to use historical data to forecast demand, which reduces the risk of launching an unsuccessful product</a:t>
            </a:r>
          </a:p>
          <a:p>
            <a:r>
              <a:rPr lang="en-GB" baseline="0" dirty="0" smtClean="0"/>
              <a:t>To reduce bias – by reducing human bias in the analysis of the data</a:t>
            </a:r>
          </a:p>
          <a:p>
            <a:endParaRPr lang="en-GB" baseline="0" dirty="0" smtClean="0"/>
          </a:p>
          <a:p>
            <a:r>
              <a:rPr lang="en-GB" b="1" u="sng" baseline="0" dirty="0" smtClean="0"/>
              <a:t>Author Note: </a:t>
            </a:r>
            <a:r>
              <a:rPr lang="en-GB" baseline="0" dirty="0" smtClean="0"/>
              <a:t>unlikely to get a specific question on AI (but not impossible)– but a useful argument in case there is a question on the use of ICT</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32</a:t>
            </a:fld>
            <a:endParaRPr lang="en-GB"/>
          </a:p>
        </p:txBody>
      </p:sp>
    </p:spTree>
    <p:extLst>
      <p:ext uri="{BB962C8B-B14F-4D97-AF65-F5344CB8AC3E}">
        <p14:creationId xmlns:p14="http://schemas.microsoft.com/office/powerpoint/2010/main" val="1625280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Author’s note:</a:t>
            </a:r>
          </a:p>
          <a:p>
            <a:endParaRPr lang="en-GB" dirty="0" smtClean="0"/>
          </a:p>
          <a:p>
            <a:r>
              <a:rPr lang="en-GB" dirty="0" smtClean="0"/>
              <a:t>This is available as a PDF version in the pack in SECTION A</a:t>
            </a:r>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33</a:t>
            </a:fld>
            <a:endParaRPr lang="en-GB"/>
          </a:p>
        </p:txBody>
      </p:sp>
    </p:spTree>
    <p:extLst>
      <p:ext uri="{BB962C8B-B14F-4D97-AF65-F5344CB8AC3E}">
        <p14:creationId xmlns:p14="http://schemas.microsoft.com/office/powerpoint/2010/main" val="345444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94CE6-A929-415F-B5D2-27D375FEE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880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smtClean="0"/>
              <a:t>Author’s note:  All of these questions and suggested answers in SECTION</a:t>
            </a:r>
            <a:r>
              <a:rPr lang="en-GB" b="1" u="sng" baseline="0" dirty="0" smtClean="0"/>
              <a:t> A TRENDS I</a:t>
            </a:r>
            <a:r>
              <a:rPr lang="en-GB" b="1" u="sng" dirty="0" smtClean="0"/>
              <a:t>n</a:t>
            </a:r>
            <a:r>
              <a:rPr lang="en-GB" b="1" u="sng" baseline="0" dirty="0" smtClean="0"/>
              <a:t> the pack. (This may not be in the sample)</a:t>
            </a:r>
            <a:endParaRPr lang="en-GB" b="1" u="sng" dirty="0" smtClean="0"/>
          </a:p>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37</a:t>
            </a:fld>
            <a:endParaRPr lang="en-GB"/>
          </a:p>
        </p:txBody>
      </p:sp>
    </p:spTree>
    <p:extLst>
      <p:ext uri="{BB962C8B-B14F-4D97-AF65-F5344CB8AC3E}">
        <p14:creationId xmlns:p14="http://schemas.microsoft.com/office/powerpoint/2010/main" val="43177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Answers in the</a:t>
            </a:r>
            <a:r>
              <a:rPr lang="en-GB" b="1" u="sng" baseline="0" dirty="0" smtClean="0"/>
              <a:t> PDF in the pack in SECTION A TRENDS</a:t>
            </a:r>
            <a:endParaRPr lang="en-GB" b="1" u="sng" dirty="0"/>
          </a:p>
        </p:txBody>
      </p:sp>
      <p:sp>
        <p:nvSpPr>
          <p:cNvPr id="4" name="Slide Number Placeholder 3"/>
          <p:cNvSpPr>
            <a:spLocks noGrp="1"/>
          </p:cNvSpPr>
          <p:nvPr>
            <p:ph type="sldNum" sz="quarter" idx="10"/>
          </p:nvPr>
        </p:nvSpPr>
        <p:spPr/>
        <p:txBody>
          <a:bodyPr/>
          <a:lstStyle/>
          <a:p>
            <a:fld id="{93C85688-46AE-41BD-A902-E2928AA54A48}" type="slidenum">
              <a:rPr lang="en-GB" smtClean="0"/>
              <a:t>38</a:t>
            </a:fld>
            <a:endParaRPr lang="en-GB"/>
          </a:p>
        </p:txBody>
      </p:sp>
    </p:spTree>
    <p:extLst>
      <p:ext uri="{BB962C8B-B14F-4D97-AF65-F5344CB8AC3E}">
        <p14:creationId xmlns:p14="http://schemas.microsoft.com/office/powerpoint/2010/main" val="55594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smtClean="0"/>
              <a:t>Answers in the</a:t>
            </a:r>
            <a:r>
              <a:rPr lang="en-GB" b="1" u="sng" baseline="0" dirty="0" smtClean="0"/>
              <a:t> PDF in the pack in SECTION A TRENDS</a:t>
            </a:r>
            <a:endParaRPr lang="en-GB" b="1" u="sng" dirty="0" smtClean="0"/>
          </a:p>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39</a:t>
            </a:fld>
            <a:endParaRPr lang="en-GB"/>
          </a:p>
        </p:txBody>
      </p:sp>
    </p:spTree>
    <p:extLst>
      <p:ext uri="{BB962C8B-B14F-4D97-AF65-F5344CB8AC3E}">
        <p14:creationId xmlns:p14="http://schemas.microsoft.com/office/powerpoint/2010/main" val="418352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smtClean="0"/>
              <a:t>Answers in the</a:t>
            </a:r>
            <a:r>
              <a:rPr lang="en-GB" b="1" u="sng" baseline="0" dirty="0" smtClean="0"/>
              <a:t> PDF in the pack in SECTION A TRENDS</a:t>
            </a:r>
            <a:endParaRPr lang="en-GB" b="1" u="sng" dirty="0" smtClean="0"/>
          </a:p>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40</a:t>
            </a:fld>
            <a:endParaRPr lang="en-GB"/>
          </a:p>
        </p:txBody>
      </p:sp>
    </p:spTree>
    <p:extLst>
      <p:ext uri="{BB962C8B-B14F-4D97-AF65-F5344CB8AC3E}">
        <p14:creationId xmlns:p14="http://schemas.microsoft.com/office/powerpoint/2010/main" val="323434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94CE6-A929-415F-B5D2-27D375FEE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28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smtClean="0"/>
              <a:t>Answers in the</a:t>
            </a:r>
            <a:r>
              <a:rPr lang="en-GB" b="1" u="sng" baseline="0" dirty="0" smtClean="0"/>
              <a:t> PDF in the pack in SECTION A TRENDS</a:t>
            </a:r>
            <a:endParaRPr lang="en-GB" b="1" u="sng" dirty="0" smtClean="0"/>
          </a:p>
          <a:p>
            <a:endParaRPr lang="en-GB" b="0" dirty="0"/>
          </a:p>
        </p:txBody>
      </p:sp>
      <p:sp>
        <p:nvSpPr>
          <p:cNvPr id="4" name="Slide Number Placeholder 3"/>
          <p:cNvSpPr>
            <a:spLocks noGrp="1"/>
          </p:cNvSpPr>
          <p:nvPr>
            <p:ph type="sldNum" sz="quarter" idx="10"/>
          </p:nvPr>
        </p:nvSpPr>
        <p:spPr/>
        <p:txBody>
          <a:bodyPr/>
          <a:lstStyle/>
          <a:p>
            <a:fld id="{93C85688-46AE-41BD-A902-E2928AA54A48}" type="slidenum">
              <a:rPr lang="en-GB" smtClean="0"/>
              <a:t>41</a:t>
            </a:fld>
            <a:endParaRPr lang="en-GB"/>
          </a:p>
        </p:txBody>
      </p:sp>
    </p:spTree>
    <p:extLst>
      <p:ext uri="{BB962C8B-B14F-4D97-AF65-F5344CB8AC3E}">
        <p14:creationId xmlns:p14="http://schemas.microsoft.com/office/powerpoint/2010/main" val="363657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Author’s note:</a:t>
            </a:r>
          </a:p>
          <a:p>
            <a:r>
              <a:rPr lang="en-GB" dirty="0" smtClean="0"/>
              <a:t>This introduces students to the large global brands and starts a discussion of why they are the largest, and</a:t>
            </a:r>
            <a:r>
              <a:rPr lang="en-GB" baseline="0" dirty="0" smtClean="0"/>
              <a:t> what part did advertising play in the growth of these brands.   This is a nice low risk activity to bring students round to thinking about branding and the context.   Revenue is always in $USA when comparing global brands. </a:t>
            </a:r>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42</a:t>
            </a:fld>
            <a:endParaRPr lang="en-GB"/>
          </a:p>
        </p:txBody>
      </p:sp>
    </p:spTree>
    <p:extLst>
      <p:ext uri="{BB962C8B-B14F-4D97-AF65-F5344CB8AC3E}">
        <p14:creationId xmlns:p14="http://schemas.microsoft.com/office/powerpoint/2010/main" val="1682412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43</a:t>
            </a:fld>
            <a:endParaRPr lang="en-GB"/>
          </a:p>
        </p:txBody>
      </p:sp>
    </p:spTree>
    <p:extLst>
      <p:ext uri="{BB962C8B-B14F-4D97-AF65-F5344CB8AC3E}">
        <p14:creationId xmlns:p14="http://schemas.microsoft.com/office/powerpoint/2010/main" val="3549638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94CE6-A929-415F-B5D2-27D375FEE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009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Author’s note:</a:t>
            </a:r>
          </a:p>
          <a:p>
            <a:r>
              <a:rPr lang="en-GB" dirty="0" smtClean="0"/>
              <a:t>Challenge students to make their own table of links to articles – make these tables of</a:t>
            </a:r>
            <a:r>
              <a:rPr lang="en-GB" baseline="0" dirty="0" smtClean="0"/>
              <a:t> links common practice in the research phase.  Students could make these in Word or </a:t>
            </a:r>
            <a:r>
              <a:rPr lang="en-GB" baseline="0" dirty="0" err="1" smtClean="0"/>
              <a:t>PPT</a:t>
            </a:r>
            <a:r>
              <a:rPr lang="en-GB" baseline="0" dirty="0" smtClean="0"/>
              <a:t> or Canva and then provide summaries of what they have read. </a:t>
            </a:r>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54</a:t>
            </a:fld>
            <a:endParaRPr lang="en-GB"/>
          </a:p>
        </p:txBody>
      </p:sp>
    </p:spTree>
    <p:extLst>
      <p:ext uri="{BB962C8B-B14F-4D97-AF65-F5344CB8AC3E}">
        <p14:creationId xmlns:p14="http://schemas.microsoft.com/office/powerpoint/2010/main" val="882447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94CE6-A929-415F-B5D2-27D375FEE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622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Suggested</a:t>
            </a:r>
            <a:r>
              <a:rPr lang="en-GB" b="1" u="sng" baseline="0" dirty="0" smtClean="0"/>
              <a:t> answers – </a:t>
            </a:r>
            <a:r>
              <a:rPr lang="en-GB" b="1" u="sng" baseline="0" dirty="0" err="1" smtClean="0"/>
              <a:t>brandnomers</a:t>
            </a:r>
            <a:r>
              <a:rPr lang="en-GB" b="1" u="sng" baseline="0" dirty="0" smtClean="0"/>
              <a:t> (students may disagree with these!)</a:t>
            </a:r>
          </a:p>
          <a:p>
            <a:r>
              <a:rPr lang="en-GB" b="1" dirty="0" smtClean="0"/>
              <a:t>Smarties</a:t>
            </a:r>
            <a:r>
              <a:rPr lang="en-GB" dirty="0" smtClean="0"/>
              <a:t> – sometimes used to describe any chocolate button</a:t>
            </a:r>
          </a:p>
          <a:p>
            <a:r>
              <a:rPr lang="en-GB" b="1" dirty="0" smtClean="0"/>
              <a:t>Mars bar</a:t>
            </a:r>
            <a:r>
              <a:rPr lang="en-GB" dirty="0" smtClean="0"/>
              <a:t> – sometimes used generically to mean a chocolate bar</a:t>
            </a:r>
          </a:p>
          <a:p>
            <a:r>
              <a:rPr lang="en-GB" b="1" dirty="0" smtClean="0"/>
              <a:t>Haribo</a:t>
            </a:r>
            <a:r>
              <a:rPr lang="en-GB" dirty="0" smtClean="0"/>
              <a:t> – used to refer to gummy sweets in general, especially in those small packets</a:t>
            </a:r>
          </a:p>
          <a:p>
            <a:r>
              <a:rPr lang="en-GB" b="1" dirty="0" err="1" smtClean="0"/>
              <a:t>Maltesers</a:t>
            </a:r>
            <a:r>
              <a:rPr lang="en-GB" dirty="0" smtClean="0"/>
              <a:t> – used to describe any malted chocolate balls</a:t>
            </a:r>
          </a:p>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59</a:t>
            </a:fld>
            <a:endParaRPr lang="en-GB"/>
          </a:p>
        </p:txBody>
      </p:sp>
    </p:spTree>
    <p:extLst>
      <p:ext uri="{BB962C8B-B14F-4D97-AF65-F5344CB8AC3E}">
        <p14:creationId xmlns:p14="http://schemas.microsoft.com/office/powerpoint/2010/main" val="3096102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94CE6-A929-415F-B5D2-27D375FEE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407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Author’s note:</a:t>
            </a:r>
            <a:r>
              <a:rPr lang="en-GB" b="1" u="sng" baseline="0" dirty="0" smtClean="0"/>
              <a:t> </a:t>
            </a:r>
            <a:r>
              <a:rPr lang="en-GB" baseline="0" dirty="0" smtClean="0"/>
              <a:t>This can be run as a whole class on the board quiz or you can print out the PDF activity to give as a homework or a starter or even a brain break on topic. That’s why we called the activities pick and mix so you have a wide bank of things to do, depending on the mood of the group, what is happening that day etc. </a:t>
            </a:r>
            <a:endParaRPr lang="en-GB" dirty="0" smtClean="0"/>
          </a:p>
        </p:txBody>
      </p:sp>
      <p:sp>
        <p:nvSpPr>
          <p:cNvPr id="4" name="Slide Number Placeholder 3"/>
          <p:cNvSpPr>
            <a:spLocks noGrp="1"/>
          </p:cNvSpPr>
          <p:nvPr>
            <p:ph type="sldNum" sz="quarter" idx="10"/>
          </p:nvPr>
        </p:nvSpPr>
        <p:spPr/>
        <p:txBody>
          <a:bodyPr/>
          <a:lstStyle/>
          <a:p>
            <a:fld id="{93C85688-46AE-41BD-A902-E2928AA54A48}" type="slidenum">
              <a:rPr lang="en-GB" smtClean="0"/>
              <a:t>64</a:t>
            </a:fld>
            <a:endParaRPr lang="en-GB"/>
          </a:p>
        </p:txBody>
      </p:sp>
    </p:spTree>
    <p:extLst>
      <p:ext uri="{BB962C8B-B14F-4D97-AF65-F5344CB8AC3E}">
        <p14:creationId xmlns:p14="http://schemas.microsoft.com/office/powerpoint/2010/main" val="3806904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Suggested answers (in brief):</a:t>
            </a:r>
          </a:p>
          <a:p>
            <a:endParaRPr lang="en-GB" dirty="0" smtClean="0"/>
          </a:p>
          <a:p>
            <a:r>
              <a:rPr lang="en-GB" dirty="0" smtClean="0"/>
              <a:t>It</a:t>
            </a:r>
            <a:r>
              <a:rPr lang="en-GB" baseline="0" dirty="0" smtClean="0"/>
              <a:t> increased online visibility and bran awareness</a:t>
            </a:r>
          </a:p>
          <a:p>
            <a:r>
              <a:rPr lang="en-GB" baseline="0" dirty="0" smtClean="0"/>
              <a:t>Able to reach the price sensitive customers</a:t>
            </a:r>
          </a:p>
          <a:p>
            <a:r>
              <a:rPr lang="en-GB" baseline="0" dirty="0" smtClean="0"/>
              <a:t>Clear old stock ready for a new season</a:t>
            </a:r>
          </a:p>
          <a:p>
            <a:r>
              <a:rPr lang="en-GB" baseline="0" dirty="0" smtClean="0"/>
              <a:t>Boost sales volume</a:t>
            </a:r>
          </a:p>
          <a:p>
            <a:r>
              <a:rPr lang="en-GB" baseline="0" dirty="0" smtClean="0"/>
              <a:t>Increase market share</a:t>
            </a:r>
          </a:p>
        </p:txBody>
      </p:sp>
      <p:sp>
        <p:nvSpPr>
          <p:cNvPr id="4" name="Slide Number Placeholder 3"/>
          <p:cNvSpPr>
            <a:spLocks noGrp="1"/>
          </p:cNvSpPr>
          <p:nvPr>
            <p:ph type="sldNum" sz="quarter" idx="10"/>
          </p:nvPr>
        </p:nvSpPr>
        <p:spPr/>
        <p:txBody>
          <a:bodyPr/>
          <a:lstStyle/>
          <a:p>
            <a:fld id="{93C85688-46AE-41BD-A902-E2928AA54A48}" type="slidenum">
              <a:rPr lang="en-GB" smtClean="0"/>
              <a:t>69</a:t>
            </a:fld>
            <a:endParaRPr lang="en-GB"/>
          </a:p>
        </p:txBody>
      </p:sp>
    </p:spTree>
    <p:extLst>
      <p:ext uri="{BB962C8B-B14F-4D97-AF65-F5344CB8AC3E}">
        <p14:creationId xmlns:p14="http://schemas.microsoft.com/office/powerpoint/2010/main" val="19526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 this chart is in the</a:t>
            </a:r>
            <a:r>
              <a:rPr lang="en-GB" baseline="0" dirty="0" smtClean="0"/>
              <a:t> pack in the section called USEFUL DOCUMENTS</a:t>
            </a:r>
          </a:p>
          <a:p>
            <a:r>
              <a:rPr lang="en-GB" b="1" u="sng" baseline="0" dirty="0" smtClean="0"/>
              <a:t>Suggestions:</a:t>
            </a:r>
          </a:p>
          <a:p>
            <a:pPr marL="171450" indent="-171450">
              <a:buFont typeface="Arial" panose="020B0604020202020204" pitchFamily="34" charset="0"/>
              <a:buChar char="•"/>
            </a:pPr>
            <a:r>
              <a:rPr lang="en-GB" baseline="0" dirty="0" smtClean="0"/>
              <a:t>That there are 4 main selling events of the year and so this will impact production, stock control, revenue and marketing</a:t>
            </a:r>
          </a:p>
          <a:p>
            <a:pPr marL="171450" indent="-171450">
              <a:buFont typeface="Arial" panose="020B0604020202020204" pitchFamily="34" charset="0"/>
              <a:buChar char="•"/>
            </a:pPr>
            <a:r>
              <a:rPr lang="en-GB" baseline="0" dirty="0" smtClean="0"/>
              <a:t>That production would be concentrated in the summer months to prepare for the increase in demand at Halloween (stock levels)</a:t>
            </a:r>
          </a:p>
          <a:p>
            <a:pPr marL="171450" indent="-171450">
              <a:buFont typeface="Arial" panose="020B0604020202020204" pitchFamily="34" charset="0"/>
              <a:buChar char="•"/>
            </a:pPr>
            <a:r>
              <a:rPr lang="en-GB" baseline="0" dirty="0" smtClean="0"/>
              <a:t>That promotional activity can be closely targeted to these events to maximise profits and sales</a:t>
            </a:r>
          </a:p>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14</a:t>
            </a:fld>
            <a:endParaRPr lang="en-GB"/>
          </a:p>
        </p:txBody>
      </p:sp>
    </p:spTree>
    <p:extLst>
      <p:ext uri="{BB962C8B-B14F-4D97-AF65-F5344CB8AC3E}">
        <p14:creationId xmlns:p14="http://schemas.microsoft.com/office/powerpoint/2010/main" val="362241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94CE6-A929-415F-B5D2-27D375FEE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66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Author’s note:  answers on next slides</a:t>
            </a:r>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74</a:t>
            </a:fld>
            <a:endParaRPr lang="en-GB"/>
          </a:p>
        </p:txBody>
      </p:sp>
    </p:spTree>
    <p:extLst>
      <p:ext uri="{BB962C8B-B14F-4D97-AF65-F5344CB8AC3E}">
        <p14:creationId xmlns:p14="http://schemas.microsoft.com/office/powerpoint/2010/main" val="3516918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Author’s note: </a:t>
            </a:r>
          </a:p>
          <a:p>
            <a:r>
              <a:rPr lang="en-GB" dirty="0" smtClean="0"/>
              <a:t>These are just suggestions, students could</a:t>
            </a:r>
            <a:r>
              <a:rPr lang="en-GB" baseline="0" dirty="0" smtClean="0"/>
              <a:t> have used PESTLE factors too such as increased inflation rates, or cost of living crisis (sweets seen as a luxury not a necessity).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85688-46AE-41BD-A902-E2928AA54A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303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85688-46AE-41BD-A902-E2928AA54A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595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Author’s note:</a:t>
            </a:r>
          </a:p>
          <a:p>
            <a:r>
              <a:rPr lang="en-GB" dirty="0" smtClean="0"/>
              <a:t>This is taken from the Edexcel Getting started guide</a:t>
            </a:r>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77</a:t>
            </a:fld>
            <a:endParaRPr lang="en-GB"/>
          </a:p>
        </p:txBody>
      </p:sp>
    </p:spTree>
    <p:extLst>
      <p:ext uri="{BB962C8B-B14F-4D97-AF65-F5344CB8AC3E}">
        <p14:creationId xmlns:p14="http://schemas.microsoft.com/office/powerpoint/2010/main" val="2846898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94CE6-A929-415F-B5D2-27D375FEE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101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This activity is not in the sample </a:t>
            </a:r>
          </a:p>
          <a:p>
            <a:r>
              <a:rPr lang="en-GB" b="1" u="sng" dirty="0" smtClean="0"/>
              <a:t>Some suggestions (although students could use AI</a:t>
            </a:r>
            <a:r>
              <a:rPr lang="en-GB" b="1" u="sng" baseline="0" dirty="0" smtClean="0"/>
              <a:t> to help them with this)</a:t>
            </a:r>
            <a:r>
              <a:rPr lang="en-GB" b="1" u="sng" dirty="0" smtClean="0"/>
              <a:t>: </a:t>
            </a:r>
          </a:p>
          <a:p>
            <a:endParaRPr lang="en-GB" dirty="0" smtClean="0"/>
          </a:p>
          <a:p>
            <a:r>
              <a:rPr lang="en-GB" b="1" u="sng" dirty="0" smtClean="0"/>
              <a:t>PUSH</a:t>
            </a:r>
          </a:p>
          <a:p>
            <a:r>
              <a:rPr lang="en-GB" dirty="0" smtClean="0"/>
              <a:t>New products – companies create healthier sweets</a:t>
            </a:r>
          </a:p>
          <a:p>
            <a:r>
              <a:rPr lang="en-GB" dirty="0" smtClean="0"/>
              <a:t>Advertising and offers – personalisation of sweets</a:t>
            </a:r>
            <a:r>
              <a:rPr lang="en-GB" baseline="0" dirty="0" smtClean="0"/>
              <a:t> and chocolate</a:t>
            </a:r>
            <a:endParaRPr lang="en-GB" dirty="0" smtClean="0"/>
          </a:p>
          <a:p>
            <a:r>
              <a:rPr lang="en-GB" b="1" u="sng" dirty="0" smtClean="0"/>
              <a:t>PULL</a:t>
            </a:r>
          </a:p>
          <a:p>
            <a:r>
              <a:rPr lang="en-GB" dirty="0" smtClean="0"/>
              <a:t>Health concerns</a:t>
            </a:r>
            <a:r>
              <a:rPr lang="en-GB" baseline="0" dirty="0" smtClean="0"/>
              <a:t> – consumers want low sugar options</a:t>
            </a:r>
          </a:p>
          <a:p>
            <a:r>
              <a:rPr lang="en-GB" baseline="0" dirty="0" smtClean="0"/>
              <a:t>Convenience – consumers preferring to shop online for sweets</a:t>
            </a:r>
            <a:endParaRPr lang="en-GB" dirty="0" smtClean="0"/>
          </a:p>
          <a:p>
            <a:endParaRPr lang="en-GB" dirty="0" smtClean="0"/>
          </a:p>
          <a:p>
            <a:endParaRPr lang="en-GB" dirty="0" smtClean="0"/>
          </a:p>
          <a:p>
            <a:r>
              <a:rPr lang="en-GB" dirty="0" smtClean="0"/>
              <a:t>This could make a nice class display,</a:t>
            </a:r>
            <a:r>
              <a:rPr lang="en-GB" baseline="0" dirty="0" smtClean="0"/>
              <a:t> be useful as a home work, or could be set as a cover activity. </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81</a:t>
            </a:fld>
            <a:endParaRPr lang="en-GB"/>
          </a:p>
        </p:txBody>
      </p:sp>
    </p:spTree>
    <p:extLst>
      <p:ext uri="{BB962C8B-B14F-4D97-AF65-F5344CB8AC3E}">
        <p14:creationId xmlns:p14="http://schemas.microsoft.com/office/powerpoint/2010/main" val="985857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Hopefully these images will help students not to get the two mixed up. </a:t>
            </a:r>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82</a:t>
            </a:fld>
            <a:endParaRPr lang="en-GB"/>
          </a:p>
        </p:txBody>
      </p:sp>
    </p:spTree>
    <p:extLst>
      <p:ext uri="{BB962C8B-B14F-4D97-AF65-F5344CB8AC3E}">
        <p14:creationId xmlns:p14="http://schemas.microsoft.com/office/powerpoint/2010/main" val="702167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708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smtClean="0"/>
          </a:p>
          <a:p>
            <a:r>
              <a:rPr lang="en-GB" b="1" u="sng" baseline="0" dirty="0" smtClean="0"/>
              <a:t>Suggested answer:</a:t>
            </a:r>
          </a:p>
          <a:p>
            <a:r>
              <a:rPr lang="en-GB" b="0" baseline="0" dirty="0" smtClean="0"/>
              <a:t>The global confectionery market size is growing steadily year on year, might be wise to invest in confectionery companies. 10 years of data show steady growth so lower risk for investors. </a:t>
            </a:r>
          </a:p>
          <a:p>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smtClean="0"/>
              <a:t>Source</a:t>
            </a:r>
            <a:r>
              <a:rPr lang="en-GB" b="0" dirty="0" smtClean="0"/>
              <a:t>: https://www.globenewswire.com/news-release/2025/07/15/3115814/0/en/Confectionary-Market-Size-to-Reach-USD-467-81-Billion-by-2034-Fueled-by-Health-Conscious-Trends-and-Innovation.html (Note there are lots of</a:t>
            </a:r>
            <a:r>
              <a:rPr lang="en-GB" b="0" baseline="0" dirty="0" smtClean="0"/>
              <a:t> different estimates on the Internet and this is probably the best one to use). </a:t>
            </a:r>
          </a:p>
          <a:p>
            <a:endParaRPr lang="en-GB" b="0" dirty="0" smtClean="0"/>
          </a:p>
          <a:p>
            <a:r>
              <a:rPr lang="en-GB" b="1" u="sng" dirty="0" smtClean="0"/>
              <a:t>Additional data:</a:t>
            </a:r>
          </a:p>
          <a:p>
            <a:r>
              <a:rPr lang="en-GB" b="0" dirty="0" smtClean="0"/>
              <a:t>These figures represent estimated global confectionery sales, not total company sales. They show how much each company earns worldwide from chocolate, candy, and sweet snacks.</a:t>
            </a:r>
          </a:p>
          <a:p>
            <a:r>
              <a:rPr lang="en-GB" b="0" dirty="0" smtClean="0"/>
              <a:t>Mars leads with around $45 billion</a:t>
            </a:r>
          </a:p>
          <a:p>
            <a:r>
              <a:rPr lang="en-GB" b="0" dirty="0" smtClean="0"/>
              <a:t>Mondelēz follows at $36 billion, strengthened by Cadbury and Toblerone</a:t>
            </a:r>
          </a:p>
          <a:p>
            <a:r>
              <a:rPr lang="en-GB" b="0" dirty="0" smtClean="0"/>
              <a:t>Ferrero and Hershey remain major global competitors</a:t>
            </a:r>
          </a:p>
          <a:p>
            <a:r>
              <a:rPr lang="en-GB" b="0" dirty="0" err="1" smtClean="0"/>
              <a:t>Lindt</a:t>
            </a:r>
            <a:r>
              <a:rPr lang="en-GB" b="0" dirty="0" smtClean="0"/>
              <a:t>, Haribo, and </a:t>
            </a:r>
            <a:r>
              <a:rPr lang="en-GB" b="0" dirty="0" err="1" smtClean="0"/>
              <a:t>Perfetti</a:t>
            </a:r>
            <a:r>
              <a:rPr lang="en-GB" b="0" dirty="0" smtClean="0"/>
              <a:t> Van </a:t>
            </a:r>
            <a:r>
              <a:rPr lang="en-GB" b="0" dirty="0" err="1" smtClean="0"/>
              <a:t>Melle</a:t>
            </a:r>
            <a:r>
              <a:rPr lang="en-GB" b="0" dirty="0" smtClean="0"/>
              <a:t> dominate premium and sugar confectionery segments</a:t>
            </a:r>
          </a:p>
          <a:p>
            <a:r>
              <a:rPr lang="en-GB" b="0" dirty="0" smtClean="0"/>
              <a:t>These companies form the oligopoly controlling most global confectionery production.</a:t>
            </a:r>
          </a:p>
          <a:p>
            <a:endParaRPr lang="en-GB" b="0" dirty="0" smtClean="0"/>
          </a:p>
          <a:p>
            <a:endParaRPr lang="en-GB" b="0" dirty="0" smtClean="0"/>
          </a:p>
          <a:p>
            <a:endParaRPr lang="en-GB" b="0" dirty="0"/>
          </a:p>
        </p:txBody>
      </p:sp>
      <p:sp>
        <p:nvSpPr>
          <p:cNvPr id="4" name="Slide Number Placeholder 3"/>
          <p:cNvSpPr>
            <a:spLocks noGrp="1"/>
          </p:cNvSpPr>
          <p:nvPr>
            <p:ph type="sldNum" sz="quarter" idx="10"/>
          </p:nvPr>
        </p:nvSpPr>
        <p:spPr/>
        <p:txBody>
          <a:bodyPr/>
          <a:lstStyle/>
          <a:p>
            <a:fld id="{93C85688-46AE-41BD-A902-E2928AA54A48}" type="slidenum">
              <a:rPr lang="en-GB" smtClean="0"/>
              <a:t>15</a:t>
            </a:fld>
            <a:endParaRPr lang="en-GB"/>
          </a:p>
        </p:txBody>
      </p:sp>
    </p:spTree>
    <p:extLst>
      <p:ext uri="{BB962C8B-B14F-4D97-AF65-F5344CB8AC3E}">
        <p14:creationId xmlns:p14="http://schemas.microsoft.com/office/powerpoint/2010/main" val="140652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16</a:t>
            </a:fld>
            <a:endParaRPr lang="en-GB"/>
          </a:p>
        </p:txBody>
      </p:sp>
    </p:spTree>
    <p:extLst>
      <p:ext uri="{BB962C8B-B14F-4D97-AF65-F5344CB8AC3E}">
        <p14:creationId xmlns:p14="http://schemas.microsoft.com/office/powerpoint/2010/main" val="3214857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Suggested answers:</a:t>
            </a:r>
          </a:p>
          <a:p>
            <a:r>
              <a:rPr lang="en-GB" dirty="0" smtClean="0"/>
              <a:t>Mars</a:t>
            </a:r>
          </a:p>
          <a:p>
            <a:r>
              <a:rPr lang="en-GB" dirty="0" smtClean="0"/>
              <a:t>Haribo</a:t>
            </a:r>
          </a:p>
          <a:p>
            <a:r>
              <a:rPr lang="en-GB" dirty="0" err="1" smtClean="0"/>
              <a:t>Perfetti</a:t>
            </a:r>
            <a:r>
              <a:rPr lang="en-GB" dirty="0" smtClean="0"/>
              <a:t> Van </a:t>
            </a:r>
            <a:r>
              <a:rPr lang="en-GB" dirty="0" err="1" smtClean="0"/>
              <a:t>Melle</a:t>
            </a:r>
            <a:r>
              <a:rPr lang="en-GB" dirty="0" smtClean="0"/>
              <a:t> they make </a:t>
            </a:r>
            <a:r>
              <a:rPr lang="en-GB" dirty="0" err="1" smtClean="0"/>
              <a:t>mentps</a:t>
            </a:r>
            <a:r>
              <a:rPr lang="en-GB" baseline="0" dirty="0" smtClean="0"/>
              <a:t> and Chupa </a:t>
            </a:r>
            <a:r>
              <a:rPr lang="en-GB" baseline="0" dirty="0" err="1" smtClean="0"/>
              <a:t>chups</a:t>
            </a:r>
            <a:endParaRPr lang="en-GB" baseline="0" dirty="0" smtClean="0"/>
          </a:p>
          <a:p>
            <a:r>
              <a:rPr lang="en-GB" baseline="0" dirty="0" smtClean="0"/>
              <a:t>At time of writing</a:t>
            </a:r>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17</a:t>
            </a:fld>
            <a:endParaRPr lang="en-GB"/>
          </a:p>
        </p:txBody>
      </p:sp>
    </p:spTree>
    <p:extLst>
      <p:ext uri="{BB962C8B-B14F-4D97-AF65-F5344CB8AC3E}">
        <p14:creationId xmlns:p14="http://schemas.microsoft.com/office/powerpoint/2010/main" val="108190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a:t>
            </a:r>
            <a:r>
              <a:rPr lang="en-GB" baseline="0" dirty="0" smtClean="0"/>
              <a:t> https://www.confectionerynews.com/Article/2025/10/10/confectionery-market-to-hit-278b-by-2032-as-candy-sales-surge/?utm_source=chatgpt.com</a:t>
            </a:r>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21</a:t>
            </a:fld>
            <a:endParaRPr lang="en-GB"/>
          </a:p>
        </p:txBody>
      </p:sp>
    </p:spTree>
    <p:extLst>
      <p:ext uri="{BB962C8B-B14F-4D97-AF65-F5344CB8AC3E}">
        <p14:creationId xmlns:p14="http://schemas.microsoft.com/office/powerpoint/2010/main" val="376046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Answer:</a:t>
            </a:r>
          </a:p>
          <a:p>
            <a:r>
              <a:rPr lang="en-GB" dirty="0" smtClean="0"/>
              <a:t>Fluctuation of the price of cocoa is a known risk as the fluctuations have years of historical data to</a:t>
            </a:r>
            <a:r>
              <a:rPr lang="en-GB" baseline="0" dirty="0" smtClean="0"/>
              <a:t> show those patterns</a:t>
            </a:r>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23</a:t>
            </a:fld>
            <a:endParaRPr lang="en-GB"/>
          </a:p>
        </p:txBody>
      </p:sp>
    </p:spTree>
    <p:extLst>
      <p:ext uri="{BB962C8B-B14F-4D97-AF65-F5344CB8AC3E}">
        <p14:creationId xmlns:p14="http://schemas.microsoft.com/office/powerpoint/2010/main" val="3933431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Author’s Note:  </a:t>
            </a:r>
            <a:r>
              <a:rPr lang="en-GB" dirty="0" smtClean="0"/>
              <a:t>This activity is also available as a printable PDF in the pack (in SECTION A), </a:t>
            </a:r>
          </a:p>
          <a:p>
            <a:r>
              <a:rPr lang="en-GB" dirty="0" smtClean="0"/>
              <a:t>Also</a:t>
            </a:r>
            <a:r>
              <a:rPr lang="en-GB" baseline="0" dirty="0" smtClean="0"/>
              <a:t> </a:t>
            </a:r>
            <a:r>
              <a:rPr lang="en-GB" dirty="0" smtClean="0"/>
              <a:t>if you</a:t>
            </a:r>
            <a:r>
              <a:rPr lang="en-GB" baseline="0" dirty="0" smtClean="0"/>
              <a:t> open the Word doc version you should be able to move them round the page.   </a:t>
            </a:r>
          </a:p>
          <a:p>
            <a:r>
              <a:rPr lang="en-GB" baseline="0" dirty="0" smtClean="0"/>
              <a:t>This could also be offered as a cut and sort activity if you need a group brain break but want to stay on topic. It will help any student who is unclear on the difference between risk and uncertainty. </a:t>
            </a:r>
          </a:p>
          <a:p>
            <a:endParaRPr lang="en-GB" baseline="0" dirty="0" smtClean="0"/>
          </a:p>
          <a:p>
            <a:r>
              <a:rPr lang="en-GB" b="1" u="sng" baseline="0" dirty="0" smtClean="0"/>
              <a:t>This will not appear in the free sample</a:t>
            </a:r>
            <a:endParaRPr lang="en-GB" b="1" u="sng"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93C85688-46AE-41BD-A902-E2928AA54A48}" type="slidenum">
              <a:rPr lang="en-GB" smtClean="0"/>
              <a:t>24</a:t>
            </a:fld>
            <a:endParaRPr lang="en-GB"/>
          </a:p>
        </p:txBody>
      </p:sp>
    </p:spTree>
    <p:extLst>
      <p:ext uri="{BB962C8B-B14F-4D97-AF65-F5344CB8AC3E}">
        <p14:creationId xmlns:p14="http://schemas.microsoft.com/office/powerpoint/2010/main" val="381372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8C1CE5-BDC0-4496-A217-26DD7B93F21D}"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994331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8C1CE5-BDC0-4496-A217-26DD7B93F21D}"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333270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8C1CE5-BDC0-4496-A217-26DD7B93F21D}"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196423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4022644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170119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3967386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3811124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175336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1071989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241686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160584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8C1CE5-BDC0-4496-A217-26DD7B93F21D}"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3695374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2066555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2911545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9D3A9F-DA29-495C-9E17-DBA462BE3CC2}" type="datetimeFigureOut">
              <a:rPr lang="en-GB" smtClean="0"/>
              <a:t>15/12/2025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C5386C-E451-44AA-AA09-3D0664AE4C43}" type="slidenum">
              <a:rPr lang="en-GB" smtClean="0"/>
              <a:t>‹#›</a:t>
            </a:fld>
            <a:endParaRPr lang="en-GB" dirty="0"/>
          </a:p>
        </p:txBody>
      </p:sp>
    </p:spTree>
    <p:extLst>
      <p:ext uri="{BB962C8B-B14F-4D97-AF65-F5344CB8AC3E}">
        <p14:creationId xmlns:p14="http://schemas.microsoft.com/office/powerpoint/2010/main" val="212682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8C1CE5-BDC0-4496-A217-26DD7B93F21D}"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148552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8C1CE5-BDC0-4496-A217-26DD7B93F21D}"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4178895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8C1CE5-BDC0-4496-A217-26DD7B93F21D}" type="datetimeFigureOut">
              <a:rPr lang="en-GB" smtClean="0"/>
              <a:t>15/12/2025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2864441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8C1CE5-BDC0-4496-A217-26DD7B93F21D}" type="datetimeFigureOut">
              <a:rPr lang="en-GB" smtClean="0"/>
              <a:t>15/12/2025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826562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8C1CE5-BDC0-4496-A217-26DD7B93F21D}" type="datetimeFigureOut">
              <a:rPr lang="en-GB" smtClean="0"/>
              <a:t>15/12/2025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3508894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8C1CE5-BDC0-4496-A217-26DD7B93F21D}"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309346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8C1CE5-BDC0-4496-A217-26DD7B93F21D}"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662104-3DFE-4E55-B76E-4F092C1F9893}" type="slidenum">
              <a:rPr lang="en-GB" smtClean="0"/>
              <a:t>‹#›</a:t>
            </a:fld>
            <a:endParaRPr lang="en-GB"/>
          </a:p>
        </p:txBody>
      </p:sp>
    </p:spTree>
    <p:extLst>
      <p:ext uri="{BB962C8B-B14F-4D97-AF65-F5344CB8AC3E}">
        <p14:creationId xmlns:p14="http://schemas.microsoft.com/office/powerpoint/2010/main" val="129452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8C1CE5-BDC0-4496-A217-26DD7B93F21D}" type="datetimeFigureOut">
              <a:rPr lang="en-GB" smtClean="0"/>
              <a:t>15/12/2025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62104-3DFE-4E55-B76E-4F092C1F9893}" type="slidenum">
              <a:rPr lang="en-GB" smtClean="0"/>
              <a:t>‹#›</a:t>
            </a:fld>
            <a:endParaRPr lang="en-GB"/>
          </a:p>
        </p:txBody>
      </p:sp>
    </p:spTree>
    <p:extLst>
      <p:ext uri="{BB962C8B-B14F-4D97-AF65-F5344CB8AC3E}">
        <p14:creationId xmlns:p14="http://schemas.microsoft.com/office/powerpoint/2010/main" val="221892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D3A9F-DA29-495C-9E17-DBA462BE3CC2}" type="datetimeFigureOut">
              <a:rPr lang="en-GB" smtClean="0"/>
              <a:t>15/12/2025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5386C-E451-44AA-AA09-3D0664AE4C43}" type="slidenum">
              <a:rPr lang="en-GB" smtClean="0"/>
              <a:t>‹#›</a:t>
            </a:fld>
            <a:endParaRPr lang="en-GB" dirty="0"/>
          </a:p>
        </p:txBody>
      </p:sp>
    </p:spTree>
    <p:extLst>
      <p:ext uri="{BB962C8B-B14F-4D97-AF65-F5344CB8AC3E}">
        <p14:creationId xmlns:p14="http://schemas.microsoft.com/office/powerpoint/2010/main" val="2518305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fudgekitchen.co.uk/?srsltid=AfmBOor0OLU5KuorOl1GPy9WpV4O3jOkkYKOvynnLqfoiP-qP7CY8KLc" TargetMode="Externa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fdf.org.uk/"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2.jpe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52.png"/><Relationship Id="rId10" Type="http://schemas.microsoft.com/office/2007/relationships/hdphoto" Target="../media/hdphoto3.wdp"/><Relationship Id="rId4" Type="http://schemas.openxmlformats.org/officeDocument/2006/relationships/image" Target="../media/image51.png"/><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https://www.bbc.co.uk/news/business-67343893" TargetMode="External"/><Relationship Id="rId3" Type="http://schemas.openxmlformats.org/officeDocument/2006/relationships/hyperlink" Target="https://www.bbc.co.uk/news/articles/cn47zg3xgxxo" TargetMode="External"/><Relationship Id="rId7" Type="http://schemas.openxmlformats.org/officeDocument/2006/relationships/hyperlink" Target="https://www.bbc.co.uk/news/business-56770732" TargetMode="External"/><Relationship Id="rId12"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hyperlink" Target="https://www.bbc.co.uk/news/articles/c79x7q325p3o" TargetMode="External"/><Relationship Id="rId5" Type="http://schemas.openxmlformats.org/officeDocument/2006/relationships/hyperlink" Target="https://www.bbc.co.uk/news/uk-59184278" TargetMode="External"/><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hyperlink" Target="https://www.bbc.co.uk/news/articles/c4gwykzqed5o" TargetMode="External"/><Relationship Id="rId14" Type="http://schemas.openxmlformats.org/officeDocument/2006/relationships/image" Target="../media/image74.png"/></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yout-ube.com/watch?v=AFspKD2ccP0" TargetMode="Externa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4.png"/><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2.jpe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thesweetstore.co.uk/" TargetMode="External"/><Relationship Id="rId1" Type="http://schemas.openxmlformats.org/officeDocument/2006/relationships/slideLayout" Target="../slideLayouts/slideLayout15.xml"/><Relationship Id="rId5" Type="http://schemas.openxmlformats.org/officeDocument/2006/relationships/image" Target="../media/image91.pn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s://www.pricerunner.com/cl/620/Food-Drinks?attr_58595293=60512901" TargetMode="External"/><Relationship Id="rId7" Type="http://schemas.openxmlformats.org/officeDocument/2006/relationships/hyperlink" Target="https://www.trolley.co.uk/explore/sweets"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93.png"/><Relationship Id="rId5" Type="http://schemas.openxmlformats.org/officeDocument/2006/relationships/hyperlink" Target="https://pricespy.co.uk/c/sweets-chocolate" TargetMode="Externa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104.png"/><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revisionstation.co.u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2125" y="3654931"/>
            <a:ext cx="8667750" cy="1470025"/>
          </a:xfrm>
        </p:spPr>
        <p:txBody>
          <a:bodyPr>
            <a:noAutofit/>
          </a:bodyPr>
          <a:lstStyle/>
          <a:p>
            <a:r>
              <a:rPr lang="en-GB" sz="4400" dirty="0" smtClean="0"/>
              <a:t>Section A: Current trends in the consumption of confectionery and biscuits</a:t>
            </a:r>
            <a:endParaRPr sz="4400" dirty="0"/>
          </a:p>
        </p:txBody>
      </p:sp>
      <p:sp>
        <p:nvSpPr>
          <p:cNvPr id="6" name="Rectangle 5"/>
          <p:cNvSpPr/>
          <p:nvPr/>
        </p:nvSpPr>
        <p:spPr>
          <a:xfrm>
            <a:off x="0" y="5425440"/>
            <a:ext cx="12192000" cy="1432560"/>
          </a:xfrm>
          <a:prstGeom prst="rect">
            <a:avLst/>
          </a:prstGeom>
          <a:solidFill>
            <a:srgbClr val="1941EA"/>
          </a:solidFill>
          <a:ln>
            <a:solidFill>
              <a:srgbClr val="1941E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0" y="5694680"/>
            <a:ext cx="12192000" cy="1432560"/>
          </a:xfrm>
          <a:prstGeom prst="rect">
            <a:avLst/>
          </a:prstGeom>
          <a:solidFill>
            <a:srgbClr val="FFF01B"/>
          </a:solidFill>
          <a:ln>
            <a:solidFill>
              <a:srgbClr val="FFF0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0" y="6031229"/>
            <a:ext cx="12192000" cy="1432560"/>
          </a:xfrm>
          <a:prstGeom prst="rect">
            <a:avLst/>
          </a:prstGeom>
          <a:solidFill>
            <a:srgbClr val="B53393"/>
          </a:solidFill>
          <a:ln>
            <a:solidFill>
              <a:srgbClr val="B533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0" y="6367778"/>
            <a:ext cx="12192000" cy="1432560"/>
          </a:xfrm>
          <a:prstGeom prst="rect">
            <a:avLst/>
          </a:prstGeom>
          <a:solidFill>
            <a:srgbClr val="E7342C"/>
          </a:solidFill>
          <a:ln>
            <a:solidFill>
              <a:srgbClr val="E734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a:stretch>
            <a:fillRect/>
          </a:stretch>
        </p:blipFill>
        <p:spPr>
          <a:xfrm>
            <a:off x="0" y="0"/>
            <a:ext cx="12192000" cy="3159941"/>
          </a:xfrm>
          <a:prstGeom prst="rect">
            <a:avLst/>
          </a:prstGeom>
        </p:spPr>
      </p:pic>
      <p:pic>
        <p:nvPicPr>
          <p:cNvPr id="3" name="Picture 2"/>
          <p:cNvPicPr>
            <a:picLocks noChangeAspect="1"/>
          </p:cNvPicPr>
          <p:nvPr/>
        </p:nvPicPr>
        <p:blipFill>
          <a:blip r:embed="rId3"/>
          <a:stretch>
            <a:fillRect/>
          </a:stretch>
        </p:blipFill>
        <p:spPr>
          <a:xfrm>
            <a:off x="180975" y="3496490"/>
            <a:ext cx="2030144" cy="1438781"/>
          </a:xfrm>
          <a:prstGeom prst="rect">
            <a:avLst/>
          </a:prstGeom>
        </p:spPr>
      </p:pic>
    </p:spTree>
    <p:extLst>
      <p:ext uri="{BB962C8B-B14F-4D97-AF65-F5344CB8AC3E}">
        <p14:creationId xmlns:p14="http://schemas.microsoft.com/office/powerpoint/2010/main" val="3773927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179"/>
            <a:ext cx="10515600" cy="890044"/>
          </a:xfrm>
        </p:spPr>
        <p:style>
          <a:lnRef idx="2">
            <a:schemeClr val="dk1"/>
          </a:lnRef>
          <a:fillRef idx="1">
            <a:schemeClr val="lt1"/>
          </a:fillRef>
          <a:effectRef idx="0">
            <a:schemeClr val="dk1"/>
          </a:effectRef>
          <a:fontRef idx="minor">
            <a:schemeClr val="dk1"/>
          </a:fontRef>
        </p:style>
        <p:txBody>
          <a:bodyPr/>
          <a:lstStyle/>
          <a:p>
            <a:r>
              <a:rPr lang="en-GB" dirty="0" smtClean="0"/>
              <a:t>Before we start</a:t>
            </a:r>
            <a:endParaRPr lang="en-GB" dirty="0"/>
          </a:p>
        </p:txBody>
      </p:sp>
      <p:sp>
        <p:nvSpPr>
          <p:cNvPr id="3" name="Content Placeholder 2"/>
          <p:cNvSpPr>
            <a:spLocks noGrp="1"/>
          </p:cNvSpPr>
          <p:nvPr>
            <p:ph idx="1"/>
          </p:nvPr>
        </p:nvSpPr>
        <p:spPr>
          <a:xfrm>
            <a:off x="838200" y="1344342"/>
            <a:ext cx="10515600" cy="4351338"/>
          </a:xfrm>
        </p:spPr>
        <p:style>
          <a:lnRef idx="2">
            <a:schemeClr val="dk1"/>
          </a:lnRef>
          <a:fillRef idx="1">
            <a:schemeClr val="lt1"/>
          </a:fillRef>
          <a:effectRef idx="0">
            <a:schemeClr val="dk1"/>
          </a:effectRef>
          <a:fontRef idx="minor">
            <a:schemeClr val="dk1"/>
          </a:fontRef>
        </p:style>
        <p:txBody>
          <a:bodyPr/>
          <a:lstStyle/>
          <a:p>
            <a:r>
              <a:rPr lang="en-GB" dirty="0" smtClean="0"/>
              <a:t>Confectionery means; candies, </a:t>
            </a:r>
            <a:r>
              <a:rPr lang="en-GB" dirty="0"/>
              <a:t>g</a:t>
            </a:r>
            <a:r>
              <a:rPr lang="en-GB" dirty="0" smtClean="0"/>
              <a:t>ummies, pastels, chocolate and in this context biscuits</a:t>
            </a:r>
          </a:p>
          <a:p>
            <a:r>
              <a:rPr lang="en-GB" dirty="0" smtClean="0"/>
              <a:t>Confectionery is sold by manufacturers either wholesale to retailers or direct from their own websites.  Not all have both. </a:t>
            </a:r>
          </a:p>
          <a:p>
            <a:r>
              <a:rPr lang="en-GB" dirty="0" smtClean="0"/>
              <a:t>So for example Swizzles make love hearts and they sell wholesale to retailers and direct to customers, but if you wanted to buy a MARS bar you would purchase it only from a retailer</a:t>
            </a:r>
          </a:p>
          <a:p>
            <a:endParaRPr lang="en-GB" dirty="0" smtClean="0"/>
          </a:p>
          <a:p>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2700" y="4677490"/>
            <a:ext cx="6855995" cy="2036381"/>
          </a:xfrm>
          <a:prstGeom prst="rect">
            <a:avLst/>
          </a:prstGeom>
        </p:spPr>
      </p:pic>
    </p:spTree>
    <p:extLst>
      <p:ext uri="{BB962C8B-B14F-4D97-AF65-F5344CB8AC3E}">
        <p14:creationId xmlns:p14="http://schemas.microsoft.com/office/powerpoint/2010/main" val="2141633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C56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1.1.1 Dynamic markets</a:t>
            </a:r>
          </a:p>
        </p:txBody>
      </p:sp>
      <p:sp>
        <p:nvSpPr>
          <p:cNvPr id="5" name="Text Placeholder 4"/>
          <p:cNvSpPr>
            <a:spLocks noGrp="1"/>
          </p:cNvSpPr>
          <p:nvPr>
            <p:ph type="body" idx="1"/>
          </p:nvPr>
        </p:nvSpPr>
        <p:spPr/>
        <p:txBody>
          <a:bodyPr/>
          <a:lstStyle/>
          <a:p>
            <a:endParaRPr lang="en-GB"/>
          </a:p>
        </p:txBody>
      </p:sp>
      <p:pic>
        <p:nvPicPr>
          <p:cNvPr id="6" name="Picture 5"/>
          <p:cNvPicPr>
            <a:picLocks noChangeAspect="1"/>
          </p:cNvPicPr>
          <p:nvPr/>
        </p:nvPicPr>
        <p:blipFill>
          <a:blip r:embed="rId2"/>
          <a:stretch>
            <a:fillRect/>
          </a:stretch>
        </p:blipFill>
        <p:spPr>
          <a:xfrm>
            <a:off x="0" y="0"/>
            <a:ext cx="12221588" cy="1971675"/>
          </a:xfrm>
          <a:prstGeom prst="rect">
            <a:avLst/>
          </a:prstGeom>
        </p:spPr>
      </p:pic>
    </p:spTree>
    <p:extLst>
      <p:ext uri="{BB962C8B-B14F-4D97-AF65-F5344CB8AC3E}">
        <p14:creationId xmlns:p14="http://schemas.microsoft.com/office/powerpoint/2010/main" val="1253401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r>
              <a:rPr lang="en-GB" dirty="0" smtClean="0"/>
              <a:t/>
            </a:r>
            <a:br>
              <a:rPr lang="en-GB" dirty="0" smtClean="0"/>
            </a:br>
            <a:r>
              <a:rPr lang="en-GB" dirty="0" smtClean="0"/>
              <a:t>1.1.1 </a:t>
            </a:r>
            <a:r>
              <a:rPr lang="en-GB" dirty="0"/>
              <a:t>Dynamic markets</a:t>
            </a:r>
            <a:br>
              <a:rPr lang="en-GB" dirty="0"/>
            </a:b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pPr>
            <a:r>
              <a:rPr lang="en-GB" dirty="0">
                <a:solidFill>
                  <a:schemeClr val="tx1"/>
                </a:solidFill>
              </a:rPr>
              <a:t>a) Mass markets and niche markets:</a:t>
            </a:r>
          </a:p>
          <a:p>
            <a:pPr lvl="1"/>
            <a:r>
              <a:rPr lang="en-GB" dirty="0" smtClean="0">
                <a:solidFill>
                  <a:schemeClr val="tx1"/>
                </a:solidFill>
              </a:rPr>
              <a:t>characteristics</a:t>
            </a:r>
            <a:endParaRPr lang="en-GB" dirty="0">
              <a:solidFill>
                <a:schemeClr val="tx1"/>
              </a:solidFill>
            </a:endParaRPr>
          </a:p>
          <a:p>
            <a:pPr lvl="1"/>
            <a:r>
              <a:rPr lang="en-GB" dirty="0" smtClean="0">
                <a:solidFill>
                  <a:schemeClr val="tx1"/>
                </a:solidFill>
              </a:rPr>
              <a:t>market </a:t>
            </a:r>
            <a:r>
              <a:rPr lang="en-GB" dirty="0">
                <a:solidFill>
                  <a:schemeClr val="tx1"/>
                </a:solidFill>
              </a:rPr>
              <a:t>size and market share</a:t>
            </a:r>
          </a:p>
          <a:p>
            <a:pPr lvl="1"/>
            <a:r>
              <a:rPr lang="en-GB" dirty="0" smtClean="0">
                <a:solidFill>
                  <a:schemeClr val="tx1"/>
                </a:solidFill>
              </a:rPr>
              <a:t>brands</a:t>
            </a:r>
            <a:endParaRPr lang="en-GB" dirty="0">
              <a:solidFill>
                <a:schemeClr val="tx1"/>
              </a:solidFill>
            </a:endParaRPr>
          </a:p>
          <a:p>
            <a:pPr marL="0" indent="0">
              <a:buNone/>
            </a:pPr>
            <a:r>
              <a:rPr lang="en-GB" dirty="0">
                <a:solidFill>
                  <a:schemeClr val="tx1"/>
                </a:solidFill>
              </a:rPr>
              <a:t>b) Dynamic markets:</a:t>
            </a:r>
          </a:p>
          <a:p>
            <a:pPr lvl="1"/>
            <a:r>
              <a:rPr lang="en-GB" dirty="0" smtClean="0">
                <a:solidFill>
                  <a:schemeClr val="tx1"/>
                </a:solidFill>
              </a:rPr>
              <a:t>online </a:t>
            </a:r>
            <a:r>
              <a:rPr lang="en-GB" dirty="0">
                <a:solidFill>
                  <a:schemeClr val="tx1"/>
                </a:solidFill>
              </a:rPr>
              <a:t>retailing</a:t>
            </a:r>
          </a:p>
          <a:p>
            <a:pPr lvl="1"/>
            <a:r>
              <a:rPr lang="en-GB" dirty="0" smtClean="0">
                <a:solidFill>
                  <a:schemeClr val="tx1"/>
                </a:solidFill>
              </a:rPr>
              <a:t>how </a:t>
            </a:r>
            <a:r>
              <a:rPr lang="en-GB" dirty="0">
                <a:solidFill>
                  <a:schemeClr val="tx1"/>
                </a:solidFill>
              </a:rPr>
              <a:t>markets change</a:t>
            </a:r>
          </a:p>
          <a:p>
            <a:pPr lvl="1"/>
            <a:r>
              <a:rPr lang="en-GB" dirty="0" smtClean="0">
                <a:solidFill>
                  <a:schemeClr val="tx1"/>
                </a:solidFill>
              </a:rPr>
              <a:t>innovation and market growth</a:t>
            </a:r>
          </a:p>
          <a:p>
            <a:pPr lvl="1"/>
            <a:r>
              <a:rPr lang="en-GB" dirty="0" smtClean="0">
                <a:solidFill>
                  <a:schemeClr val="tx1"/>
                </a:solidFill>
              </a:rPr>
              <a:t>adapting </a:t>
            </a:r>
            <a:r>
              <a:rPr lang="en-GB" dirty="0">
                <a:solidFill>
                  <a:schemeClr val="tx1"/>
                </a:solidFill>
              </a:rPr>
              <a:t>to </a:t>
            </a:r>
            <a:r>
              <a:rPr lang="en-GB" dirty="0" smtClean="0">
                <a:solidFill>
                  <a:schemeClr val="tx1"/>
                </a:solidFill>
              </a:rPr>
              <a:t>change</a:t>
            </a:r>
          </a:p>
          <a:p>
            <a:pPr marL="0" indent="0">
              <a:buNone/>
            </a:pPr>
            <a:r>
              <a:rPr lang="en-GB" dirty="0" smtClean="0"/>
              <a:t>c) How competition affects the market</a:t>
            </a:r>
          </a:p>
          <a:p>
            <a:pPr marL="0" indent="0">
              <a:buNone/>
            </a:pPr>
            <a:r>
              <a:rPr lang="en-GB" dirty="0" smtClean="0"/>
              <a:t>d) The difference between risk and uncertainty</a:t>
            </a:r>
            <a:endParaRPr lang="en-GB" dirty="0"/>
          </a:p>
        </p:txBody>
      </p:sp>
    </p:spTree>
    <p:extLst>
      <p:ext uri="{BB962C8B-B14F-4D97-AF65-F5344CB8AC3E}">
        <p14:creationId xmlns:p14="http://schemas.microsoft.com/office/powerpoint/2010/main" val="1209060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Characteristics of the confectionery industry</a:t>
            </a:r>
            <a:endParaRPr lang="en-GB" dirty="0"/>
          </a:p>
        </p:txBody>
      </p:sp>
      <p:sp>
        <p:nvSpPr>
          <p:cNvPr id="5" name="Content Placeholder 4"/>
          <p:cNvSpPr>
            <a:spLocks noGrp="1"/>
          </p:cNvSpPr>
          <p:nvPr>
            <p:ph sz="half" idx="1"/>
          </p:nvPr>
        </p:nvSpPr>
        <p:spPr>
          <a:xfrm>
            <a:off x="838200" y="1825624"/>
            <a:ext cx="6067926" cy="4539081"/>
          </a:xfrm>
        </p:spPr>
        <p:txBody>
          <a:bodyPr>
            <a:normAutofit fontScale="92500" lnSpcReduction="10000"/>
          </a:bodyPr>
          <a:lstStyle/>
          <a:p>
            <a:r>
              <a:rPr lang="en-GB" dirty="0"/>
              <a:t>The confectionery industry is all about creating sweet treats people love to grab on the </a:t>
            </a:r>
            <a:r>
              <a:rPr lang="en-GB" dirty="0" smtClean="0"/>
              <a:t>go</a:t>
            </a:r>
          </a:p>
          <a:p>
            <a:r>
              <a:rPr lang="en-GB" dirty="0" smtClean="0"/>
              <a:t>Strong </a:t>
            </a:r>
            <a:r>
              <a:rPr lang="en-GB" dirty="0"/>
              <a:t>brands, eye-catching packaging, and seasonal favourites play a big role in </a:t>
            </a:r>
            <a:r>
              <a:rPr lang="en-GB" dirty="0" smtClean="0"/>
              <a:t>sales</a:t>
            </a:r>
          </a:p>
          <a:p>
            <a:r>
              <a:rPr lang="en-GB" dirty="0" smtClean="0"/>
              <a:t>It’s </a:t>
            </a:r>
            <a:r>
              <a:rPr lang="en-GB" dirty="0"/>
              <a:t>a competitive market, so companies constantly develop new flavours and products to keep up with changing </a:t>
            </a:r>
            <a:r>
              <a:rPr lang="en-GB" dirty="0" smtClean="0"/>
              <a:t>tastes </a:t>
            </a:r>
          </a:p>
          <a:p>
            <a:r>
              <a:rPr lang="en-GB" dirty="0" smtClean="0"/>
              <a:t>80% of our purchasing decisions are made at point-of-sale (we grab some chewing gum)</a:t>
            </a:r>
            <a:endParaRPr lang="en-GB"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131248" y="1825625"/>
            <a:ext cx="3263503" cy="4351338"/>
          </a:xfrm>
        </p:spPr>
      </p:pic>
    </p:spTree>
    <p:extLst>
      <p:ext uri="{BB962C8B-B14F-4D97-AF65-F5344CB8AC3E}">
        <p14:creationId xmlns:p14="http://schemas.microsoft.com/office/powerpoint/2010/main" val="2816353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561689" cy="959556"/>
          </a:xfrm>
          <a:solidFill>
            <a:srgbClr val="9FBD3B"/>
          </a:solidFill>
        </p:spPr>
        <p:txBody>
          <a:bodyPr/>
          <a:lstStyle/>
          <a:p>
            <a:r>
              <a:rPr lang="en-GB" dirty="0" smtClean="0">
                <a:latin typeface="+mn-lt"/>
              </a:rPr>
              <a:t>Confectionery is a very seasonal industry</a:t>
            </a:r>
            <a:endParaRPr lang="en-GB" dirty="0">
              <a:latin typeface="+mn-lt"/>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3324"/>
          <a:stretch/>
        </p:blipFill>
        <p:spPr>
          <a:xfrm>
            <a:off x="-1" y="1325563"/>
            <a:ext cx="10803467" cy="5418158"/>
          </a:xfrm>
          <a:prstGeom prst="rect">
            <a:avLst/>
          </a:prstGeom>
        </p:spPr>
      </p:pic>
      <p:sp>
        <p:nvSpPr>
          <p:cNvPr id="2" name="TextBox 1"/>
          <p:cNvSpPr txBox="1"/>
          <p:nvPr/>
        </p:nvSpPr>
        <p:spPr>
          <a:xfrm>
            <a:off x="10453511" y="0"/>
            <a:ext cx="1738489" cy="1754326"/>
          </a:xfrm>
          <a:prstGeom prst="rect">
            <a:avLst/>
          </a:prstGeom>
          <a:solidFill>
            <a:srgbClr val="9FBD3B"/>
          </a:solidFill>
        </p:spPr>
        <p:txBody>
          <a:bodyPr wrap="square" rtlCol="0">
            <a:spAutoFit/>
          </a:bodyPr>
          <a:lstStyle/>
          <a:p>
            <a:r>
              <a:rPr lang="en-GB" dirty="0" smtClean="0">
                <a:latin typeface="Arial Black" panose="020B0A04020102020204" pitchFamily="34" charset="0"/>
              </a:rPr>
              <a:t>Task:</a:t>
            </a:r>
          </a:p>
          <a:p>
            <a:r>
              <a:rPr lang="en-GB" dirty="0" smtClean="0">
                <a:latin typeface="Arial Black" panose="020B0A04020102020204" pitchFamily="34" charset="0"/>
              </a:rPr>
              <a:t>What 3 conclusions can you make from this graph?</a:t>
            </a:r>
            <a:endParaRPr lang="en-GB" dirty="0">
              <a:latin typeface="Arial Black" panose="020B0A04020102020204" pitchFamily="34" charset="0"/>
            </a:endParaRPr>
          </a:p>
        </p:txBody>
      </p:sp>
    </p:spTree>
    <p:extLst>
      <p:ext uri="{BB962C8B-B14F-4D97-AF65-F5344CB8AC3E}">
        <p14:creationId xmlns:p14="http://schemas.microsoft.com/office/powerpoint/2010/main" val="4236196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Market size of the confectionery industry</a:t>
            </a:r>
            <a:endParaRPr lang="en-GB" dirty="0"/>
          </a:p>
        </p:txBody>
      </p:sp>
      <p:sp>
        <p:nvSpPr>
          <p:cNvPr id="3" name="Content Placeholder 2"/>
          <p:cNvSpPr>
            <a:spLocks noGrp="1"/>
          </p:cNvSpPr>
          <p:nvPr>
            <p:ph sz="half" idx="1"/>
          </p:nvPr>
        </p:nvSpPr>
        <p:spPr/>
        <p:txBody>
          <a:bodyPr>
            <a:normAutofit lnSpcReduction="10000"/>
          </a:bodyPr>
          <a:lstStyle/>
          <a:p>
            <a:r>
              <a:rPr lang="en-GB" dirty="0"/>
              <a:t>The global confectionery market is worth </a:t>
            </a:r>
            <a:r>
              <a:rPr lang="en-GB" dirty="0" smtClean="0"/>
              <a:t>$284 </a:t>
            </a:r>
            <a:r>
              <a:rPr lang="en-GB" dirty="0"/>
              <a:t>billion, growing steadily at around </a:t>
            </a:r>
            <a:r>
              <a:rPr lang="en-GB" dirty="0" smtClean="0"/>
              <a:t>2.2%</a:t>
            </a:r>
            <a:r>
              <a:rPr lang="en-GB" b="1" dirty="0" smtClean="0"/>
              <a:t> </a:t>
            </a:r>
            <a:r>
              <a:rPr lang="en-GB" dirty="0" smtClean="0"/>
              <a:t>annually</a:t>
            </a:r>
          </a:p>
          <a:p>
            <a:r>
              <a:rPr lang="en-GB" dirty="0" smtClean="0"/>
              <a:t>Strong </a:t>
            </a:r>
            <a:r>
              <a:rPr lang="en-GB" dirty="0"/>
              <a:t>demand for chocolate, sugar confectionery, and snacks continues to expand </a:t>
            </a:r>
            <a:r>
              <a:rPr lang="en-GB" dirty="0" smtClean="0"/>
              <a:t>worldwide</a:t>
            </a:r>
          </a:p>
          <a:p>
            <a:r>
              <a:rPr lang="en-GB" dirty="0" smtClean="0"/>
              <a:t>With </a:t>
            </a:r>
            <a:r>
              <a:rPr lang="en-GB" dirty="0"/>
              <a:t>rising consumer </a:t>
            </a:r>
            <a:r>
              <a:rPr lang="en-GB" dirty="0" smtClean="0"/>
              <a:t>demand, </a:t>
            </a:r>
            <a:r>
              <a:rPr lang="en-GB" dirty="0"/>
              <a:t>innovation, and wider retail reach, the sector remains a dynamic, high-value market full of growth </a:t>
            </a:r>
            <a:r>
              <a:rPr lang="en-GB" dirty="0" smtClean="0"/>
              <a:t>opportunities</a:t>
            </a:r>
            <a:endParaRPr lang="en-GB" dirty="0"/>
          </a:p>
        </p:txBody>
      </p:sp>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096000" y="1956001"/>
            <a:ext cx="5181600" cy="3029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6096000" y="5250743"/>
            <a:ext cx="5181600" cy="1077218"/>
          </a:xfrm>
          <a:prstGeom prst="rect">
            <a:avLst/>
          </a:prstGeom>
          <a:noFill/>
        </p:spPr>
        <p:txBody>
          <a:bodyPr wrap="square" rtlCol="0">
            <a:spAutoFit/>
          </a:bodyPr>
          <a:lstStyle/>
          <a:p>
            <a:r>
              <a:rPr lang="en-GB" sz="3200" b="1" dirty="0" smtClean="0">
                <a:solidFill>
                  <a:srgbClr val="FF0000"/>
                </a:solidFill>
              </a:rPr>
              <a:t>Task: Make one conclusion from reading this graph</a:t>
            </a:r>
            <a:endParaRPr lang="en-GB" sz="3200" b="1" dirty="0">
              <a:solidFill>
                <a:srgbClr val="FF0000"/>
              </a:solidFill>
            </a:endParaRPr>
          </a:p>
        </p:txBody>
      </p:sp>
    </p:spTree>
    <p:extLst>
      <p:ext uri="{BB962C8B-B14F-4D97-AF65-F5344CB8AC3E}">
        <p14:creationId xmlns:p14="http://schemas.microsoft.com/office/powerpoint/2010/main" val="1649605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24750" cy="1325563"/>
          </a:xfrm>
          <a:solidFill>
            <a:srgbClr val="5D3327"/>
          </a:solidFill>
        </p:spPr>
        <p:txBody>
          <a:bodyPr/>
          <a:lstStyle/>
          <a:p>
            <a:r>
              <a:rPr lang="en-GB" dirty="0" smtClean="0">
                <a:solidFill>
                  <a:schemeClr val="bg1"/>
                </a:solidFill>
              </a:rPr>
              <a:t>Is there an oligopoly in the confectionery industry?</a:t>
            </a:r>
            <a:endParaRPr lang="en-GB" dirty="0">
              <a:solidFill>
                <a:schemeClr val="bg1"/>
              </a:solidFill>
            </a:endParaRPr>
          </a:p>
        </p:txBody>
      </p:sp>
      <p:sp>
        <p:nvSpPr>
          <p:cNvPr id="3" name="Content Placeholder 2"/>
          <p:cNvSpPr>
            <a:spLocks noGrp="1"/>
          </p:cNvSpPr>
          <p:nvPr>
            <p:ph sz="half" idx="1"/>
          </p:nvPr>
        </p:nvSpPr>
        <p:spPr/>
        <p:txBody>
          <a:bodyPr/>
          <a:lstStyle/>
          <a:p>
            <a:r>
              <a:rPr lang="en-GB" dirty="0"/>
              <a:t>In most countries, the confectionery industry functions as an oligopoly, meaning a small number of large firms dominate market share. The key players vary slightly by region, but globally the main businesses include:</a:t>
            </a:r>
          </a:p>
        </p:txBody>
      </p:sp>
      <p:pic>
        <p:nvPicPr>
          <p:cNvPr id="5" name="Picture 4"/>
          <p:cNvPicPr>
            <a:picLocks noChangeAspect="1"/>
          </p:cNvPicPr>
          <p:nvPr/>
        </p:nvPicPr>
        <p:blipFill>
          <a:blip r:embed="rId3"/>
          <a:stretch>
            <a:fillRect/>
          </a:stretch>
        </p:blipFill>
        <p:spPr>
          <a:xfrm>
            <a:off x="6019799" y="1690688"/>
            <a:ext cx="4722559" cy="1391672"/>
          </a:xfrm>
          <a:prstGeom prst="rect">
            <a:avLst/>
          </a:prstGeom>
        </p:spPr>
      </p:pic>
      <p:pic>
        <p:nvPicPr>
          <p:cNvPr id="6" name="Picture 5"/>
          <p:cNvPicPr>
            <a:picLocks noChangeAspect="1"/>
          </p:cNvPicPr>
          <p:nvPr/>
        </p:nvPicPr>
        <p:blipFill>
          <a:blip r:embed="rId4"/>
          <a:stretch>
            <a:fillRect/>
          </a:stretch>
        </p:blipFill>
        <p:spPr>
          <a:xfrm>
            <a:off x="7193674" y="3151790"/>
            <a:ext cx="4762500" cy="114300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9734" y="4715508"/>
            <a:ext cx="1698735" cy="1760507"/>
          </a:xfrm>
          <a:prstGeom prst="rect">
            <a:avLst/>
          </a:prstGeom>
        </p:spPr>
      </p:pic>
      <p:pic>
        <p:nvPicPr>
          <p:cNvPr id="8" name="Picture 7"/>
          <p:cNvPicPr>
            <a:picLocks noChangeAspect="1"/>
          </p:cNvPicPr>
          <p:nvPr/>
        </p:nvPicPr>
        <p:blipFill>
          <a:blip r:embed="rId6"/>
          <a:stretch>
            <a:fillRect/>
          </a:stretch>
        </p:blipFill>
        <p:spPr>
          <a:xfrm>
            <a:off x="838200" y="5617743"/>
            <a:ext cx="4762500" cy="628650"/>
          </a:xfrm>
          <a:prstGeom prst="rect">
            <a:avLst/>
          </a:prstGeom>
        </p:spPr>
      </p:pic>
      <p:pic>
        <p:nvPicPr>
          <p:cNvPr id="9" name="Picture 8"/>
          <p:cNvPicPr>
            <a:picLocks noChangeAspect="1"/>
          </p:cNvPicPr>
          <p:nvPr/>
        </p:nvPicPr>
        <p:blipFill>
          <a:blip r:embed="rId7"/>
          <a:stretch>
            <a:fillRect/>
          </a:stretch>
        </p:blipFill>
        <p:spPr>
          <a:xfrm>
            <a:off x="8362950" y="4593842"/>
            <a:ext cx="3143250" cy="1143000"/>
          </a:xfrm>
          <a:prstGeom prst="rect">
            <a:avLst/>
          </a:prstGeom>
        </p:spPr>
      </p:pic>
      <p:pic>
        <p:nvPicPr>
          <p:cNvPr id="10" name="Picture 9"/>
          <p:cNvPicPr>
            <a:picLocks noChangeAspect="1"/>
          </p:cNvPicPr>
          <p:nvPr/>
        </p:nvPicPr>
        <p:blipFill>
          <a:blip r:embed="rId8"/>
          <a:stretch>
            <a:fillRect/>
          </a:stretch>
        </p:blipFill>
        <p:spPr>
          <a:xfrm>
            <a:off x="8747460" y="-32844"/>
            <a:ext cx="3512200" cy="1559417"/>
          </a:xfrm>
          <a:prstGeom prst="rect">
            <a:avLst/>
          </a:prstGeom>
        </p:spPr>
      </p:pic>
      <p:pic>
        <p:nvPicPr>
          <p:cNvPr id="11" name="Picture 10"/>
          <p:cNvPicPr>
            <a:picLocks noChangeAspect="1"/>
          </p:cNvPicPr>
          <p:nvPr/>
        </p:nvPicPr>
        <p:blipFill>
          <a:blip r:embed="rId9" cstate="screen">
            <a:biLevel thresh="75000"/>
            <a:extLst>
              <a:ext uri="{28A0092B-C50C-407E-A947-70E740481C1C}">
                <a14:useLocalDpi xmlns:a14="http://schemas.microsoft.com/office/drawing/2010/main"/>
              </a:ext>
            </a:extLst>
          </a:blip>
          <a:stretch>
            <a:fillRect/>
          </a:stretch>
        </p:blipFill>
        <p:spPr>
          <a:xfrm>
            <a:off x="8221060" y="5851883"/>
            <a:ext cx="2951436" cy="844111"/>
          </a:xfrm>
          <a:prstGeom prst="rect">
            <a:avLst/>
          </a:prstGeom>
        </p:spPr>
      </p:pic>
      <p:pic>
        <p:nvPicPr>
          <p:cNvPr id="12" name="Picture 11"/>
          <p:cNvPicPr>
            <a:picLocks noChangeAspect="1"/>
          </p:cNvPicPr>
          <p:nvPr/>
        </p:nvPicPr>
        <p:blipFill>
          <a:blip r:embed="rId10"/>
          <a:stretch>
            <a:fillRect/>
          </a:stretch>
        </p:blipFill>
        <p:spPr>
          <a:xfrm>
            <a:off x="2510001" y="4585078"/>
            <a:ext cx="3143250" cy="981075"/>
          </a:xfrm>
          <a:prstGeom prst="rect">
            <a:avLst/>
          </a:prstGeom>
        </p:spPr>
      </p:pic>
    </p:spTree>
    <p:extLst>
      <p:ext uri="{BB962C8B-B14F-4D97-AF65-F5344CB8AC3E}">
        <p14:creationId xmlns:p14="http://schemas.microsoft.com/office/powerpoint/2010/main" val="3779464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00ADEF"/>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Online retailing in the confectionery industry</a:t>
            </a:r>
            <a:endParaRPr lang="en-GB" dirty="0"/>
          </a:p>
        </p:txBody>
      </p:sp>
      <p:sp>
        <p:nvSpPr>
          <p:cNvPr id="5" name="Content Placeholder 4"/>
          <p:cNvSpPr>
            <a:spLocks noGrp="1"/>
          </p:cNvSpPr>
          <p:nvPr>
            <p:ph sz="half" idx="1"/>
          </p:nvPr>
        </p:nvSpPr>
        <p:spPr/>
        <p:txBody>
          <a:bodyPr>
            <a:normAutofit lnSpcReduction="10000"/>
          </a:bodyPr>
          <a:lstStyle/>
          <a:p>
            <a:r>
              <a:rPr lang="en-GB" dirty="0"/>
              <a:t>Online retailing in the confectionery industry makes it easy for customers to buy sweets from home. </a:t>
            </a:r>
            <a:endParaRPr lang="en-GB" dirty="0" smtClean="0"/>
          </a:p>
          <a:p>
            <a:r>
              <a:rPr lang="en-GB" dirty="0" smtClean="0"/>
              <a:t>Brands </a:t>
            </a:r>
            <a:r>
              <a:rPr lang="en-GB" dirty="0"/>
              <a:t>and retailers sell through websites and </a:t>
            </a:r>
            <a:r>
              <a:rPr lang="en-GB" dirty="0" smtClean="0"/>
              <a:t>apps</a:t>
            </a:r>
            <a:r>
              <a:rPr lang="en-GB" dirty="0"/>
              <a:t> </a:t>
            </a:r>
            <a:r>
              <a:rPr lang="en-GB" dirty="0" smtClean="0"/>
              <a:t>– which makes up 37% of all retail confectionery sales (UK)</a:t>
            </a:r>
          </a:p>
          <a:p>
            <a:r>
              <a:rPr lang="en-GB" dirty="0" smtClean="0"/>
              <a:t>Many manufacturers sell through 3</a:t>
            </a:r>
            <a:r>
              <a:rPr lang="en-GB" baseline="30000" dirty="0" smtClean="0"/>
              <a:t>rd</a:t>
            </a:r>
            <a:r>
              <a:rPr lang="en-GB" dirty="0" smtClean="0"/>
              <a:t> party retails e.g. </a:t>
            </a:r>
            <a:r>
              <a:rPr lang="en-GB" dirty="0" err="1" smtClean="0"/>
              <a:t>SoSweet</a:t>
            </a:r>
            <a:endParaRPr lang="en-GB" dirty="0"/>
          </a:p>
        </p:txBody>
      </p:sp>
      <p:pic>
        <p:nvPicPr>
          <p:cNvPr id="2" name="Content Placeholder 1"/>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377000"/>
            <a:ext cx="5181600" cy="3248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89036" y="6176963"/>
            <a:ext cx="11427616" cy="523220"/>
          </a:xfrm>
          <a:prstGeom prst="rect">
            <a:avLst/>
          </a:prstGeom>
          <a:noFill/>
        </p:spPr>
        <p:txBody>
          <a:bodyPr wrap="none" rtlCol="0">
            <a:spAutoFit/>
          </a:bodyPr>
          <a:lstStyle/>
          <a:p>
            <a:r>
              <a:rPr lang="en-GB" sz="2800" b="1" dirty="0" smtClean="0">
                <a:solidFill>
                  <a:srgbClr val="FF0000"/>
                </a:solidFill>
              </a:rPr>
              <a:t>Name 3 brands that </a:t>
            </a:r>
            <a:r>
              <a:rPr lang="en-GB" sz="2800" b="1" u="sng" dirty="0" smtClean="0">
                <a:solidFill>
                  <a:srgbClr val="FF0000"/>
                </a:solidFill>
              </a:rPr>
              <a:t>only</a:t>
            </a:r>
            <a:r>
              <a:rPr lang="en-GB" sz="2800" b="1" dirty="0" smtClean="0">
                <a:solidFill>
                  <a:srgbClr val="FF0000"/>
                </a:solidFill>
              </a:rPr>
              <a:t> sell through retailers (P = Place of marketing mix)?</a:t>
            </a:r>
            <a:endParaRPr lang="en-GB" sz="2800" b="1" dirty="0">
              <a:solidFill>
                <a:srgbClr val="FF0000"/>
              </a:solidFill>
            </a:endParaRPr>
          </a:p>
        </p:txBody>
      </p:sp>
    </p:spTree>
    <p:extLst>
      <p:ext uri="{BB962C8B-B14F-4D97-AF65-F5344CB8AC3E}">
        <p14:creationId xmlns:p14="http://schemas.microsoft.com/office/powerpoint/2010/main" val="1738056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E7523"/>
          </a:solidFill>
        </p:spPr>
        <p:txBody>
          <a:bodyPr/>
          <a:lstStyle/>
          <a:p>
            <a:r>
              <a:rPr lang="en-GB" dirty="0" smtClean="0">
                <a:latin typeface="+mn-lt"/>
              </a:rPr>
              <a:t>How markets are changing in the confectionery industry</a:t>
            </a:r>
            <a:endParaRPr lang="en-GB" dirty="0">
              <a:latin typeface="+mn-lt"/>
            </a:endParaRPr>
          </a:p>
        </p:txBody>
      </p:sp>
      <p:sp>
        <p:nvSpPr>
          <p:cNvPr id="3" name="Content Placeholder 2"/>
          <p:cNvSpPr>
            <a:spLocks noGrp="1"/>
          </p:cNvSpPr>
          <p:nvPr>
            <p:ph sz="half" idx="1"/>
          </p:nvPr>
        </p:nvSpPr>
        <p:spPr>
          <a:xfrm>
            <a:off x="838200" y="1825625"/>
            <a:ext cx="5181600" cy="4783234"/>
          </a:xfrm>
          <a:ln w="57150">
            <a:solidFill>
              <a:srgbClr val="EE7523"/>
            </a:solidFill>
          </a:ln>
        </p:spPr>
        <p:txBody>
          <a:bodyPr>
            <a:normAutofit fontScale="92500" lnSpcReduction="10000"/>
          </a:bodyPr>
          <a:lstStyle/>
          <a:p>
            <a:r>
              <a:rPr lang="en-GB" dirty="0"/>
              <a:t>The confectionery market is changing as customers want healthier choices, new flavours, and more sustainable </a:t>
            </a:r>
            <a:r>
              <a:rPr lang="en-GB" dirty="0" smtClean="0"/>
              <a:t>products</a:t>
            </a:r>
          </a:p>
          <a:p>
            <a:r>
              <a:rPr lang="en-GB" dirty="0" smtClean="0"/>
              <a:t>Seasonal </a:t>
            </a:r>
            <a:r>
              <a:rPr lang="en-GB" dirty="0"/>
              <a:t>trends are also influencing demand, encouraging brands to update their products to match </a:t>
            </a:r>
            <a:r>
              <a:rPr lang="en-GB" dirty="0" smtClean="0"/>
              <a:t>changing customs</a:t>
            </a:r>
          </a:p>
          <a:p>
            <a:r>
              <a:rPr lang="en-GB" dirty="0" smtClean="0"/>
              <a:t>For example: In the UK giving out sweets at Halloween has become ‘the norm’, so companies such as Haribo have developed products to meet this new demand</a:t>
            </a:r>
            <a:endParaRPr lang="en-GB" dirty="0"/>
          </a:p>
        </p:txBody>
      </p:sp>
      <p:pic>
        <p:nvPicPr>
          <p:cNvPr id="5" name="Content Placeholder 4"/>
          <p:cNvPicPr>
            <a:picLocks noGrp="1" noChangeAspect="1"/>
          </p:cNvPicPr>
          <p:nvPr>
            <p:ph sz="half" idx="2"/>
          </p:nvPr>
        </p:nvPicPr>
        <p:blipFill>
          <a:blip r:embed="rId2"/>
          <a:stretch>
            <a:fillRect/>
          </a:stretch>
        </p:blipFill>
        <p:spPr>
          <a:xfrm>
            <a:off x="6381750" y="1184850"/>
            <a:ext cx="4972050" cy="3257550"/>
          </a:xfrm>
          <a:prstGeom prst="rect">
            <a:avLst/>
          </a:prstGeom>
        </p:spPr>
      </p:pic>
      <p:pic>
        <p:nvPicPr>
          <p:cNvPr id="6" name="Picture 5"/>
          <p:cNvPicPr>
            <a:picLocks noChangeAspect="1"/>
          </p:cNvPicPr>
          <p:nvPr/>
        </p:nvPicPr>
        <p:blipFill>
          <a:blip r:embed="rId3"/>
          <a:stretch>
            <a:fillRect/>
          </a:stretch>
        </p:blipFill>
        <p:spPr>
          <a:xfrm>
            <a:off x="6381750" y="4442400"/>
            <a:ext cx="4972050" cy="2166459"/>
          </a:xfrm>
          <a:prstGeom prst="rect">
            <a:avLst/>
          </a:prstGeom>
        </p:spPr>
      </p:pic>
      <p:pic>
        <p:nvPicPr>
          <p:cNvPr id="4" name="Picture 3"/>
          <p:cNvPicPr>
            <a:picLocks noChangeAspect="1"/>
          </p:cNvPicPr>
          <p:nvPr/>
        </p:nvPicPr>
        <p:blipFill>
          <a:blip r:embed="rId4" cstate="screen">
            <a:extLst>
              <a:ext uri="{BEBA8EAE-BF5A-486C-A8C5-ECC9F3942E4B}">
                <a14:imgProps xmlns:a14="http://schemas.microsoft.com/office/drawing/2010/main">
                  <a14:imgLayer r:embed="rId5">
                    <a14:imgEffect>
                      <a14:backgroundRemoval t="9574" b="89362" l="558" r="100000"/>
                    </a14:imgEffect>
                  </a14:imgLayer>
                </a14:imgProps>
              </a:ext>
              <a:ext uri="{28A0092B-C50C-407E-A947-70E740481C1C}">
                <a14:useLocalDpi xmlns:a14="http://schemas.microsoft.com/office/drawing/2010/main"/>
              </a:ext>
            </a:extLst>
          </a:blip>
          <a:stretch>
            <a:fillRect/>
          </a:stretch>
        </p:blipFill>
        <p:spPr>
          <a:xfrm>
            <a:off x="8689275" y="294041"/>
            <a:ext cx="2664525" cy="1396647"/>
          </a:xfrm>
          <a:prstGeom prst="rect">
            <a:avLst/>
          </a:prstGeom>
        </p:spPr>
      </p:pic>
    </p:spTree>
    <p:extLst>
      <p:ext uri="{BB962C8B-B14F-4D97-AF65-F5344CB8AC3E}">
        <p14:creationId xmlns:p14="http://schemas.microsoft.com/office/powerpoint/2010/main" val="2052564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7C467"/>
          </a:solidFill>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sz="5400" dirty="0" smtClean="0">
                <a:ln>
                  <a:solidFill>
                    <a:schemeClr val="tx1"/>
                  </a:solidFill>
                </a:ln>
                <a:solidFill>
                  <a:srgbClr val="FF0000"/>
                </a:solidFill>
              </a:rPr>
              <a:t>INNOVATION IN THE CONFECTIONERY INDUSTRY</a:t>
            </a:r>
            <a:endParaRPr lang="en-GB" sz="5400" dirty="0">
              <a:ln>
                <a:solidFill>
                  <a:schemeClr val="tx1"/>
                </a:solidFill>
              </a:ln>
              <a:solidFill>
                <a:srgbClr val="FF0000"/>
              </a:solidFill>
            </a:endParaRPr>
          </a:p>
        </p:txBody>
      </p:sp>
      <p:sp>
        <p:nvSpPr>
          <p:cNvPr id="3" name="Content Placeholder 2"/>
          <p:cNvSpPr>
            <a:spLocks noGrp="1"/>
          </p:cNvSpPr>
          <p:nvPr>
            <p:ph sz="half" idx="1"/>
          </p:nvPr>
        </p:nvSpPr>
        <p:spPr/>
        <p:txBody>
          <a:bodyPr>
            <a:normAutofit fontScale="92500" lnSpcReduction="20000"/>
          </a:bodyPr>
          <a:lstStyle/>
          <a:p>
            <a:r>
              <a:rPr lang="en-GB" dirty="0" smtClean="0"/>
              <a:t>Innovation </a:t>
            </a:r>
            <a:r>
              <a:rPr lang="en-GB" dirty="0"/>
              <a:t>in the confectionery industry includes creating healthier recipes, using plant-based ingredients, and developing exciting new textures and </a:t>
            </a:r>
            <a:r>
              <a:rPr lang="en-GB" dirty="0" smtClean="0"/>
              <a:t>flavours</a:t>
            </a:r>
          </a:p>
          <a:p>
            <a:r>
              <a:rPr lang="en-GB" dirty="0" smtClean="0"/>
              <a:t>Businesses </a:t>
            </a:r>
            <a:r>
              <a:rPr lang="en-GB" dirty="0"/>
              <a:t>are using new technology to improve production and </a:t>
            </a:r>
            <a:r>
              <a:rPr lang="en-GB" dirty="0" smtClean="0"/>
              <a:t>packaging</a:t>
            </a:r>
          </a:p>
          <a:p>
            <a:r>
              <a:rPr lang="en-GB" dirty="0" smtClean="0"/>
              <a:t>Eco-friendly </a:t>
            </a:r>
            <a:r>
              <a:rPr lang="en-GB" dirty="0"/>
              <a:t>materials, personalised products, and unique limited-edition items help companies stay competitive and meet growing customer </a:t>
            </a:r>
            <a:r>
              <a:rPr lang="en-GB" dirty="0" smtClean="0"/>
              <a:t>interest</a:t>
            </a:r>
            <a:endParaRPr lang="en-GB" dirty="0"/>
          </a:p>
          <a:p>
            <a:endParaRPr lang="en-GB"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72200" y="1850551"/>
            <a:ext cx="5181600" cy="4301485"/>
          </a:xfrm>
          <a:prstGeom prst="rect">
            <a:avLst/>
          </a:prstGeom>
        </p:spPr>
      </p:pic>
    </p:spTree>
    <p:extLst>
      <p:ext uri="{BB962C8B-B14F-4D97-AF65-F5344CB8AC3E}">
        <p14:creationId xmlns:p14="http://schemas.microsoft.com/office/powerpoint/2010/main" val="2647589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smtClean="0"/>
              <a:t>SECTION A: Links to the pre-release</a:t>
            </a:r>
            <a:endParaRPr lang="en-GB" dirty="0"/>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r>
              <a:rPr lang="en-GB" sz="4000" dirty="0"/>
              <a:t>This year the context is the confectionery (including biscuits) industry, and the small, national, and international businesses operating in this market</a:t>
            </a:r>
          </a:p>
          <a:p>
            <a:r>
              <a:rPr lang="en-GB" sz="4000" b="1" i="1" dirty="0" smtClean="0">
                <a:solidFill>
                  <a:srgbClr val="0070C0"/>
                </a:solidFill>
              </a:rPr>
              <a:t>Current </a:t>
            </a:r>
            <a:r>
              <a:rPr lang="en-GB" sz="4000" b="1" i="1" dirty="0">
                <a:solidFill>
                  <a:srgbClr val="0070C0"/>
                </a:solidFill>
              </a:rPr>
              <a:t>trends in the consumption of confectionery and biscuits</a:t>
            </a:r>
          </a:p>
        </p:txBody>
      </p:sp>
    </p:spTree>
    <p:extLst>
      <p:ext uri="{BB962C8B-B14F-4D97-AF65-F5344CB8AC3E}">
        <p14:creationId xmlns:p14="http://schemas.microsoft.com/office/powerpoint/2010/main" val="2863056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F2B3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Market growth in the confectionery industry</a:t>
            </a:r>
            <a:endParaRPr lang="en-GB" dirty="0"/>
          </a:p>
        </p:txBody>
      </p:sp>
      <p:sp>
        <p:nvSpPr>
          <p:cNvPr id="3" name="Content Placeholder 2"/>
          <p:cNvSpPr>
            <a:spLocks noGrp="1"/>
          </p:cNvSpPr>
          <p:nvPr>
            <p:ph sz="half" idx="1"/>
          </p:nvPr>
        </p:nvSpPr>
        <p:spPr/>
        <p:txBody>
          <a:bodyPr>
            <a:normAutofit fontScale="92500" lnSpcReduction="10000"/>
          </a:bodyPr>
          <a:lstStyle/>
          <a:p>
            <a:r>
              <a:rPr lang="en-GB" dirty="0"/>
              <a:t>Non-chocolate confectionery (like sweets, gummies, chews) is growing faster than the overall market, expanding at about 5.5</a:t>
            </a:r>
            <a:r>
              <a:rPr lang="en-GB" dirty="0" smtClean="0"/>
              <a:t>%</a:t>
            </a:r>
          </a:p>
          <a:p>
            <a:r>
              <a:rPr lang="en-GB" dirty="0" smtClean="0"/>
              <a:t>There are 5 ‘candy’ types; gummies, chewy, hard, lollipop and liquorice</a:t>
            </a:r>
          </a:p>
          <a:p>
            <a:r>
              <a:rPr lang="en-GB" dirty="0" smtClean="0"/>
              <a:t>Classic fruit flavours still have 42% share of the market</a:t>
            </a:r>
          </a:p>
          <a:p>
            <a:r>
              <a:rPr lang="en-GB" dirty="0" smtClean="0"/>
              <a:t>Spicy, mystery and sour flavours are more popular with Gen Z</a:t>
            </a:r>
            <a:endParaRPr lang="en-GB" dirty="0"/>
          </a:p>
        </p:txBody>
      </p:sp>
      <p:pic>
        <p:nvPicPr>
          <p:cNvPr id="2050" name="Picture 2" descr="Jelly Belly Jelly Beans Hot Cinnamon (70g)"/>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587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499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6271A"/>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Adapting to change in the confectionery industry</a:t>
            </a:r>
            <a:endParaRPr lang="en-GB" dirty="0"/>
          </a:p>
        </p:txBody>
      </p:sp>
      <p:sp>
        <p:nvSpPr>
          <p:cNvPr id="3" name="Content Placeholder 2"/>
          <p:cNvSpPr>
            <a:spLocks noGrp="1"/>
          </p:cNvSpPr>
          <p:nvPr>
            <p:ph sz="half" idx="1"/>
          </p:nvPr>
        </p:nvSpPr>
        <p:spPr/>
        <p:txBody>
          <a:bodyPr>
            <a:normAutofit lnSpcReduction="10000"/>
          </a:bodyPr>
          <a:lstStyle/>
          <a:p>
            <a:r>
              <a:rPr lang="en-GB" dirty="0" smtClean="0"/>
              <a:t>Chocolate is still the largest selling product in the confectionery industry</a:t>
            </a:r>
          </a:p>
          <a:p>
            <a:r>
              <a:rPr lang="en-GB" dirty="0" smtClean="0"/>
              <a:t>Change in the industry is being driven by consumer trends in health-conscious snacking, plant based ingredients and new textures and formats</a:t>
            </a:r>
          </a:p>
          <a:p>
            <a:r>
              <a:rPr lang="en-GB" dirty="0" smtClean="0"/>
              <a:t>Brands that embrace flavour experimentation and seasonal relevance, will come out on top</a:t>
            </a:r>
            <a:endParaRPr lang="en-GB" dirty="0"/>
          </a:p>
        </p:txBody>
      </p:sp>
      <p:pic>
        <p:nvPicPr>
          <p:cNvPr id="5" name="Content Placeholder 4"/>
          <p:cNvPicPr>
            <a:picLocks noGrp="1" noChangeAspect="1"/>
          </p:cNvPicPr>
          <p:nvPr>
            <p:ph sz="half" idx="2"/>
          </p:nvPr>
        </p:nvPicPr>
        <p:blipFill>
          <a:blip r:embed="rId3"/>
          <a:stretch>
            <a:fillRect/>
          </a:stretch>
        </p:blipFill>
        <p:spPr>
          <a:xfrm>
            <a:off x="7320612" y="1825625"/>
            <a:ext cx="2884775" cy="4351338"/>
          </a:xfrm>
          <a:prstGeom prst="rect">
            <a:avLst/>
          </a:prstGeom>
        </p:spPr>
      </p:pic>
    </p:spTree>
    <p:extLst>
      <p:ext uri="{BB962C8B-B14F-4D97-AF65-F5344CB8AC3E}">
        <p14:creationId xmlns:p14="http://schemas.microsoft.com/office/powerpoint/2010/main" val="1162025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D923E"/>
          </a:solidFill>
        </p:spPr>
        <p:txBody>
          <a:bodyPr/>
          <a:lstStyle/>
          <a:p>
            <a:r>
              <a:rPr lang="en-GB" dirty="0" smtClean="0">
                <a:solidFill>
                  <a:srgbClr val="FFFF00"/>
                </a:solidFill>
              </a:rPr>
              <a:t>How competition affects the market in the confectionery industry</a:t>
            </a:r>
            <a:endParaRPr lang="en-GB" dirty="0">
              <a:solidFill>
                <a:srgbClr val="FFFF00"/>
              </a:solidFill>
            </a:endParaRPr>
          </a:p>
        </p:txBody>
      </p:sp>
      <p:sp>
        <p:nvSpPr>
          <p:cNvPr id="3" name="Content Placeholder 2"/>
          <p:cNvSpPr>
            <a:spLocks noGrp="1"/>
          </p:cNvSpPr>
          <p:nvPr>
            <p:ph sz="half" idx="1"/>
          </p:nvPr>
        </p:nvSpPr>
        <p:spPr>
          <a:xfrm>
            <a:off x="838200" y="1825624"/>
            <a:ext cx="5181600" cy="4924092"/>
          </a:xfrm>
        </p:spPr>
        <p:txBody>
          <a:bodyPr>
            <a:normAutofit fontScale="92500" lnSpcReduction="20000"/>
          </a:bodyPr>
          <a:lstStyle/>
          <a:p>
            <a:r>
              <a:rPr lang="en-GB" dirty="0"/>
              <a:t>Competition in the confectionery industry influences pricing strategies, product differentiation, and market </a:t>
            </a:r>
            <a:r>
              <a:rPr lang="en-GB" dirty="0" smtClean="0"/>
              <a:t>positioning</a:t>
            </a:r>
          </a:p>
          <a:p>
            <a:r>
              <a:rPr lang="en-GB" dirty="0" smtClean="0"/>
              <a:t>Companies </a:t>
            </a:r>
            <a:r>
              <a:rPr lang="en-GB" dirty="0"/>
              <a:t>face pressure to innovate, manage costs, and strengthen their </a:t>
            </a:r>
            <a:r>
              <a:rPr lang="en-GB" dirty="0" smtClean="0"/>
              <a:t>brands</a:t>
            </a:r>
          </a:p>
          <a:p>
            <a:r>
              <a:rPr lang="en-GB" dirty="0" smtClean="0"/>
              <a:t>Intense </a:t>
            </a:r>
            <a:r>
              <a:rPr lang="en-GB" dirty="0"/>
              <a:t>rivalry increases consumer choice and drives efficiency, while encouraging businesses to adapt quickly to changing demand and maintain competitive advantage in the </a:t>
            </a:r>
            <a:r>
              <a:rPr lang="en-GB" dirty="0" smtClean="0"/>
              <a:t>market </a:t>
            </a:r>
          </a:p>
          <a:p>
            <a:r>
              <a:rPr lang="en-GB" dirty="0" smtClean="0"/>
              <a:t>For example the growth of the Lindor brand with more varieties to serve more markets</a:t>
            </a:r>
            <a:endParaRPr lang="en-GB" dirty="0"/>
          </a:p>
        </p:txBody>
      </p:sp>
      <p:pic>
        <p:nvPicPr>
          <p:cNvPr id="3074" name="Picture 2" descr="How Lindt Scaled to Becoming the Top Chocolatier in the World"/>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279478" y="1825625"/>
            <a:ext cx="496704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064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The difference between risk and uncertainty in the confectionery industry</a:t>
            </a:r>
            <a:endParaRPr lang="en-GB" dirty="0"/>
          </a:p>
        </p:txBody>
      </p:sp>
      <p:sp>
        <p:nvSpPr>
          <p:cNvPr id="3" name="Content Placeholder 2"/>
          <p:cNvSpPr>
            <a:spLocks noGrp="1"/>
          </p:cNvSpPr>
          <p:nvPr>
            <p:ph sz="half" idx="1"/>
          </p:nvPr>
        </p:nvSpPr>
        <p:spPr/>
        <p:txBody>
          <a:bodyPr>
            <a:normAutofit fontScale="92500" lnSpcReduction="10000"/>
          </a:bodyPr>
          <a:lstStyle/>
          <a:p>
            <a:r>
              <a:rPr lang="en-GB" dirty="0"/>
              <a:t>In the confectionery industry, </a:t>
            </a:r>
            <a:r>
              <a:rPr lang="en-GB" b="1" dirty="0"/>
              <a:t>risk</a:t>
            </a:r>
            <a:r>
              <a:rPr lang="en-GB" dirty="0"/>
              <a:t> refers to quantifiable events firms can anticipate, such as projected sales </a:t>
            </a:r>
            <a:r>
              <a:rPr lang="en-GB" dirty="0" smtClean="0"/>
              <a:t>or raw material cost fluctuations</a:t>
            </a:r>
          </a:p>
          <a:p>
            <a:r>
              <a:rPr lang="en-GB" b="1" dirty="0" smtClean="0"/>
              <a:t>Uncertainty</a:t>
            </a:r>
            <a:r>
              <a:rPr lang="en-GB" dirty="0" smtClean="0"/>
              <a:t> happens </a:t>
            </a:r>
            <a:r>
              <a:rPr lang="en-GB" dirty="0"/>
              <a:t>when external factors are unpredictable, like sudden regulatory changes or disruptive consumer </a:t>
            </a:r>
            <a:r>
              <a:rPr lang="en-GB" dirty="0" smtClean="0"/>
              <a:t>trends</a:t>
            </a:r>
          </a:p>
          <a:p>
            <a:r>
              <a:rPr lang="en-GB" dirty="0" smtClean="0"/>
              <a:t>Managing </a:t>
            </a:r>
            <a:r>
              <a:rPr lang="en-GB" dirty="0"/>
              <a:t>both is essential for strategic decision-making and maintaining </a:t>
            </a:r>
            <a:r>
              <a:rPr lang="en-GB" dirty="0" smtClean="0"/>
              <a:t>completive advantage</a:t>
            </a:r>
            <a:endParaRPr lang="en-GB" dirty="0"/>
          </a:p>
        </p:txBody>
      </p:sp>
      <p:pic>
        <p:nvPicPr>
          <p:cNvPr id="7" name="Content Placeholder 6"/>
          <p:cNvPicPr>
            <a:picLocks noGrp="1" noChangeAspect="1"/>
          </p:cNvPicPr>
          <p:nvPr>
            <p:ph sz="half" idx="2"/>
          </p:nvPr>
        </p:nvPicPr>
        <p:blipFill>
          <a:blip r:embed="rId3"/>
          <a:stretch>
            <a:fillRect/>
          </a:stretch>
        </p:blipFill>
        <p:spPr>
          <a:xfrm>
            <a:off x="6245773" y="2053895"/>
            <a:ext cx="5181600" cy="3138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475064" y="5314915"/>
            <a:ext cx="4459014" cy="1200329"/>
          </a:xfrm>
          <a:prstGeom prst="rect">
            <a:avLst/>
          </a:prstGeom>
          <a:noFill/>
        </p:spPr>
        <p:txBody>
          <a:bodyPr wrap="square" rtlCol="0">
            <a:spAutoFit/>
          </a:bodyPr>
          <a:lstStyle/>
          <a:p>
            <a:pPr algn="ctr"/>
            <a:r>
              <a:rPr lang="en-GB" sz="2400" b="1" dirty="0" smtClean="0">
                <a:solidFill>
                  <a:srgbClr val="FF0000"/>
                </a:solidFill>
                <a:latin typeface="Arial Black" panose="020B0A04020102020204" pitchFamily="34" charset="0"/>
              </a:rPr>
              <a:t>Fluctuations in the price of cocoa this year – is this risk or uncertainty?</a:t>
            </a:r>
            <a:endParaRPr lang="en-GB" sz="24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045799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01523"/>
          </a:xfrm>
        </p:spPr>
        <p:style>
          <a:lnRef idx="2">
            <a:schemeClr val="dk1"/>
          </a:lnRef>
          <a:fillRef idx="1">
            <a:schemeClr val="lt1"/>
          </a:fillRef>
          <a:effectRef idx="0">
            <a:schemeClr val="dk1"/>
          </a:effectRef>
          <a:fontRef idx="minor">
            <a:schemeClr val="dk1"/>
          </a:fontRef>
        </p:style>
        <p:txBody>
          <a:bodyPr/>
          <a:lstStyle/>
          <a:p>
            <a:pPr algn="ctr"/>
            <a:r>
              <a:rPr lang="en-GB" dirty="0" smtClean="0"/>
              <a:t>Risk vs Uncertainty sorting activity</a:t>
            </a:r>
            <a:endParaRPr lang="en-GB" dirty="0"/>
          </a:p>
        </p:txBody>
      </p:sp>
      <p:pic>
        <p:nvPicPr>
          <p:cNvPr id="5" name="Picture 4"/>
          <p:cNvPicPr>
            <a:picLocks noChangeAspect="1"/>
          </p:cNvPicPr>
          <p:nvPr/>
        </p:nvPicPr>
        <p:blipFill>
          <a:blip r:embed="rId4"/>
          <a:stretch>
            <a:fillRect/>
          </a:stretch>
        </p:blipFill>
        <p:spPr>
          <a:xfrm>
            <a:off x="489284" y="1189605"/>
            <a:ext cx="6874032" cy="4802121"/>
          </a:xfrm>
          <a:prstGeom prst="rect">
            <a:avLst/>
          </a:prstGeom>
        </p:spPr>
      </p:pic>
      <p:pic>
        <p:nvPicPr>
          <p:cNvPr id="3" name="Picture 2"/>
          <p:cNvPicPr>
            <a:picLocks noChangeAspect="1"/>
          </p:cNvPicPr>
          <p:nvPr/>
        </p:nvPicPr>
        <p:blipFill>
          <a:blip r:embed="rId5"/>
          <a:stretch>
            <a:fillRect/>
          </a:stretch>
        </p:blipFill>
        <p:spPr>
          <a:xfrm>
            <a:off x="7593180" y="1920531"/>
            <a:ext cx="4210618" cy="3340267"/>
          </a:xfrm>
          <a:prstGeom prst="rect">
            <a:avLst/>
          </a:prstGeom>
        </p:spPr>
      </p:pic>
    </p:spTree>
    <p:extLst>
      <p:ext uri="{BB962C8B-B14F-4D97-AF65-F5344CB8AC3E}">
        <p14:creationId xmlns:p14="http://schemas.microsoft.com/office/powerpoint/2010/main" val="700335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C56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1.1.2 Market research</a:t>
            </a:r>
          </a:p>
        </p:txBody>
      </p:sp>
      <p:sp>
        <p:nvSpPr>
          <p:cNvPr id="5" name="Text Placeholder 4"/>
          <p:cNvSpPr>
            <a:spLocks noGrp="1"/>
          </p:cNvSpPr>
          <p:nvPr>
            <p:ph type="body" idx="1"/>
          </p:nvPr>
        </p:nvSpPr>
        <p:spPr/>
        <p:txBody>
          <a:bodyPr/>
          <a:lstStyle/>
          <a:p>
            <a:endParaRPr lang="en-GB"/>
          </a:p>
        </p:txBody>
      </p:sp>
      <p:pic>
        <p:nvPicPr>
          <p:cNvPr id="6" name="Picture 5"/>
          <p:cNvPicPr>
            <a:picLocks noChangeAspect="1"/>
          </p:cNvPicPr>
          <p:nvPr/>
        </p:nvPicPr>
        <p:blipFill>
          <a:blip r:embed="rId2"/>
          <a:stretch>
            <a:fillRect/>
          </a:stretch>
        </p:blipFill>
        <p:spPr>
          <a:xfrm>
            <a:off x="0" y="0"/>
            <a:ext cx="12221588" cy="1971675"/>
          </a:xfrm>
          <a:prstGeom prst="rect">
            <a:avLst/>
          </a:prstGeom>
        </p:spPr>
      </p:pic>
    </p:spTree>
    <p:extLst>
      <p:ext uri="{BB962C8B-B14F-4D97-AF65-F5344CB8AC3E}">
        <p14:creationId xmlns:p14="http://schemas.microsoft.com/office/powerpoint/2010/main" val="1844950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r>
              <a:rPr lang="en-GB" dirty="0" smtClean="0"/>
              <a:t/>
            </a:r>
            <a:br>
              <a:rPr lang="en-GB" dirty="0" smtClean="0"/>
            </a:br>
            <a:r>
              <a:rPr lang="en-GB" dirty="0" smtClean="0"/>
              <a:t>1.1.2 </a:t>
            </a:r>
            <a:r>
              <a:rPr lang="en-GB" dirty="0"/>
              <a:t>Market research</a:t>
            </a:r>
            <a:br>
              <a:rPr lang="en-GB" dirty="0"/>
            </a:b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r>
              <a:rPr lang="en-GB" dirty="0"/>
              <a:t>a) Product and market orientation</a:t>
            </a:r>
          </a:p>
          <a:p>
            <a:pPr marL="0" indent="0">
              <a:buNone/>
            </a:pPr>
            <a:r>
              <a:rPr lang="en-GB" dirty="0"/>
              <a:t>b) Primary and secondary market research </a:t>
            </a:r>
            <a:r>
              <a:rPr lang="en-GB" dirty="0" smtClean="0"/>
              <a:t>data (</a:t>
            </a:r>
            <a:r>
              <a:rPr lang="en-GB" dirty="0"/>
              <a:t>quantitative and qualitative) used to:</a:t>
            </a:r>
          </a:p>
          <a:p>
            <a:pPr lvl="1"/>
            <a:r>
              <a:rPr lang="en-GB" dirty="0" smtClean="0"/>
              <a:t>identify </a:t>
            </a:r>
            <a:r>
              <a:rPr lang="en-GB" dirty="0"/>
              <a:t>and anticipate customer needs and wants</a:t>
            </a:r>
          </a:p>
          <a:p>
            <a:pPr lvl="1"/>
            <a:r>
              <a:rPr lang="en-GB" dirty="0" smtClean="0"/>
              <a:t>quantify </a:t>
            </a:r>
            <a:r>
              <a:rPr lang="en-GB" dirty="0"/>
              <a:t>likely demand</a:t>
            </a:r>
          </a:p>
          <a:p>
            <a:pPr lvl="1"/>
            <a:r>
              <a:rPr lang="en-GB" dirty="0" smtClean="0"/>
              <a:t>gain </a:t>
            </a:r>
            <a:r>
              <a:rPr lang="en-GB" dirty="0"/>
              <a:t>insight into consumer behaviour</a:t>
            </a:r>
          </a:p>
          <a:p>
            <a:pPr marL="0" indent="0">
              <a:buNone/>
            </a:pPr>
            <a:r>
              <a:rPr lang="en-GB" dirty="0"/>
              <a:t>c) Limitations of market research, sample size and bias</a:t>
            </a:r>
          </a:p>
          <a:p>
            <a:pPr marL="0" indent="0">
              <a:buNone/>
            </a:pPr>
            <a:r>
              <a:rPr lang="en-GB" dirty="0"/>
              <a:t>d) Use of ICT to support market research:</a:t>
            </a:r>
          </a:p>
          <a:p>
            <a:pPr lvl="1"/>
            <a:r>
              <a:rPr lang="en-GB" dirty="0" smtClean="0"/>
              <a:t>websites</a:t>
            </a:r>
            <a:endParaRPr lang="en-GB" dirty="0"/>
          </a:p>
          <a:p>
            <a:pPr lvl="1"/>
            <a:r>
              <a:rPr lang="en-GB" dirty="0" smtClean="0"/>
              <a:t>social </a:t>
            </a:r>
            <a:r>
              <a:rPr lang="en-GB" dirty="0"/>
              <a:t>networking</a:t>
            </a:r>
          </a:p>
          <a:p>
            <a:pPr lvl="1"/>
            <a:r>
              <a:rPr lang="en-GB" dirty="0" smtClean="0"/>
              <a:t>databases</a:t>
            </a:r>
            <a:endParaRPr lang="en-GB" dirty="0"/>
          </a:p>
          <a:p>
            <a:pPr marL="0" indent="0">
              <a:buNone/>
            </a:pPr>
            <a:r>
              <a:rPr lang="en-GB" dirty="0"/>
              <a:t>e) Market segmentation</a:t>
            </a:r>
          </a:p>
        </p:txBody>
      </p:sp>
    </p:spTree>
    <p:extLst>
      <p:ext uri="{BB962C8B-B14F-4D97-AF65-F5344CB8AC3E}">
        <p14:creationId xmlns:p14="http://schemas.microsoft.com/office/powerpoint/2010/main" val="827280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1" y="544984"/>
            <a:ext cx="8170332" cy="1280641"/>
          </a:xfrm>
          <a:solidFill>
            <a:srgbClr val="CE7347"/>
          </a:solidFill>
        </p:spPr>
        <p:txBody>
          <a:bodyPr>
            <a:normAutofit fontScale="90000"/>
          </a:bodyPr>
          <a:lstStyle/>
          <a:p>
            <a:r>
              <a:rPr lang="en-GB" dirty="0" smtClean="0">
                <a:solidFill>
                  <a:schemeClr val="bg1"/>
                </a:solidFill>
                <a:latin typeface="+mn-lt"/>
              </a:rPr>
              <a:t>Product orientation in the confectionery industry</a:t>
            </a:r>
            <a:endParaRPr lang="en-GB" dirty="0">
              <a:solidFill>
                <a:schemeClr val="bg1"/>
              </a:solidFill>
              <a:latin typeface="+mn-lt"/>
            </a:endParaRPr>
          </a:p>
        </p:txBody>
      </p:sp>
      <p:sp>
        <p:nvSpPr>
          <p:cNvPr id="5" name="Content Placeholder 4"/>
          <p:cNvSpPr>
            <a:spLocks noGrp="1"/>
          </p:cNvSpPr>
          <p:nvPr>
            <p:ph sz="half" idx="1"/>
          </p:nvPr>
        </p:nvSpPr>
        <p:spPr>
          <a:xfrm>
            <a:off x="762002" y="2043801"/>
            <a:ext cx="5181600" cy="4351338"/>
          </a:xfrm>
        </p:spPr>
        <p:txBody>
          <a:bodyPr>
            <a:normAutofit lnSpcReduction="10000"/>
          </a:bodyPr>
          <a:lstStyle/>
          <a:p>
            <a:r>
              <a:rPr lang="en-GB" dirty="0" smtClean="0"/>
              <a:t>Production orientation means that decisions about what types of sweets to produce are influenced by what the company can produce, rather than based on results from market research</a:t>
            </a:r>
          </a:p>
          <a:p>
            <a:r>
              <a:rPr lang="en-GB" dirty="0" smtClean="0"/>
              <a:t>Businesses following this strategy may be limited by their production capacity or lack the equipment and R&amp;D capability to produce anything else</a:t>
            </a:r>
            <a:endParaRPr lang="en-GB" dirty="0"/>
          </a:p>
        </p:txBody>
      </p:sp>
      <p:pic>
        <p:nvPicPr>
          <p:cNvPr id="2" name="Content Placeholder 1">
            <a:hlinkClick r:id="rId2"/>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1951307"/>
            <a:ext cx="5418438" cy="2513344"/>
          </a:xfrm>
          <a:prstGeom prst="rect">
            <a:avLst/>
          </a:prstGeom>
        </p:spPr>
      </p:pic>
      <p:sp>
        <p:nvSpPr>
          <p:cNvPr id="3" name="TextBox 2"/>
          <p:cNvSpPr txBox="1"/>
          <p:nvPr/>
        </p:nvSpPr>
        <p:spPr>
          <a:xfrm>
            <a:off x="6019801" y="4727470"/>
            <a:ext cx="3543748" cy="1477328"/>
          </a:xfrm>
          <a:prstGeom prst="rect">
            <a:avLst/>
          </a:prstGeom>
          <a:noFill/>
        </p:spPr>
        <p:txBody>
          <a:bodyPr wrap="square" rtlCol="0">
            <a:spAutoFit/>
          </a:bodyPr>
          <a:lstStyle/>
          <a:p>
            <a:r>
              <a:rPr lang="en-GB" dirty="0" smtClean="0">
                <a:latin typeface="Arial Black" panose="020B0A04020102020204" pitchFamily="34" charset="0"/>
              </a:rPr>
              <a:t>Fudge making process by hand in the fudge kitchen.  New products will be limited to what they can produce by this method. </a:t>
            </a:r>
            <a:endParaRPr lang="en-GB" dirty="0">
              <a:latin typeface="Arial Black" panose="020B0A040201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1062" y="4509294"/>
            <a:ext cx="1979576" cy="2089771"/>
          </a:xfrm>
          <a:prstGeom prst="rect">
            <a:avLst/>
          </a:prstGeom>
        </p:spPr>
      </p:pic>
      <p:pic>
        <p:nvPicPr>
          <p:cNvPr id="8" name="Picture 7"/>
          <p:cNvPicPr>
            <a:picLocks noChangeAspect="1"/>
          </p:cNvPicPr>
          <p:nvPr/>
        </p:nvPicPr>
        <p:blipFill>
          <a:blip r:embed="rId5"/>
          <a:stretch>
            <a:fillRect/>
          </a:stretch>
        </p:blipFill>
        <p:spPr>
          <a:xfrm>
            <a:off x="9276875" y="652833"/>
            <a:ext cx="2647950" cy="1190625"/>
          </a:xfrm>
          <a:prstGeom prst="rect">
            <a:avLst/>
          </a:prstGeom>
        </p:spPr>
      </p:pic>
    </p:spTree>
    <p:extLst>
      <p:ext uri="{BB962C8B-B14F-4D97-AF65-F5344CB8AC3E}">
        <p14:creationId xmlns:p14="http://schemas.microsoft.com/office/powerpoint/2010/main" val="3763910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92684"/>
          </a:solidFill>
        </p:spPr>
        <p:txBody>
          <a:bodyPr/>
          <a:lstStyle/>
          <a:p>
            <a:r>
              <a:rPr lang="en-GB" dirty="0" smtClean="0">
                <a:solidFill>
                  <a:schemeClr val="bg1"/>
                </a:solidFill>
                <a:latin typeface="+mn-lt"/>
              </a:rPr>
              <a:t>Market orientation in the confectionery industry</a:t>
            </a:r>
            <a:endParaRPr lang="en-GB" dirty="0">
              <a:solidFill>
                <a:schemeClr val="bg1"/>
              </a:solidFill>
              <a:latin typeface="+mn-lt"/>
            </a:endParaRPr>
          </a:p>
        </p:txBody>
      </p:sp>
      <p:sp>
        <p:nvSpPr>
          <p:cNvPr id="3" name="Content Placeholder 2"/>
          <p:cNvSpPr>
            <a:spLocks noGrp="1"/>
          </p:cNvSpPr>
          <p:nvPr>
            <p:ph sz="half" idx="1"/>
          </p:nvPr>
        </p:nvSpPr>
        <p:spPr/>
        <p:txBody>
          <a:bodyPr/>
          <a:lstStyle/>
          <a:p>
            <a:r>
              <a:rPr lang="en-GB" dirty="0" smtClean="0"/>
              <a:t>Market orientation means that companies will base their product range decisions on what consumer needs are and the results of their market research will be very important</a:t>
            </a:r>
          </a:p>
          <a:p>
            <a:r>
              <a:rPr lang="en-GB" dirty="0" smtClean="0"/>
              <a:t>This will allow them to satisfy customer wants and needs and to respond quickly to changing trends</a:t>
            </a:r>
            <a:endParaRPr lang="en-GB" dirty="0"/>
          </a:p>
        </p:txBody>
      </p:sp>
      <p:pic>
        <p:nvPicPr>
          <p:cNvPr id="5" name="Content Placeholder 4"/>
          <p:cNvPicPr>
            <a:picLocks noGrp="1" noChangeAspect="1"/>
          </p:cNvPicPr>
          <p:nvPr>
            <p:ph sz="half" idx="2"/>
          </p:nvPr>
        </p:nvPicPr>
        <p:blipFill>
          <a:blip r:embed="rId2"/>
          <a:stretch>
            <a:fillRect/>
          </a:stretch>
        </p:blipFill>
        <p:spPr>
          <a:xfrm>
            <a:off x="6172200" y="1690688"/>
            <a:ext cx="5181600" cy="2151681"/>
          </a:xfrm>
          <a:prstGeom prst="rect">
            <a:avLst/>
          </a:prstGeom>
        </p:spPr>
      </p:pic>
      <p:sp>
        <p:nvSpPr>
          <p:cNvPr id="6" name="TextBox 5"/>
          <p:cNvSpPr txBox="1"/>
          <p:nvPr/>
        </p:nvSpPr>
        <p:spPr>
          <a:xfrm>
            <a:off x="6583680" y="4087905"/>
            <a:ext cx="4485939" cy="2308324"/>
          </a:xfrm>
          <a:prstGeom prst="rect">
            <a:avLst/>
          </a:prstGeom>
          <a:noFill/>
        </p:spPr>
        <p:txBody>
          <a:bodyPr wrap="square" rtlCol="0">
            <a:spAutoFit/>
          </a:bodyPr>
          <a:lstStyle/>
          <a:p>
            <a:r>
              <a:rPr lang="en-GB" dirty="0" smtClean="0">
                <a:latin typeface="Arial Black" panose="020B0A04020102020204" pitchFamily="34" charset="0"/>
              </a:rPr>
              <a:t>Customers surveyed wanted a chocolate bar that tasted like a cookie and had a crumbly texture.</a:t>
            </a:r>
          </a:p>
          <a:p>
            <a:endParaRPr lang="en-GB" dirty="0">
              <a:latin typeface="Arial Black" panose="020B0A04020102020204" pitchFamily="34" charset="0"/>
            </a:endParaRPr>
          </a:p>
          <a:p>
            <a:r>
              <a:rPr lang="en-GB" dirty="0" smtClean="0">
                <a:latin typeface="Arial Black" panose="020B0A04020102020204" pitchFamily="34" charset="0"/>
              </a:rPr>
              <a:t>Cadbury (</a:t>
            </a:r>
            <a:r>
              <a:rPr lang="en-GB" dirty="0" err="1" smtClean="0">
                <a:latin typeface="Arial Black" panose="020B0A04020102020204" pitchFamily="34" charset="0"/>
              </a:rPr>
              <a:t>Mondelez</a:t>
            </a:r>
            <a:r>
              <a:rPr lang="en-GB" dirty="0" smtClean="0">
                <a:latin typeface="Arial Black" panose="020B0A04020102020204" pitchFamily="34" charset="0"/>
              </a:rPr>
              <a:t>) produced this variant.  Note the sustainably sourced cocoa tab to achieve two goals in one.  </a:t>
            </a:r>
            <a:endParaRPr lang="en-GB" dirty="0">
              <a:latin typeface="Arial Black" panose="020B0A04020102020204" pitchFamily="34" charset="0"/>
            </a:endParaRPr>
          </a:p>
        </p:txBody>
      </p:sp>
    </p:spTree>
    <p:extLst>
      <p:ext uri="{BB962C8B-B14F-4D97-AF65-F5344CB8AC3E}">
        <p14:creationId xmlns:p14="http://schemas.microsoft.com/office/powerpoint/2010/main" val="1566311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282D0"/>
          </a:solidFill>
        </p:spPr>
        <p:txBody>
          <a:bodyPr/>
          <a:lstStyle/>
          <a:p>
            <a:r>
              <a:rPr lang="en-GB" dirty="0" smtClean="0">
                <a:solidFill>
                  <a:schemeClr val="bg1"/>
                </a:solidFill>
              </a:rPr>
              <a:t>Primary market research data in the confectionery industry</a:t>
            </a:r>
            <a:endParaRPr lang="en-GB" dirty="0">
              <a:solidFill>
                <a:schemeClr val="bg1"/>
              </a:solidFill>
            </a:endParaRPr>
          </a:p>
        </p:txBody>
      </p:sp>
      <p:sp>
        <p:nvSpPr>
          <p:cNvPr id="3" name="Content Placeholder 2"/>
          <p:cNvSpPr>
            <a:spLocks noGrp="1"/>
          </p:cNvSpPr>
          <p:nvPr>
            <p:ph sz="half" idx="1"/>
          </p:nvPr>
        </p:nvSpPr>
        <p:spPr/>
        <p:txBody>
          <a:bodyPr>
            <a:normAutofit fontScale="92500" lnSpcReduction="20000"/>
          </a:bodyPr>
          <a:lstStyle/>
          <a:p>
            <a:r>
              <a:rPr lang="en-GB" dirty="0" smtClean="0"/>
              <a:t>Customer surveys e.g. asking what size product they prefer</a:t>
            </a:r>
          </a:p>
          <a:p>
            <a:r>
              <a:rPr lang="en-GB" dirty="0" smtClean="0"/>
              <a:t>Product taste tests e.g. feedback on texture or flavours</a:t>
            </a:r>
          </a:p>
          <a:p>
            <a:r>
              <a:rPr lang="en-GB" dirty="0" smtClean="0"/>
              <a:t>Focus groups e.g. customer attitudes towards new products</a:t>
            </a:r>
          </a:p>
          <a:p>
            <a:r>
              <a:rPr lang="en-GB" dirty="0" smtClean="0"/>
              <a:t>Product trials / samples e.g. gathering data on how likely customers are to make a purchase after trying a sample</a:t>
            </a:r>
          </a:p>
          <a:p>
            <a:r>
              <a:rPr lang="en-GB" b="1" dirty="0" smtClean="0">
                <a:solidFill>
                  <a:srgbClr val="FF0000"/>
                </a:solidFill>
              </a:rPr>
              <a:t>What kind of data would ‘observation </a:t>
            </a:r>
            <a:r>
              <a:rPr lang="en-GB" b="1" dirty="0">
                <a:solidFill>
                  <a:srgbClr val="FF0000"/>
                </a:solidFill>
              </a:rPr>
              <a:t>in </a:t>
            </a:r>
            <a:r>
              <a:rPr lang="en-GB" b="1" dirty="0" smtClean="0">
                <a:solidFill>
                  <a:srgbClr val="FF0000"/>
                </a:solidFill>
              </a:rPr>
              <a:t>confectionery stores’ produce?</a:t>
            </a:r>
            <a:endParaRPr lang="en-GB" b="1" dirty="0">
              <a:solidFill>
                <a:srgbClr val="FF0000"/>
              </a:solidFill>
            </a:endParaRPr>
          </a:p>
        </p:txBody>
      </p:sp>
      <p:pic>
        <p:nvPicPr>
          <p:cNvPr id="1026" name="Picture 2" descr="Common Types Of Food Product Testing | WS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6172200" y="2543969"/>
            <a:ext cx="51816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864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58195" y="224542"/>
            <a:ext cx="7075610" cy="6259193"/>
          </a:xfrm>
          <a:prstGeom prst="rect">
            <a:avLst/>
          </a:prstGeom>
        </p:spPr>
      </p:pic>
    </p:spTree>
    <p:extLst>
      <p:ext uri="{BB962C8B-B14F-4D97-AF65-F5344CB8AC3E}">
        <p14:creationId xmlns:p14="http://schemas.microsoft.com/office/powerpoint/2010/main" val="2584845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42857"/>
          </a:solidFill>
        </p:spPr>
        <p:txBody>
          <a:bodyPr/>
          <a:lstStyle/>
          <a:p>
            <a:r>
              <a:rPr lang="en-GB" dirty="0" smtClean="0">
                <a:solidFill>
                  <a:schemeClr val="bg1"/>
                </a:solidFill>
              </a:rPr>
              <a:t>Secondary </a:t>
            </a:r>
            <a:r>
              <a:rPr lang="en-GB" dirty="0">
                <a:solidFill>
                  <a:schemeClr val="bg1"/>
                </a:solidFill>
              </a:rPr>
              <a:t>market research data in the confectionery industry</a:t>
            </a:r>
          </a:p>
        </p:txBody>
      </p:sp>
      <p:sp>
        <p:nvSpPr>
          <p:cNvPr id="3" name="Content Placeholder 2"/>
          <p:cNvSpPr>
            <a:spLocks noGrp="1"/>
          </p:cNvSpPr>
          <p:nvPr>
            <p:ph sz="half" idx="1"/>
          </p:nvPr>
        </p:nvSpPr>
        <p:spPr/>
        <p:txBody>
          <a:bodyPr>
            <a:normAutofit fontScale="85000" lnSpcReduction="20000"/>
          </a:bodyPr>
          <a:lstStyle/>
          <a:p>
            <a:r>
              <a:rPr lang="en-GB" dirty="0" smtClean="0"/>
              <a:t>Demographic census data</a:t>
            </a:r>
          </a:p>
          <a:p>
            <a:r>
              <a:rPr lang="en-GB" dirty="0" smtClean="0"/>
              <a:t>Industry reports e.g. Mintel report into confectionery trends</a:t>
            </a:r>
          </a:p>
          <a:p>
            <a:r>
              <a:rPr lang="en-GB" dirty="0" smtClean="0"/>
              <a:t>Government statistics e.g. on household spending on treats and snacks</a:t>
            </a:r>
          </a:p>
          <a:p>
            <a:r>
              <a:rPr lang="en-GB" dirty="0" smtClean="0"/>
              <a:t>Trade associations e.g. </a:t>
            </a:r>
            <a:r>
              <a:rPr lang="en-GB" dirty="0" err="1" smtClean="0"/>
              <a:t>FDF</a:t>
            </a:r>
            <a:r>
              <a:rPr lang="en-GB" dirty="0" smtClean="0"/>
              <a:t> Food and drink federation</a:t>
            </a:r>
          </a:p>
          <a:p>
            <a:r>
              <a:rPr lang="en-GB" dirty="0" smtClean="0"/>
              <a:t>Company reports e.g. </a:t>
            </a:r>
            <a:r>
              <a:rPr lang="en-GB" dirty="0" err="1" smtClean="0"/>
              <a:t>Mondelez</a:t>
            </a:r>
            <a:r>
              <a:rPr lang="en-GB" dirty="0" smtClean="0"/>
              <a:t> annual report</a:t>
            </a:r>
          </a:p>
          <a:p>
            <a:r>
              <a:rPr lang="en-GB" b="1" dirty="0" smtClean="0">
                <a:solidFill>
                  <a:srgbClr val="FF0000"/>
                </a:solidFill>
              </a:rPr>
              <a:t>What information could be gained from looking at </a:t>
            </a:r>
            <a:r>
              <a:rPr lang="en-GB" b="1" smtClean="0">
                <a:solidFill>
                  <a:srgbClr val="FF0000"/>
                </a:solidFill>
              </a:rPr>
              <a:t>a confectionery competitor’s </a:t>
            </a:r>
            <a:r>
              <a:rPr lang="en-GB" b="1" dirty="0" smtClean="0">
                <a:solidFill>
                  <a:srgbClr val="FF0000"/>
                </a:solidFill>
              </a:rPr>
              <a:t>website?</a:t>
            </a:r>
          </a:p>
          <a:p>
            <a:endParaRPr lang="en-GB" dirty="0"/>
          </a:p>
        </p:txBody>
      </p:sp>
      <p:pic>
        <p:nvPicPr>
          <p:cNvPr id="5" name="Content Placeholder 4">
            <a:hlinkClick r:id="rId2"/>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197066"/>
            <a:ext cx="5181600" cy="3608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1276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B3D2F"/>
          </a:solidFill>
        </p:spPr>
        <p:txBody>
          <a:bodyPr/>
          <a:lstStyle/>
          <a:p>
            <a:r>
              <a:rPr lang="en-GB" dirty="0" smtClean="0">
                <a:solidFill>
                  <a:schemeClr val="bg1"/>
                </a:solidFill>
                <a:latin typeface="+mn-lt"/>
              </a:rPr>
              <a:t>Limitations of market research, sample size and bias</a:t>
            </a:r>
            <a:endParaRPr lang="en-GB" dirty="0">
              <a:solidFill>
                <a:schemeClr val="bg1"/>
              </a:solidFill>
              <a:latin typeface="+mn-lt"/>
            </a:endParaRPr>
          </a:p>
        </p:txBody>
      </p:sp>
      <p:sp>
        <p:nvSpPr>
          <p:cNvPr id="3" name="Content Placeholder 2"/>
          <p:cNvSpPr>
            <a:spLocks noGrp="1"/>
          </p:cNvSpPr>
          <p:nvPr>
            <p:ph sz="half" idx="1"/>
          </p:nvPr>
        </p:nvSpPr>
        <p:spPr/>
        <p:txBody>
          <a:bodyPr>
            <a:normAutofit/>
          </a:bodyPr>
          <a:lstStyle/>
          <a:p>
            <a:r>
              <a:rPr lang="en-GB" dirty="0" smtClean="0"/>
              <a:t>Market </a:t>
            </a:r>
            <a:r>
              <a:rPr lang="en-GB" dirty="0"/>
              <a:t>research may be limited by small sample sizes that reduce reliability and make findings less representative of the target </a:t>
            </a:r>
            <a:r>
              <a:rPr lang="en-GB" dirty="0" smtClean="0"/>
              <a:t>market</a:t>
            </a:r>
          </a:p>
          <a:p>
            <a:r>
              <a:rPr lang="en-GB" dirty="0" smtClean="0"/>
              <a:t>Bias </a:t>
            </a:r>
            <a:r>
              <a:rPr lang="en-GB" dirty="0"/>
              <a:t>can also distort results if questions are leading or if respondents are untruthful, causing inaccurate insights and poor business </a:t>
            </a:r>
            <a:r>
              <a:rPr lang="en-GB" dirty="0" smtClean="0"/>
              <a:t>decision-making</a:t>
            </a:r>
            <a:endParaRPr lang="en-GB" dirty="0"/>
          </a:p>
          <a:p>
            <a:endParaRPr lang="en-GB" dirty="0"/>
          </a:p>
        </p:txBody>
      </p:sp>
      <p:pic>
        <p:nvPicPr>
          <p:cNvPr id="6" name="Content Placeholder 5"/>
          <p:cNvPicPr>
            <a:picLocks noGrp="1" noChangeAspect="1"/>
          </p:cNvPicPr>
          <p:nvPr>
            <p:ph sz="half" idx="2"/>
          </p:nvPr>
        </p:nvPicPr>
        <p:blipFill>
          <a:blip r:embed="rId3"/>
          <a:stretch>
            <a:fillRect/>
          </a:stretch>
        </p:blipFill>
        <p:spPr>
          <a:xfrm>
            <a:off x="6271776" y="1825625"/>
            <a:ext cx="4982448" cy="4351338"/>
          </a:xfrm>
          <a:prstGeom prst="rect">
            <a:avLst/>
          </a:prstGeom>
        </p:spPr>
      </p:pic>
      <p:sp>
        <p:nvSpPr>
          <p:cNvPr id="5" name="TextBox 4"/>
          <p:cNvSpPr txBox="1"/>
          <p:nvPr/>
        </p:nvSpPr>
        <p:spPr>
          <a:xfrm>
            <a:off x="1093854" y="5823020"/>
            <a:ext cx="3278526" cy="707886"/>
          </a:xfrm>
          <a:prstGeom prst="rect">
            <a:avLst/>
          </a:prstGeom>
          <a:noFill/>
        </p:spPr>
        <p:txBody>
          <a:bodyPr wrap="none" rtlCol="0">
            <a:spAutoFit/>
          </a:bodyPr>
          <a:lstStyle/>
          <a:p>
            <a:r>
              <a:rPr lang="en-GB" sz="4000" b="1" dirty="0" smtClean="0">
                <a:solidFill>
                  <a:srgbClr val="FF0000"/>
                </a:solidFill>
              </a:rPr>
              <a:t>What is ‘bias’?</a:t>
            </a:r>
            <a:endParaRPr lang="en-GB" sz="4000" b="1" dirty="0">
              <a:solidFill>
                <a:srgbClr val="FF0000"/>
              </a:solidFill>
            </a:endParaRPr>
          </a:p>
        </p:txBody>
      </p:sp>
    </p:spTree>
    <p:extLst>
      <p:ext uri="{BB962C8B-B14F-4D97-AF65-F5344CB8AC3E}">
        <p14:creationId xmlns:p14="http://schemas.microsoft.com/office/powerpoint/2010/main" val="1298499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A5881"/>
          </a:solidFill>
          <a:ln w="76200">
            <a:solidFill>
              <a:srgbClr val="36C8E0"/>
            </a:solidFill>
          </a:ln>
        </p:spPr>
        <p:txBody>
          <a:bodyPr/>
          <a:lstStyle/>
          <a:p>
            <a:r>
              <a:rPr lang="en-GB" dirty="0" smtClean="0">
                <a:solidFill>
                  <a:schemeClr val="bg1"/>
                </a:solidFill>
              </a:rPr>
              <a:t>Uses of ICT to support market research in the confectionery industry</a:t>
            </a:r>
            <a:endParaRPr lang="en-GB" dirty="0">
              <a:solidFill>
                <a:schemeClr val="bg1"/>
              </a:solidFill>
            </a:endParaRPr>
          </a:p>
        </p:txBody>
      </p:sp>
      <p:sp>
        <p:nvSpPr>
          <p:cNvPr id="3" name="Content Placeholder 2"/>
          <p:cNvSpPr>
            <a:spLocks noGrp="1"/>
          </p:cNvSpPr>
          <p:nvPr>
            <p:ph sz="half" idx="1"/>
          </p:nvPr>
        </p:nvSpPr>
        <p:spPr/>
        <p:txBody>
          <a:bodyPr>
            <a:normAutofit fontScale="92500" lnSpcReduction="20000"/>
          </a:bodyPr>
          <a:lstStyle/>
          <a:p>
            <a:r>
              <a:rPr lang="en-GB" dirty="0" smtClean="0"/>
              <a:t>Online surveys and questionnaires e.g. pop up / email after sale</a:t>
            </a:r>
          </a:p>
          <a:p>
            <a:r>
              <a:rPr lang="en-GB" dirty="0" smtClean="0"/>
              <a:t>Social media analysis e.g. track trends and identify popular confectionery products</a:t>
            </a:r>
          </a:p>
          <a:p>
            <a:r>
              <a:rPr lang="en-GB" dirty="0" smtClean="0"/>
              <a:t>EPOS data e.g. consumer buying patterns at the supermarket till</a:t>
            </a:r>
          </a:p>
          <a:p>
            <a:r>
              <a:rPr lang="en-GB" dirty="0" smtClean="0"/>
              <a:t>Website analysis e.g. most popular time of day for sales</a:t>
            </a:r>
          </a:p>
          <a:p>
            <a:r>
              <a:rPr lang="en-GB" b="1" dirty="0" smtClean="0">
                <a:solidFill>
                  <a:srgbClr val="FF0000"/>
                </a:solidFill>
              </a:rPr>
              <a:t>How could AI tools be used to support MR in the confectionery industry?</a:t>
            </a:r>
            <a:endParaRPr lang="en-GB" b="1" dirty="0">
              <a:solidFill>
                <a:srgbClr val="FF0000"/>
              </a:solidFill>
            </a:endParaRPr>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1920251"/>
            <a:ext cx="5181600" cy="4162085"/>
          </a:xfrm>
          <a:prstGeom prst="rect">
            <a:avLst/>
          </a:prstGeom>
        </p:spPr>
      </p:pic>
    </p:spTree>
    <p:extLst>
      <p:ext uri="{BB962C8B-B14F-4D97-AF65-F5344CB8AC3E}">
        <p14:creationId xmlns:p14="http://schemas.microsoft.com/office/powerpoint/2010/main" val="3545100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769" y="365125"/>
            <a:ext cx="10229031" cy="1325563"/>
          </a:xfrm>
        </p:spPr>
        <p:style>
          <a:lnRef idx="2">
            <a:schemeClr val="dk1"/>
          </a:lnRef>
          <a:fillRef idx="1">
            <a:schemeClr val="lt1"/>
          </a:fillRef>
          <a:effectRef idx="0">
            <a:schemeClr val="dk1"/>
          </a:effectRef>
          <a:fontRef idx="minor">
            <a:schemeClr val="dk1"/>
          </a:fontRef>
        </p:style>
        <p:txBody>
          <a:bodyPr/>
          <a:lstStyle/>
          <a:p>
            <a:r>
              <a:rPr lang="en-GB" dirty="0" smtClean="0"/>
              <a:t>Activity: Market segmentation in the confectionery industry</a:t>
            </a:r>
            <a:endParaRPr lang="en-GB" dirty="0"/>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r>
              <a:rPr lang="en-GB" dirty="0" smtClean="0"/>
              <a:t>For each of these segments suggest a suitable </a:t>
            </a:r>
            <a:r>
              <a:rPr lang="en-GB" b="1" u="sng" dirty="0" smtClean="0"/>
              <a:t>product</a:t>
            </a:r>
          </a:p>
          <a:p>
            <a:r>
              <a:rPr lang="en-GB" dirty="0" smtClean="0"/>
              <a:t>E.g. International, these Moonlight cookies are very popular in Japan</a:t>
            </a:r>
            <a:endParaRPr lang="en-GB" dirty="0"/>
          </a:p>
        </p:txBody>
      </p:sp>
      <p:pic>
        <p:nvPicPr>
          <p:cNvPr id="9" name="Content Placeholder 8"/>
          <p:cNvPicPr>
            <a:picLocks noGrp="1" noChangeAspect="1"/>
          </p:cNvPicPr>
          <p:nvPr>
            <p:ph sz="half" idx="1"/>
          </p:nvPr>
        </p:nvPicPr>
        <p:blipFill>
          <a:blip r:embed="rId4"/>
          <a:stretch>
            <a:fillRect/>
          </a:stretch>
        </p:blipFill>
        <p:spPr>
          <a:xfrm>
            <a:off x="1124769" y="1825625"/>
            <a:ext cx="4608462" cy="4351338"/>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6028" y="4138269"/>
            <a:ext cx="1324183" cy="1754113"/>
          </a:xfrm>
          <a:prstGeom prst="rect">
            <a:avLst/>
          </a:prstGeom>
        </p:spPr>
      </p:pic>
      <p:pic>
        <p:nvPicPr>
          <p:cNvPr id="3" name="Picture 2"/>
          <p:cNvPicPr>
            <a:picLocks noChangeAspect="1"/>
          </p:cNvPicPr>
          <p:nvPr/>
        </p:nvPicPr>
        <p:blipFill>
          <a:blip r:embed="rId6"/>
          <a:stretch>
            <a:fillRect/>
          </a:stretch>
        </p:blipFill>
        <p:spPr>
          <a:xfrm>
            <a:off x="8226133" y="3956750"/>
            <a:ext cx="3331495" cy="2642862"/>
          </a:xfrm>
          <a:prstGeom prst="rect">
            <a:avLst/>
          </a:prstGeom>
        </p:spPr>
      </p:pic>
    </p:spTree>
    <p:extLst>
      <p:ext uri="{BB962C8B-B14F-4D97-AF65-F5344CB8AC3E}">
        <p14:creationId xmlns:p14="http://schemas.microsoft.com/office/powerpoint/2010/main" val="1895033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995613"/>
            <a:ext cx="11902081" cy="4250155"/>
          </a:xfrm>
          <a:prstGeom prst="rect">
            <a:avLst/>
          </a:prstGeom>
        </p:spPr>
      </p:pic>
      <p:sp>
        <p:nvSpPr>
          <p:cNvPr id="6" name="TextBox 5"/>
          <p:cNvSpPr txBox="1"/>
          <p:nvPr/>
        </p:nvSpPr>
        <p:spPr>
          <a:xfrm>
            <a:off x="205961" y="5642810"/>
            <a:ext cx="11490158" cy="646331"/>
          </a:xfrm>
          <a:prstGeom prst="rect">
            <a:avLst/>
          </a:prstGeom>
          <a:noFill/>
        </p:spPr>
        <p:txBody>
          <a:bodyPr wrap="square" rtlCol="0">
            <a:spAutoFit/>
          </a:bodyPr>
          <a:lstStyle/>
          <a:p>
            <a:r>
              <a:rPr lang="en-GB" b="1" dirty="0" smtClean="0">
                <a:latin typeface="Arial Black" panose="020B0A04020102020204" pitchFamily="34" charset="0"/>
              </a:rPr>
              <a:t>This is a screen shot of the PDF in the pack (in section A) which shows the instructions and the answer sheet.  Please note this PDF will not appear in the free sample. </a:t>
            </a:r>
            <a:endParaRPr lang="en-GB" b="1" dirty="0">
              <a:latin typeface="Arial Black" panose="020B0A04020102020204" pitchFamily="34" charset="0"/>
            </a:endParaRPr>
          </a:p>
        </p:txBody>
      </p:sp>
      <p:pic>
        <p:nvPicPr>
          <p:cNvPr id="7" name="Picture 6"/>
          <p:cNvPicPr>
            <a:picLocks noChangeAspect="1"/>
          </p:cNvPicPr>
          <p:nvPr/>
        </p:nvPicPr>
        <p:blipFill>
          <a:blip r:embed="rId3"/>
          <a:stretch>
            <a:fillRect/>
          </a:stretch>
        </p:blipFill>
        <p:spPr>
          <a:xfrm>
            <a:off x="8570586" y="2801427"/>
            <a:ext cx="3331495" cy="2642862"/>
          </a:xfrm>
          <a:prstGeom prst="rect">
            <a:avLst/>
          </a:prstGeom>
        </p:spPr>
      </p:pic>
    </p:spTree>
    <p:extLst>
      <p:ext uri="{BB962C8B-B14F-4D97-AF65-F5344CB8AC3E}">
        <p14:creationId xmlns:p14="http://schemas.microsoft.com/office/powerpoint/2010/main" val="3864359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C56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1.2.1 Demand</a:t>
            </a:r>
          </a:p>
        </p:txBody>
      </p:sp>
      <p:sp>
        <p:nvSpPr>
          <p:cNvPr id="5" name="Text Placeholder 4"/>
          <p:cNvSpPr>
            <a:spLocks noGrp="1"/>
          </p:cNvSpPr>
          <p:nvPr>
            <p:ph type="body" idx="1"/>
          </p:nvPr>
        </p:nvSpPr>
        <p:spPr/>
        <p:txBody>
          <a:bodyPr/>
          <a:lstStyle/>
          <a:p>
            <a:endParaRPr lang="en-GB"/>
          </a:p>
        </p:txBody>
      </p:sp>
      <p:pic>
        <p:nvPicPr>
          <p:cNvPr id="6" name="Picture 5"/>
          <p:cNvPicPr>
            <a:picLocks noChangeAspect="1"/>
          </p:cNvPicPr>
          <p:nvPr/>
        </p:nvPicPr>
        <p:blipFill>
          <a:blip r:embed="rId2"/>
          <a:stretch>
            <a:fillRect/>
          </a:stretch>
        </p:blipFill>
        <p:spPr>
          <a:xfrm>
            <a:off x="0" y="0"/>
            <a:ext cx="12221588" cy="1971675"/>
          </a:xfrm>
          <a:prstGeom prst="rect">
            <a:avLst/>
          </a:prstGeom>
        </p:spPr>
      </p:pic>
    </p:spTree>
    <p:extLst>
      <p:ext uri="{BB962C8B-B14F-4D97-AF65-F5344CB8AC3E}">
        <p14:creationId xmlns:p14="http://schemas.microsoft.com/office/powerpoint/2010/main" val="2822576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r>
              <a:rPr lang="en-GB" dirty="0" smtClean="0"/>
              <a:t/>
            </a:r>
            <a:br>
              <a:rPr lang="en-GB" dirty="0" smtClean="0"/>
            </a:br>
            <a:r>
              <a:rPr lang="en-GB" dirty="0" smtClean="0"/>
              <a:t>1.2.1 </a:t>
            </a:r>
            <a:r>
              <a:rPr lang="en-GB" dirty="0"/>
              <a:t>Demand</a:t>
            </a:r>
            <a:br>
              <a:rPr lang="en-GB" dirty="0"/>
            </a:br>
            <a:endParaRPr lang="en-GB" dirty="0"/>
          </a:p>
        </p:txBody>
      </p:sp>
      <p:sp>
        <p:nvSpPr>
          <p:cNvPr id="5" name="Content Placeholder 4"/>
          <p:cNvSpPr>
            <a:spLocks noGrp="1"/>
          </p:cNvSpPr>
          <p:nvPr>
            <p:ph idx="1"/>
          </p:nvPr>
        </p:nvSpPr>
        <p:spPr>
          <a:xfrm>
            <a:off x="838200" y="1825624"/>
            <a:ext cx="10515600" cy="4662261"/>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3200" dirty="0"/>
              <a:t>a) Factors leading to a change in demand:</a:t>
            </a:r>
          </a:p>
          <a:p>
            <a:pPr lvl="1"/>
            <a:r>
              <a:rPr lang="en-GB" sz="2800" dirty="0" smtClean="0"/>
              <a:t> changes </a:t>
            </a:r>
            <a:r>
              <a:rPr lang="en-GB" sz="2800" dirty="0"/>
              <a:t>in the prices of </a:t>
            </a:r>
            <a:r>
              <a:rPr lang="en-GB" sz="2800" dirty="0" smtClean="0"/>
              <a:t>substitutes</a:t>
            </a:r>
            <a:endParaRPr lang="en-GB" sz="2800" dirty="0"/>
          </a:p>
          <a:p>
            <a:pPr lvl="1"/>
            <a:r>
              <a:rPr lang="en-GB" sz="2800" dirty="0" smtClean="0"/>
              <a:t> complementary </a:t>
            </a:r>
            <a:r>
              <a:rPr lang="en-GB" sz="2800" dirty="0"/>
              <a:t>goods</a:t>
            </a:r>
          </a:p>
          <a:p>
            <a:pPr lvl="1"/>
            <a:r>
              <a:rPr lang="en-GB" sz="2800" dirty="0" smtClean="0"/>
              <a:t> </a:t>
            </a:r>
            <a:r>
              <a:rPr lang="en-GB" sz="2800" dirty="0"/>
              <a:t>changes in consumer incomes</a:t>
            </a:r>
          </a:p>
          <a:p>
            <a:pPr lvl="1"/>
            <a:r>
              <a:rPr lang="en-GB" sz="2800" dirty="0" smtClean="0"/>
              <a:t> </a:t>
            </a:r>
            <a:r>
              <a:rPr lang="en-GB" sz="2800" b="1" dirty="0">
                <a:solidFill>
                  <a:srgbClr val="0070C0"/>
                </a:solidFill>
              </a:rPr>
              <a:t>fashions, tastes and preferences</a:t>
            </a:r>
          </a:p>
          <a:p>
            <a:pPr lvl="1"/>
            <a:r>
              <a:rPr lang="en-GB" sz="2800" dirty="0" smtClean="0"/>
              <a:t> </a:t>
            </a:r>
            <a:r>
              <a:rPr lang="en-GB" sz="2800" dirty="0"/>
              <a:t>advertising and branding</a:t>
            </a:r>
          </a:p>
          <a:p>
            <a:pPr lvl="1"/>
            <a:r>
              <a:rPr lang="en-GB" sz="2800" dirty="0" smtClean="0"/>
              <a:t> </a:t>
            </a:r>
            <a:r>
              <a:rPr lang="en-GB" sz="2800" dirty="0"/>
              <a:t>demographics</a:t>
            </a:r>
          </a:p>
          <a:p>
            <a:pPr lvl="1"/>
            <a:r>
              <a:rPr lang="en-GB" sz="2800" dirty="0" smtClean="0"/>
              <a:t> </a:t>
            </a:r>
            <a:r>
              <a:rPr lang="en-GB" sz="2800" dirty="0"/>
              <a:t>external shocks</a:t>
            </a:r>
          </a:p>
          <a:p>
            <a:pPr lvl="1"/>
            <a:r>
              <a:rPr lang="en-GB" sz="2800" dirty="0" smtClean="0"/>
              <a:t> </a:t>
            </a:r>
            <a:r>
              <a:rPr lang="en-GB" sz="2800" dirty="0"/>
              <a:t>seasonality</a:t>
            </a:r>
          </a:p>
        </p:txBody>
      </p:sp>
    </p:spTree>
    <p:extLst>
      <p:ext uri="{BB962C8B-B14F-4D97-AF65-F5344CB8AC3E}">
        <p14:creationId xmlns:p14="http://schemas.microsoft.com/office/powerpoint/2010/main" val="3769739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ctr"/>
            <a:r>
              <a:rPr lang="en-GB" dirty="0" smtClean="0"/>
              <a:t>Sample questions</a:t>
            </a:r>
            <a:endParaRPr lang="en-GB" dirty="0"/>
          </a:p>
        </p:txBody>
      </p:sp>
      <p:sp>
        <p:nvSpPr>
          <p:cNvPr id="3" name="Content Placeholder 2"/>
          <p:cNvSpPr>
            <a:spLocks noGrp="1"/>
          </p:cNvSpPr>
          <p:nvPr>
            <p:ph idx="1"/>
          </p:nvPr>
        </p:nvSpPr>
        <p:spPr/>
        <p:txBody>
          <a:bodyPr/>
          <a:lstStyle/>
          <a:p>
            <a:r>
              <a:rPr lang="en-GB" dirty="0" smtClean="0"/>
              <a:t>The sample questions </a:t>
            </a:r>
            <a:r>
              <a:rPr lang="en-GB" b="1" dirty="0" smtClean="0"/>
              <a:t>coming up in this section </a:t>
            </a:r>
            <a:r>
              <a:rPr lang="en-GB" dirty="0" smtClean="0"/>
              <a:t>are also available in a PDF in the pack.  This is where all the outlines are for sample answers. </a:t>
            </a:r>
            <a:endParaRPr lang="en-GB" dirty="0"/>
          </a:p>
        </p:txBody>
      </p:sp>
      <p:pic>
        <p:nvPicPr>
          <p:cNvPr id="4" name="Picture 3"/>
          <p:cNvPicPr>
            <a:picLocks noChangeAspect="1"/>
          </p:cNvPicPr>
          <p:nvPr/>
        </p:nvPicPr>
        <p:blipFill>
          <a:blip r:embed="rId3"/>
          <a:stretch>
            <a:fillRect/>
          </a:stretch>
        </p:blipFill>
        <p:spPr>
          <a:xfrm>
            <a:off x="620889" y="3046246"/>
            <a:ext cx="11211727" cy="2810569"/>
          </a:xfrm>
          <a:prstGeom prst="rect">
            <a:avLst/>
          </a:prstGeom>
        </p:spPr>
      </p:pic>
      <p:pic>
        <p:nvPicPr>
          <p:cNvPr id="5" name="Picture 4"/>
          <p:cNvPicPr>
            <a:picLocks noChangeAspect="1"/>
          </p:cNvPicPr>
          <p:nvPr/>
        </p:nvPicPr>
        <p:blipFill>
          <a:blip r:embed="rId4"/>
          <a:stretch>
            <a:fillRect/>
          </a:stretch>
        </p:blipFill>
        <p:spPr>
          <a:xfrm>
            <a:off x="8501121" y="4125192"/>
            <a:ext cx="3331495" cy="2642862"/>
          </a:xfrm>
          <a:prstGeom prst="rect">
            <a:avLst/>
          </a:prstGeom>
        </p:spPr>
      </p:pic>
    </p:spTree>
    <p:extLst>
      <p:ext uri="{BB962C8B-B14F-4D97-AF65-F5344CB8AC3E}">
        <p14:creationId xmlns:p14="http://schemas.microsoft.com/office/powerpoint/2010/main" val="2678528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5A825A"/>
          </a:solidFill>
        </p:spPr>
        <p:txBody>
          <a:bodyPr>
            <a:normAutofit/>
          </a:bodyPr>
          <a:lstStyle/>
          <a:p>
            <a:r>
              <a:rPr lang="en-GB" sz="3600" dirty="0" smtClean="0">
                <a:solidFill>
                  <a:schemeClr val="bg1"/>
                </a:solidFill>
                <a:latin typeface="+mn-lt"/>
              </a:rPr>
              <a:t>Factors leading to a change in demand: </a:t>
            </a:r>
            <a:r>
              <a:rPr lang="en-GB" sz="3600" b="1" dirty="0" smtClean="0">
                <a:solidFill>
                  <a:schemeClr val="bg1"/>
                </a:solidFill>
                <a:latin typeface="+mn-lt"/>
              </a:rPr>
              <a:t>Changes in prices of </a:t>
            </a:r>
            <a:r>
              <a:rPr lang="en-GB" sz="3600" b="1" dirty="0" smtClean="0">
                <a:solidFill>
                  <a:schemeClr val="accent6">
                    <a:lumMod val="40000"/>
                    <a:lumOff val="60000"/>
                  </a:schemeClr>
                </a:solidFill>
                <a:latin typeface="+mn-lt"/>
              </a:rPr>
              <a:t>substitutes</a:t>
            </a:r>
            <a:r>
              <a:rPr lang="en-GB" sz="3600" b="1" dirty="0" smtClean="0">
                <a:solidFill>
                  <a:schemeClr val="bg1"/>
                </a:solidFill>
                <a:latin typeface="+mn-lt"/>
              </a:rPr>
              <a:t> </a:t>
            </a:r>
            <a:r>
              <a:rPr lang="en-GB" sz="3600" dirty="0" smtClean="0">
                <a:solidFill>
                  <a:schemeClr val="bg1"/>
                </a:solidFill>
                <a:latin typeface="+mn-lt"/>
              </a:rPr>
              <a:t>in the confectionery industry</a:t>
            </a:r>
            <a:endParaRPr lang="en-GB" sz="3600" dirty="0">
              <a:solidFill>
                <a:schemeClr val="bg1"/>
              </a:solidFill>
              <a:latin typeface="+mn-lt"/>
            </a:endParaRPr>
          </a:p>
        </p:txBody>
      </p:sp>
      <p:sp>
        <p:nvSpPr>
          <p:cNvPr id="5" name="Content Placeholder 4"/>
          <p:cNvSpPr>
            <a:spLocks noGrp="1"/>
          </p:cNvSpPr>
          <p:nvPr>
            <p:ph sz="half" idx="1"/>
          </p:nvPr>
        </p:nvSpPr>
        <p:spPr/>
        <p:txBody>
          <a:bodyPr/>
          <a:lstStyle/>
          <a:p>
            <a:r>
              <a:rPr lang="en-GB" dirty="0"/>
              <a:t>An increase in the price of substitute products can raise demand, as consumers switch to relatively cheaper </a:t>
            </a:r>
            <a:r>
              <a:rPr lang="en-GB" dirty="0" smtClean="0"/>
              <a:t>alternatives</a:t>
            </a:r>
          </a:p>
          <a:p>
            <a:r>
              <a:rPr lang="en-GB" dirty="0" smtClean="0"/>
              <a:t>However, falling </a:t>
            </a:r>
            <a:r>
              <a:rPr lang="en-GB" dirty="0"/>
              <a:t>substitute prices may reduce demand due to higher price competitiveness and greater perceived value for </a:t>
            </a:r>
            <a:r>
              <a:rPr lang="en-GB" dirty="0" smtClean="0"/>
              <a:t>consumers</a:t>
            </a:r>
          </a:p>
          <a:p>
            <a:r>
              <a:rPr lang="en-GB" b="1" dirty="0" smtClean="0">
                <a:solidFill>
                  <a:srgbClr val="FF0000"/>
                </a:solidFill>
              </a:rPr>
              <a:t>Try the sample question</a:t>
            </a:r>
            <a:endParaRPr lang="en-GB" b="1" dirty="0">
              <a:solidFill>
                <a:srgbClr val="FF0000"/>
              </a:solidFill>
            </a:endParaRPr>
          </a:p>
        </p:txBody>
      </p:sp>
      <p:pic>
        <p:nvPicPr>
          <p:cNvPr id="2" name="Content Placeholder 1"/>
          <p:cNvPicPr>
            <a:picLocks noGrp="1" noChangeAspect="1"/>
          </p:cNvPicPr>
          <p:nvPr>
            <p:ph sz="half" idx="2"/>
          </p:nvPr>
        </p:nvPicPr>
        <p:blipFill>
          <a:blip r:embed="rId3"/>
          <a:stretch>
            <a:fillRect/>
          </a:stretch>
        </p:blipFill>
        <p:spPr>
          <a:xfrm>
            <a:off x="6205537" y="2082006"/>
            <a:ext cx="5114925" cy="3838575"/>
          </a:xfrm>
          <a:prstGeom prst="rect">
            <a:avLst/>
          </a:prstGeom>
        </p:spPr>
      </p:pic>
    </p:spTree>
    <p:extLst>
      <p:ext uri="{BB962C8B-B14F-4D97-AF65-F5344CB8AC3E}">
        <p14:creationId xmlns:p14="http://schemas.microsoft.com/office/powerpoint/2010/main" val="1164837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414" y="440268"/>
            <a:ext cx="10515600" cy="1219199"/>
          </a:xfrm>
          <a:solidFill>
            <a:srgbClr val="CDC4BD"/>
          </a:solidFill>
        </p:spPr>
        <p:txBody>
          <a:bodyPr>
            <a:noAutofit/>
          </a:bodyPr>
          <a:lstStyle/>
          <a:p>
            <a:r>
              <a:rPr lang="en-GB" sz="3600" b="1" dirty="0" smtClean="0">
                <a:latin typeface="+mn-lt"/>
              </a:rPr>
              <a:t/>
            </a:r>
            <a:br>
              <a:rPr lang="en-GB" sz="3600" b="1" dirty="0" smtClean="0">
                <a:latin typeface="+mn-lt"/>
              </a:rPr>
            </a:br>
            <a:r>
              <a:rPr lang="en-GB" sz="3600" b="1" dirty="0" smtClean="0">
                <a:latin typeface="+mn-lt"/>
              </a:rPr>
              <a:t>Factors </a:t>
            </a:r>
            <a:r>
              <a:rPr lang="en-GB" sz="3600" b="1" dirty="0">
                <a:latin typeface="+mn-lt"/>
              </a:rPr>
              <a:t>leading to a change in demand: </a:t>
            </a:r>
            <a:r>
              <a:rPr lang="en-GB" sz="3600" b="1" dirty="0" smtClean="0">
                <a:solidFill>
                  <a:srgbClr val="1282D0"/>
                </a:solidFill>
                <a:latin typeface="+mn-lt"/>
              </a:rPr>
              <a:t>Complementary goods </a:t>
            </a:r>
            <a:r>
              <a:rPr lang="en-GB" sz="3600" b="1" dirty="0" smtClean="0">
                <a:latin typeface="+mn-lt"/>
              </a:rPr>
              <a:t>in </a:t>
            </a:r>
            <a:r>
              <a:rPr lang="en-GB" sz="3600" b="1" dirty="0">
                <a:latin typeface="+mn-lt"/>
              </a:rPr>
              <a:t>the confectionery </a:t>
            </a:r>
            <a:r>
              <a:rPr lang="en-GB" sz="3600" b="1" dirty="0" smtClean="0">
                <a:latin typeface="+mn-lt"/>
              </a:rPr>
              <a:t>industry</a:t>
            </a:r>
            <a:br>
              <a:rPr lang="en-GB" sz="3600" b="1" dirty="0" smtClean="0">
                <a:latin typeface="+mn-lt"/>
              </a:rPr>
            </a:br>
            <a:endParaRPr lang="en-GB" sz="3600" b="1" dirty="0">
              <a:latin typeface="+mn-lt"/>
            </a:endParaRPr>
          </a:p>
        </p:txBody>
      </p:sp>
      <p:sp>
        <p:nvSpPr>
          <p:cNvPr id="3" name="Content Placeholder 2"/>
          <p:cNvSpPr>
            <a:spLocks noGrp="1"/>
          </p:cNvSpPr>
          <p:nvPr>
            <p:ph sz="half" idx="1"/>
          </p:nvPr>
        </p:nvSpPr>
        <p:spPr>
          <a:xfrm>
            <a:off x="736600" y="1942967"/>
            <a:ext cx="5181600" cy="4351338"/>
          </a:xfrm>
        </p:spPr>
        <p:txBody>
          <a:bodyPr/>
          <a:lstStyle/>
          <a:p>
            <a:r>
              <a:rPr lang="en-GB" dirty="0"/>
              <a:t>Demand for a product may change due to fluctuations in demand or price of complementary </a:t>
            </a:r>
            <a:r>
              <a:rPr lang="en-GB" dirty="0" smtClean="0"/>
              <a:t>goods</a:t>
            </a:r>
          </a:p>
          <a:p>
            <a:r>
              <a:rPr lang="en-GB" dirty="0" smtClean="0"/>
              <a:t>When </a:t>
            </a:r>
            <a:r>
              <a:rPr lang="en-GB" dirty="0"/>
              <a:t>complementary goods are jointly consumed, a rise in demand for one increases </a:t>
            </a:r>
            <a:r>
              <a:rPr lang="en-GB" dirty="0" smtClean="0"/>
              <a:t>demand </a:t>
            </a:r>
            <a:r>
              <a:rPr lang="en-GB" dirty="0"/>
              <a:t>for the </a:t>
            </a:r>
            <a:r>
              <a:rPr lang="en-GB" dirty="0" smtClean="0"/>
              <a:t>other</a:t>
            </a:r>
          </a:p>
          <a:p>
            <a:r>
              <a:rPr lang="en-GB" b="1" dirty="0">
                <a:solidFill>
                  <a:srgbClr val="FF0000"/>
                </a:solidFill>
              </a:rPr>
              <a:t>Try the sample question</a:t>
            </a:r>
          </a:p>
          <a:p>
            <a:endParaRPr lang="en-GB" dirty="0"/>
          </a:p>
        </p:txBody>
      </p:sp>
      <p:pic>
        <p:nvPicPr>
          <p:cNvPr id="5" name="Content Placeholder 4"/>
          <p:cNvPicPr>
            <a:picLocks noGrp="1" noChangeAspect="1"/>
          </p:cNvPicPr>
          <p:nvPr>
            <p:ph sz="half" idx="2"/>
          </p:nvPr>
        </p:nvPicPr>
        <p:blipFill>
          <a:blip r:embed="rId3"/>
          <a:stretch>
            <a:fillRect/>
          </a:stretch>
        </p:blipFill>
        <p:spPr>
          <a:xfrm>
            <a:off x="6096000" y="2040114"/>
            <a:ext cx="5354014" cy="3547445"/>
          </a:xfrm>
          <a:prstGeom prst="rect">
            <a:avLst/>
          </a:prstGeom>
        </p:spPr>
      </p:pic>
    </p:spTree>
    <p:extLst>
      <p:ext uri="{BB962C8B-B14F-4D97-AF65-F5344CB8AC3E}">
        <p14:creationId xmlns:p14="http://schemas.microsoft.com/office/powerpoint/2010/main" val="658614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 – trends – can you spot the fakes?</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r>
              <a:rPr lang="en-GB" b="1" i="1" dirty="0" smtClean="0"/>
              <a:t>Which of the following are REAL trends in the biscuit market and which are FAKE? </a:t>
            </a:r>
          </a:p>
          <a:p>
            <a:pPr marL="514350" indent="-514350">
              <a:buFont typeface="+mj-lt"/>
              <a:buAutoNum type="arabicPeriod"/>
            </a:pPr>
            <a:r>
              <a:rPr lang="en-GB" dirty="0" smtClean="0"/>
              <a:t>Healthier biscuits (snacking with nutrition in mind)</a:t>
            </a:r>
          </a:p>
          <a:p>
            <a:pPr marL="514350" indent="-514350">
              <a:buFont typeface="+mj-lt"/>
              <a:buAutoNum type="arabicPeriod"/>
            </a:pPr>
            <a:r>
              <a:rPr lang="en-GB" dirty="0" smtClean="0"/>
              <a:t>New innovative flavours (For example: Pistachio and Dubai style cream Fox’s biscuits)</a:t>
            </a:r>
          </a:p>
          <a:p>
            <a:pPr marL="514350" indent="-514350">
              <a:buFont typeface="+mj-lt"/>
              <a:buAutoNum type="arabicPeriod"/>
            </a:pPr>
            <a:r>
              <a:rPr lang="en-GB" dirty="0" smtClean="0"/>
              <a:t>AI generated limited editions (e.g. Mint and Mango crunch)</a:t>
            </a:r>
          </a:p>
          <a:p>
            <a:pPr marL="514350" indent="-514350">
              <a:buFont typeface="+mj-lt"/>
              <a:buAutoNum type="arabicPeriod"/>
            </a:pPr>
            <a:r>
              <a:rPr lang="en-GB" dirty="0" smtClean="0"/>
              <a:t>Eating biscuits on-the-go at least once a week  (e.g. 25-34 age group)</a:t>
            </a:r>
          </a:p>
          <a:p>
            <a:pPr marL="514350" indent="-514350">
              <a:buFont typeface="+mj-lt"/>
              <a:buAutoNum type="arabicPeriod"/>
            </a:pPr>
            <a:r>
              <a:rPr lang="en-GB" dirty="0" smtClean="0"/>
              <a:t>Biscuits that boost brain power and moods (e.g. </a:t>
            </a:r>
            <a:r>
              <a:rPr lang="en-GB" dirty="0" err="1" smtClean="0"/>
              <a:t>choco</a:t>
            </a:r>
            <a:r>
              <a:rPr lang="en-GB" dirty="0" smtClean="0"/>
              <a:t>-chilli)</a:t>
            </a:r>
          </a:p>
          <a:p>
            <a:pPr marL="514350" indent="-514350">
              <a:buFont typeface="+mj-lt"/>
              <a:buAutoNum type="arabicPeriod"/>
            </a:pPr>
            <a:r>
              <a:rPr lang="en-GB" dirty="0" smtClean="0"/>
              <a:t>Personalised horoscope biscuits (e.g. Pisces sea salt and blueberries – ocean dream)</a:t>
            </a:r>
          </a:p>
          <a:p>
            <a:pPr marL="0" indent="0">
              <a:buNone/>
            </a:pPr>
            <a:r>
              <a:rPr lang="en-GB" b="1" i="1" dirty="0" smtClean="0"/>
              <a:t>See next slide for images to help you make up your mind!</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19390">
            <a:off x="10593556" y="464121"/>
            <a:ext cx="1520490" cy="76024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073991">
            <a:off x="147139" y="233275"/>
            <a:ext cx="1228427" cy="629569"/>
          </a:xfrm>
          <a:prstGeom prst="rect">
            <a:avLst/>
          </a:prstGeom>
        </p:spPr>
      </p:pic>
    </p:spTree>
    <p:extLst>
      <p:ext uri="{BB962C8B-B14F-4D97-AF65-F5344CB8AC3E}">
        <p14:creationId xmlns:p14="http://schemas.microsoft.com/office/powerpoint/2010/main" val="416061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8A8BC"/>
          </a:solidFill>
          <a:ln>
            <a:solidFill>
              <a:srgbClr val="99AABE"/>
            </a:solidFill>
          </a:ln>
        </p:spPr>
        <p:txBody>
          <a:bodyPr>
            <a:normAutofit fontScale="90000"/>
          </a:bodyPr>
          <a:lstStyle/>
          <a:p>
            <a:r>
              <a:rPr lang="en-GB" b="1" dirty="0">
                <a:solidFill>
                  <a:schemeClr val="bg1"/>
                </a:solidFill>
                <a:latin typeface="+mn-lt"/>
              </a:rPr>
              <a:t>Factors leading to a change in demand: </a:t>
            </a:r>
            <a:r>
              <a:rPr lang="en-GB" b="1" dirty="0" smtClean="0">
                <a:solidFill>
                  <a:schemeClr val="bg1"/>
                </a:solidFill>
                <a:latin typeface="+mn-lt"/>
              </a:rPr>
              <a:t>Consumer incomes in </a:t>
            </a:r>
            <a:r>
              <a:rPr lang="en-GB" b="1" dirty="0">
                <a:solidFill>
                  <a:schemeClr val="bg1"/>
                </a:solidFill>
                <a:latin typeface="+mn-lt"/>
              </a:rPr>
              <a:t>the confectionery industry</a:t>
            </a:r>
          </a:p>
        </p:txBody>
      </p:sp>
      <p:sp>
        <p:nvSpPr>
          <p:cNvPr id="3" name="Content Placeholder 2"/>
          <p:cNvSpPr>
            <a:spLocks noGrp="1"/>
          </p:cNvSpPr>
          <p:nvPr>
            <p:ph sz="half" idx="1"/>
          </p:nvPr>
        </p:nvSpPr>
        <p:spPr/>
        <p:txBody>
          <a:bodyPr/>
          <a:lstStyle/>
          <a:p>
            <a:r>
              <a:rPr lang="en-GB" dirty="0"/>
              <a:t>As incomes rise, demand for normal and income-elastic goods increases, while demand for inferior goods may </a:t>
            </a:r>
            <a:r>
              <a:rPr lang="en-GB" dirty="0" smtClean="0"/>
              <a:t>fall</a:t>
            </a:r>
          </a:p>
          <a:p>
            <a:r>
              <a:rPr lang="en-GB" dirty="0" smtClean="0"/>
              <a:t>Premium </a:t>
            </a:r>
            <a:r>
              <a:rPr lang="en-GB" dirty="0"/>
              <a:t>confectionery benefits </a:t>
            </a:r>
            <a:r>
              <a:rPr lang="en-GB" dirty="0" smtClean="0"/>
              <a:t>from </a:t>
            </a:r>
            <a:r>
              <a:rPr lang="en-GB" dirty="0"/>
              <a:t>income growth due to higher </a:t>
            </a:r>
            <a:r>
              <a:rPr lang="en-GB" dirty="0" smtClean="0"/>
              <a:t>spending of disposable income</a:t>
            </a:r>
          </a:p>
          <a:p>
            <a:r>
              <a:rPr lang="en-GB" b="1" dirty="0">
                <a:solidFill>
                  <a:srgbClr val="FF0000"/>
                </a:solidFill>
              </a:rPr>
              <a:t>Try the sample question</a:t>
            </a:r>
          </a:p>
          <a:p>
            <a:endParaRPr lang="en-GB" dirty="0"/>
          </a:p>
        </p:txBody>
      </p:sp>
      <p:pic>
        <p:nvPicPr>
          <p:cNvPr id="5" name="Content Placeholder 4"/>
          <p:cNvPicPr>
            <a:picLocks noGrp="1" noChangeAspect="1"/>
          </p:cNvPicPr>
          <p:nvPr>
            <p:ph sz="half" idx="2"/>
          </p:nvPr>
        </p:nvPicPr>
        <p:blipFill>
          <a:blip r:embed="rId3"/>
          <a:stretch>
            <a:fillRect/>
          </a:stretch>
        </p:blipFill>
        <p:spPr>
          <a:xfrm>
            <a:off x="6139568" y="2071325"/>
            <a:ext cx="5214232" cy="3642529"/>
          </a:xfrm>
          <a:prstGeom prst="rect">
            <a:avLst/>
          </a:prstGeom>
        </p:spPr>
      </p:pic>
    </p:spTree>
    <p:extLst>
      <p:ext uri="{BB962C8B-B14F-4D97-AF65-F5344CB8AC3E}">
        <p14:creationId xmlns:p14="http://schemas.microsoft.com/office/powerpoint/2010/main" val="1657962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467"/>
            <a:ext cx="10515600" cy="1555221"/>
          </a:xfrm>
          <a:solidFill>
            <a:srgbClr val="BE5C19"/>
          </a:solidFill>
        </p:spPr>
        <p:txBody>
          <a:bodyPr>
            <a:normAutofit fontScale="90000"/>
          </a:bodyPr>
          <a:lstStyle/>
          <a:p>
            <a:r>
              <a:rPr lang="en-GB" b="1" dirty="0">
                <a:solidFill>
                  <a:schemeClr val="bg1"/>
                </a:solidFill>
                <a:latin typeface="+mn-lt"/>
              </a:rPr>
              <a:t>Factors leading to a change in demand: </a:t>
            </a:r>
            <a:r>
              <a:rPr lang="en-GB" b="1" dirty="0" smtClean="0">
                <a:solidFill>
                  <a:schemeClr val="bg1"/>
                </a:solidFill>
                <a:latin typeface="+mn-lt"/>
              </a:rPr>
              <a:t>Fashions, tastes and preferences in </a:t>
            </a:r>
            <a:r>
              <a:rPr lang="en-GB" b="1" dirty="0">
                <a:solidFill>
                  <a:schemeClr val="bg1"/>
                </a:solidFill>
                <a:latin typeface="+mn-lt"/>
              </a:rPr>
              <a:t>the confectionery industry</a:t>
            </a:r>
          </a:p>
        </p:txBody>
      </p:sp>
      <p:sp>
        <p:nvSpPr>
          <p:cNvPr id="3" name="Content Placeholder 2"/>
          <p:cNvSpPr>
            <a:spLocks noGrp="1"/>
          </p:cNvSpPr>
          <p:nvPr>
            <p:ph sz="half" idx="1"/>
          </p:nvPr>
        </p:nvSpPr>
        <p:spPr>
          <a:xfrm>
            <a:off x="838200" y="2130425"/>
            <a:ext cx="5181600" cy="4351338"/>
          </a:xfrm>
        </p:spPr>
        <p:txBody>
          <a:bodyPr/>
          <a:lstStyle/>
          <a:p>
            <a:r>
              <a:rPr lang="en-GB" dirty="0"/>
              <a:t>Changes in consumer preferences can significantly affect demand, especially in markets driven by lifestyle </a:t>
            </a:r>
            <a:r>
              <a:rPr lang="en-GB" dirty="0" smtClean="0"/>
              <a:t>trends, such as confectionery</a:t>
            </a:r>
          </a:p>
          <a:p>
            <a:r>
              <a:rPr lang="en-GB" dirty="0" smtClean="0"/>
              <a:t>Health </a:t>
            </a:r>
            <a:r>
              <a:rPr lang="en-GB" dirty="0"/>
              <a:t>consciousness, ethical consumption, and flavour innovation can </a:t>
            </a:r>
            <a:r>
              <a:rPr lang="en-GB" dirty="0" smtClean="0"/>
              <a:t>rapidly change demand</a:t>
            </a:r>
          </a:p>
          <a:p>
            <a:r>
              <a:rPr lang="en-GB" b="1" dirty="0">
                <a:solidFill>
                  <a:srgbClr val="FF0000"/>
                </a:solidFill>
              </a:rPr>
              <a:t>Try the sample question</a:t>
            </a:r>
          </a:p>
          <a:p>
            <a:endParaRPr lang="en-GB" dirty="0"/>
          </a:p>
        </p:txBody>
      </p:sp>
      <p:pic>
        <p:nvPicPr>
          <p:cNvPr id="5" name="Content Placeholder 4"/>
          <p:cNvPicPr>
            <a:picLocks noGrp="1" noChangeAspect="1"/>
          </p:cNvPicPr>
          <p:nvPr>
            <p:ph sz="half" idx="2"/>
          </p:nvPr>
        </p:nvPicPr>
        <p:blipFill>
          <a:blip r:embed="rId3"/>
          <a:stretch>
            <a:fillRect/>
          </a:stretch>
        </p:blipFill>
        <p:spPr>
          <a:xfrm>
            <a:off x="6187718" y="1825625"/>
            <a:ext cx="5150563" cy="4351338"/>
          </a:xfrm>
          <a:prstGeom prst="rect">
            <a:avLst/>
          </a:prstGeom>
        </p:spPr>
      </p:pic>
    </p:spTree>
    <p:extLst>
      <p:ext uri="{BB962C8B-B14F-4D97-AF65-F5344CB8AC3E}">
        <p14:creationId xmlns:p14="http://schemas.microsoft.com/office/powerpoint/2010/main" val="1577828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smtClean="0"/>
              <a:t>Activity – rank the brands</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These are the top 10 global confectionery brands by revenue ($) rank them in order 1-10.  1 being the highest revenue and 10 being the lowest </a:t>
            </a:r>
          </a:p>
          <a:p>
            <a:endParaRPr lang="en-GB" dirty="0"/>
          </a:p>
          <a:p>
            <a:r>
              <a:rPr lang="en-GB" dirty="0" smtClean="0"/>
              <a:t>Answers on next slide</a:t>
            </a:r>
            <a:endParaRPr lang="en-GB" dirty="0"/>
          </a:p>
        </p:txBody>
      </p:sp>
      <p:sp>
        <p:nvSpPr>
          <p:cNvPr id="4" name="Content Placeholder 3"/>
          <p:cNvSpPr>
            <a:spLocks noGrp="1"/>
          </p:cNvSpPr>
          <p:nvPr>
            <p:ph sz="half" idx="2"/>
          </p:nvPr>
        </p:nvSpPr>
        <p:spPr>
          <a:xfrm>
            <a:off x="6484084" y="1825625"/>
            <a:ext cx="4869715" cy="4351338"/>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Chupa Chups</a:t>
            </a:r>
          </a:p>
          <a:p>
            <a:r>
              <a:rPr lang="en-GB" dirty="0" smtClean="0"/>
              <a:t>Milka</a:t>
            </a:r>
          </a:p>
          <a:p>
            <a:r>
              <a:rPr lang="en-GB" dirty="0" smtClean="0"/>
              <a:t>Haribo</a:t>
            </a:r>
          </a:p>
          <a:p>
            <a:r>
              <a:rPr lang="en-GB" dirty="0" smtClean="0"/>
              <a:t>Toblerone</a:t>
            </a:r>
          </a:p>
          <a:p>
            <a:r>
              <a:rPr lang="en-GB" dirty="0" smtClean="0"/>
              <a:t>KitKat</a:t>
            </a:r>
          </a:p>
          <a:p>
            <a:r>
              <a:rPr lang="en-GB" dirty="0" smtClean="0"/>
              <a:t>Hershey bars</a:t>
            </a:r>
          </a:p>
          <a:p>
            <a:r>
              <a:rPr lang="en-GB" dirty="0" smtClean="0"/>
              <a:t>Kinder</a:t>
            </a:r>
          </a:p>
          <a:p>
            <a:r>
              <a:rPr lang="en-GB" dirty="0" smtClean="0"/>
              <a:t>Lindor</a:t>
            </a:r>
          </a:p>
          <a:p>
            <a:r>
              <a:rPr lang="en-GB" dirty="0" smtClean="0"/>
              <a:t>Dairy Milk</a:t>
            </a:r>
          </a:p>
          <a:p>
            <a:r>
              <a:rPr lang="en-GB" dirty="0" smtClean="0"/>
              <a:t>Twix</a:t>
            </a:r>
            <a:endParaRPr lang="en-GB" dirty="0"/>
          </a:p>
        </p:txBody>
      </p:sp>
      <p:pic>
        <p:nvPicPr>
          <p:cNvPr id="5" name="Picture 4"/>
          <p:cNvPicPr>
            <a:picLocks noChangeAspect="1"/>
          </p:cNvPicPr>
          <p:nvPr/>
        </p:nvPicPr>
        <p:blipFill>
          <a:blip r:embed="rId4"/>
          <a:stretch>
            <a:fillRect/>
          </a:stretch>
        </p:blipFill>
        <p:spPr>
          <a:xfrm>
            <a:off x="8763000" y="3056203"/>
            <a:ext cx="3055085" cy="1617398"/>
          </a:xfrm>
          <a:prstGeom prst="rect">
            <a:avLst/>
          </a:prstGeom>
        </p:spPr>
      </p:pic>
      <p:pic>
        <p:nvPicPr>
          <p:cNvPr id="6" name="Picture 5"/>
          <p:cNvPicPr>
            <a:picLocks noChangeAspect="1"/>
          </p:cNvPicPr>
          <p:nvPr/>
        </p:nvPicPr>
        <p:blipFill>
          <a:blip r:embed="rId5" cstate="screen">
            <a:extLst>
              <a:ext uri="{BEBA8EAE-BF5A-486C-A8C5-ECC9F3942E4B}">
                <a14:imgProps xmlns:a14="http://schemas.microsoft.com/office/drawing/2010/main">
                  <a14:imgLayer r:embed="rId6">
                    <a14:imgEffect>
                      <a14:backgroundRemoval t="4200" b="90000" l="10000" r="90000"/>
                    </a14:imgEffect>
                  </a14:imgLayer>
                </a14:imgProps>
              </a:ext>
              <a:ext uri="{28A0092B-C50C-407E-A947-70E740481C1C}">
                <a14:useLocalDpi xmlns:a14="http://schemas.microsoft.com/office/drawing/2010/main"/>
              </a:ext>
            </a:extLst>
          </a:blip>
          <a:stretch>
            <a:fillRect/>
          </a:stretch>
        </p:blipFill>
        <p:spPr>
          <a:xfrm>
            <a:off x="3429000" y="2968977"/>
            <a:ext cx="4319412" cy="4319412"/>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3915" y="5128683"/>
            <a:ext cx="3851245" cy="1498776"/>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63001" y="446428"/>
            <a:ext cx="2288822" cy="1244259"/>
          </a:xfrm>
          <a:prstGeom prst="rect">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9961" b="89844" l="0" r="99219"/>
                    </a14:imgEffect>
                  </a14:imgLayer>
                </a14:imgProps>
              </a:ext>
            </a:extLst>
          </a:blip>
          <a:stretch>
            <a:fillRect/>
          </a:stretch>
        </p:blipFill>
        <p:spPr>
          <a:xfrm>
            <a:off x="8610600" y="4036573"/>
            <a:ext cx="3735212" cy="3735212"/>
          </a:xfrm>
          <a:prstGeom prst="rect">
            <a:avLst/>
          </a:prstGeom>
        </p:spPr>
      </p:pic>
    </p:spTree>
    <p:extLst>
      <p:ext uri="{BB962C8B-B14F-4D97-AF65-F5344CB8AC3E}">
        <p14:creationId xmlns:p14="http://schemas.microsoft.com/office/powerpoint/2010/main" val="277571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Brands (ranked in order of $value)</a:t>
            </a:r>
            <a:endParaRPr lang="en-GB" dirty="0"/>
          </a:p>
        </p:txBody>
      </p:sp>
      <p:sp>
        <p:nvSpPr>
          <p:cNvPr id="3" name="Content Placeholder 2"/>
          <p:cNvSpPr>
            <a:spLocks noGrp="1"/>
          </p:cNvSpPr>
          <p:nvPr>
            <p:ph idx="1"/>
          </p:nvPr>
        </p:nvSpPr>
        <p:spPr>
          <a:xfrm>
            <a:off x="838200" y="2017536"/>
            <a:ext cx="10515600" cy="4351338"/>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514350" lvl="0" indent="-514350">
              <a:buFont typeface="+mj-lt"/>
              <a:buAutoNum type="arabicPeriod"/>
            </a:pPr>
            <a:r>
              <a:rPr lang="en-GB" sz="2900" b="1" dirty="0"/>
              <a:t>Mars</a:t>
            </a:r>
            <a:r>
              <a:rPr lang="en-GB" sz="2900" dirty="0"/>
              <a:t> </a:t>
            </a:r>
            <a:r>
              <a:rPr lang="en-GB" sz="2900" dirty="0" smtClean="0"/>
              <a:t>–Twix</a:t>
            </a:r>
            <a:endParaRPr lang="en-GB" sz="2900" dirty="0"/>
          </a:p>
          <a:p>
            <a:pPr marL="514350" lvl="0" indent="-514350">
              <a:buFont typeface="+mj-lt"/>
              <a:buAutoNum type="arabicPeriod"/>
            </a:pPr>
            <a:r>
              <a:rPr lang="en-GB" sz="2900" b="1" dirty="0"/>
              <a:t>Cadbury (Mondelēz International)</a:t>
            </a:r>
            <a:r>
              <a:rPr lang="en-GB" sz="2900" dirty="0"/>
              <a:t> – Dairy </a:t>
            </a:r>
            <a:r>
              <a:rPr lang="en-GB" sz="2900" dirty="0" smtClean="0"/>
              <a:t>Milk</a:t>
            </a:r>
            <a:endParaRPr lang="en-GB" sz="2900" dirty="0"/>
          </a:p>
          <a:p>
            <a:pPr marL="514350" lvl="0" indent="-514350">
              <a:buFont typeface="+mj-lt"/>
              <a:buAutoNum type="arabicPeriod"/>
            </a:pPr>
            <a:r>
              <a:rPr lang="en-GB" sz="2900" b="1" dirty="0"/>
              <a:t>Ferrero </a:t>
            </a:r>
            <a:r>
              <a:rPr lang="en-GB" sz="2900" b="1" dirty="0" err="1"/>
              <a:t>Rocher</a:t>
            </a:r>
            <a:r>
              <a:rPr lang="en-GB" sz="2900" b="1" dirty="0"/>
              <a:t> (Ferrero Group)</a:t>
            </a:r>
            <a:r>
              <a:rPr lang="en-GB" sz="2900" dirty="0"/>
              <a:t> </a:t>
            </a:r>
            <a:r>
              <a:rPr lang="en-GB" sz="2900" dirty="0" smtClean="0"/>
              <a:t>–Kinder</a:t>
            </a:r>
            <a:endParaRPr lang="en-GB" sz="2900" dirty="0"/>
          </a:p>
          <a:p>
            <a:pPr marL="514350" lvl="0" indent="-514350">
              <a:buFont typeface="+mj-lt"/>
              <a:buAutoNum type="arabicPeriod"/>
            </a:pPr>
            <a:r>
              <a:rPr lang="en-GB" sz="2900" b="1" dirty="0"/>
              <a:t>Hershey’s (The Hershey Company)</a:t>
            </a:r>
            <a:r>
              <a:rPr lang="en-GB" sz="2900" dirty="0"/>
              <a:t> – Hershey’s </a:t>
            </a:r>
            <a:r>
              <a:rPr lang="en-GB" sz="2900" dirty="0" smtClean="0"/>
              <a:t>bars</a:t>
            </a:r>
          </a:p>
          <a:p>
            <a:pPr marL="514350" lvl="0" indent="-514350">
              <a:buFont typeface="+mj-lt"/>
              <a:buAutoNum type="arabicPeriod"/>
            </a:pPr>
            <a:r>
              <a:rPr lang="en-GB" sz="2900" b="1" dirty="0" err="1" smtClean="0"/>
              <a:t>Lindt</a:t>
            </a:r>
            <a:r>
              <a:rPr lang="en-GB" sz="2900" b="1" dirty="0" smtClean="0"/>
              <a:t> </a:t>
            </a:r>
            <a:r>
              <a:rPr lang="en-GB" sz="2900" b="1" dirty="0"/>
              <a:t>&amp; </a:t>
            </a:r>
            <a:r>
              <a:rPr lang="en-GB" sz="2900" b="1" dirty="0" err="1"/>
              <a:t>Sprüngli</a:t>
            </a:r>
            <a:r>
              <a:rPr lang="en-GB" sz="2900" dirty="0"/>
              <a:t> – </a:t>
            </a:r>
            <a:r>
              <a:rPr lang="en-GB" sz="2900" dirty="0" smtClean="0"/>
              <a:t>Lindor</a:t>
            </a:r>
          </a:p>
          <a:p>
            <a:pPr marL="514350" lvl="0" indent="-514350">
              <a:buFont typeface="+mj-lt"/>
              <a:buAutoNum type="arabicPeriod"/>
            </a:pPr>
            <a:r>
              <a:rPr lang="en-GB" sz="2900" b="1" dirty="0" smtClean="0"/>
              <a:t>KitKat </a:t>
            </a:r>
            <a:r>
              <a:rPr lang="en-GB" sz="2900" b="1" dirty="0"/>
              <a:t>(</a:t>
            </a:r>
            <a:r>
              <a:rPr lang="en-GB" sz="2900" b="1" dirty="0" smtClean="0"/>
              <a:t>Nestlé)</a:t>
            </a:r>
            <a:endParaRPr lang="en-GB" sz="2900" dirty="0"/>
          </a:p>
          <a:p>
            <a:pPr marL="514350" lvl="0" indent="-514350">
              <a:buFont typeface="+mj-lt"/>
              <a:buAutoNum type="arabicPeriod"/>
            </a:pPr>
            <a:r>
              <a:rPr lang="en-GB" sz="2900" b="1" dirty="0"/>
              <a:t>Toblerone (Mondelēz International)</a:t>
            </a:r>
            <a:r>
              <a:rPr lang="en-GB" sz="2900" dirty="0"/>
              <a:t> </a:t>
            </a:r>
          </a:p>
          <a:p>
            <a:pPr marL="514350" lvl="0" indent="-514350">
              <a:buFont typeface="+mj-lt"/>
              <a:buAutoNum type="arabicPeriod"/>
            </a:pPr>
            <a:r>
              <a:rPr lang="en-GB" sz="2900" b="1" dirty="0"/>
              <a:t>Milka (Mondelēz International)</a:t>
            </a:r>
            <a:r>
              <a:rPr lang="en-GB" sz="2900" dirty="0"/>
              <a:t> </a:t>
            </a:r>
          </a:p>
          <a:p>
            <a:pPr marL="514350" lvl="0" indent="-514350">
              <a:buFont typeface="+mj-lt"/>
              <a:buAutoNum type="arabicPeriod"/>
            </a:pPr>
            <a:r>
              <a:rPr lang="en-GB" sz="2900" b="1" dirty="0"/>
              <a:t>Haribo</a:t>
            </a:r>
            <a:r>
              <a:rPr lang="en-GB" sz="2900" dirty="0"/>
              <a:t> </a:t>
            </a:r>
            <a:endParaRPr lang="en-GB" sz="2900" dirty="0" smtClean="0"/>
          </a:p>
          <a:p>
            <a:pPr marL="514350" lvl="0" indent="-514350">
              <a:buFont typeface="+mj-lt"/>
              <a:buAutoNum type="arabicPeriod"/>
            </a:pPr>
            <a:r>
              <a:rPr lang="en-GB" sz="2900" b="1" dirty="0" smtClean="0"/>
              <a:t>Chupa </a:t>
            </a:r>
            <a:r>
              <a:rPr lang="en-GB" sz="2900" b="1" dirty="0"/>
              <a:t>Chups (</a:t>
            </a:r>
            <a:r>
              <a:rPr lang="en-GB" sz="2900" b="1" dirty="0" err="1"/>
              <a:t>Perfetti</a:t>
            </a:r>
            <a:r>
              <a:rPr lang="en-GB" sz="2900" b="1" dirty="0"/>
              <a:t> Van </a:t>
            </a:r>
            <a:r>
              <a:rPr lang="en-GB" sz="2900" b="1" dirty="0" err="1"/>
              <a:t>Melle</a:t>
            </a:r>
            <a:r>
              <a:rPr lang="en-GB" sz="2900" b="1" dirty="0" smtClean="0"/>
              <a:t>)</a:t>
            </a:r>
            <a:endParaRPr lang="en-GB" dirty="0"/>
          </a:p>
        </p:txBody>
      </p:sp>
    </p:spTree>
    <p:extLst>
      <p:ext uri="{BB962C8B-B14F-4D97-AF65-F5344CB8AC3E}">
        <p14:creationId xmlns:p14="http://schemas.microsoft.com/office/powerpoint/2010/main" val="942323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AB66A"/>
          </a:solidFill>
        </p:spPr>
        <p:txBody>
          <a:bodyPr>
            <a:normAutofit/>
          </a:bodyPr>
          <a:lstStyle/>
          <a:p>
            <a:r>
              <a:rPr lang="en-GB" sz="3600" b="1" dirty="0">
                <a:solidFill>
                  <a:schemeClr val="bg1"/>
                </a:solidFill>
                <a:latin typeface="+mn-lt"/>
              </a:rPr>
              <a:t>Factors leading to a change in demand: </a:t>
            </a:r>
            <a:r>
              <a:rPr lang="en-GB" sz="3600" b="1" dirty="0" smtClean="0">
                <a:solidFill>
                  <a:schemeClr val="bg1"/>
                </a:solidFill>
                <a:latin typeface="+mn-lt"/>
              </a:rPr>
              <a:t>Advertising and branding </a:t>
            </a:r>
            <a:r>
              <a:rPr lang="en-GB" sz="3600" b="1" dirty="0">
                <a:solidFill>
                  <a:schemeClr val="bg1"/>
                </a:solidFill>
                <a:latin typeface="+mn-lt"/>
              </a:rPr>
              <a:t>in the confectionery industry</a:t>
            </a:r>
          </a:p>
        </p:txBody>
      </p:sp>
      <p:sp>
        <p:nvSpPr>
          <p:cNvPr id="3" name="Content Placeholder 2"/>
          <p:cNvSpPr>
            <a:spLocks noGrp="1"/>
          </p:cNvSpPr>
          <p:nvPr>
            <p:ph sz="half" idx="1"/>
          </p:nvPr>
        </p:nvSpPr>
        <p:spPr>
          <a:xfrm>
            <a:off x="838199" y="1825625"/>
            <a:ext cx="6138333" cy="4351338"/>
          </a:xfrm>
        </p:spPr>
        <p:txBody>
          <a:bodyPr/>
          <a:lstStyle/>
          <a:p>
            <a:r>
              <a:rPr lang="en-GB" dirty="0"/>
              <a:t>Effective advertising and strong branding increase </a:t>
            </a:r>
            <a:r>
              <a:rPr lang="en-GB" dirty="0" smtClean="0"/>
              <a:t>added value</a:t>
            </a:r>
            <a:r>
              <a:rPr lang="en-GB" dirty="0"/>
              <a:t>, brand loyalty, and customer </a:t>
            </a:r>
            <a:r>
              <a:rPr lang="en-GB" dirty="0" smtClean="0"/>
              <a:t>awareness</a:t>
            </a:r>
            <a:endParaRPr lang="en-GB" dirty="0"/>
          </a:p>
          <a:p>
            <a:r>
              <a:rPr lang="en-GB" dirty="0" smtClean="0"/>
              <a:t>Increased advertising and branding campaigns will lead to an increase in demand, shifting the demand curve to the right</a:t>
            </a:r>
          </a:p>
          <a:p>
            <a:r>
              <a:rPr lang="en-GB" b="1" dirty="0">
                <a:solidFill>
                  <a:srgbClr val="FF0000"/>
                </a:solidFill>
              </a:rPr>
              <a:t>Try the sample question</a:t>
            </a:r>
          </a:p>
          <a:p>
            <a:endParaRPr lang="en-GB" dirty="0"/>
          </a:p>
        </p:txBody>
      </p:sp>
      <p:pic>
        <p:nvPicPr>
          <p:cNvPr id="5" name="Content Placeholder 4"/>
          <p:cNvPicPr>
            <a:picLocks noGrp="1" noChangeAspect="1"/>
          </p:cNvPicPr>
          <p:nvPr>
            <p:ph sz="half" idx="2"/>
          </p:nvPr>
        </p:nvPicPr>
        <p:blipFill>
          <a:blip r:embed="rId2"/>
          <a:stretch>
            <a:fillRect/>
          </a:stretch>
        </p:blipFill>
        <p:spPr>
          <a:xfrm>
            <a:off x="7417506" y="1825625"/>
            <a:ext cx="3819876" cy="4351338"/>
          </a:xfrm>
          <a:prstGeom prst="rect">
            <a:avLst/>
          </a:prstGeom>
        </p:spPr>
      </p:pic>
    </p:spTree>
    <p:extLst>
      <p:ext uri="{BB962C8B-B14F-4D97-AF65-F5344CB8AC3E}">
        <p14:creationId xmlns:p14="http://schemas.microsoft.com/office/powerpoint/2010/main" val="2817004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8CA91"/>
          </a:solidFill>
        </p:spPr>
        <p:txBody>
          <a:bodyPr>
            <a:normAutofit/>
          </a:bodyPr>
          <a:lstStyle/>
          <a:p>
            <a:r>
              <a:rPr lang="en-GB" b="1" dirty="0">
                <a:latin typeface="+mn-lt"/>
              </a:rPr>
              <a:t>Factors leading to a change in demand: </a:t>
            </a:r>
            <a:r>
              <a:rPr lang="en-GB" b="1" dirty="0" smtClean="0">
                <a:solidFill>
                  <a:srgbClr val="1282D0"/>
                </a:solidFill>
                <a:latin typeface="+mn-lt"/>
              </a:rPr>
              <a:t>Demographics</a:t>
            </a:r>
            <a:r>
              <a:rPr lang="en-GB" b="1" dirty="0" smtClean="0">
                <a:latin typeface="+mn-lt"/>
              </a:rPr>
              <a:t> </a:t>
            </a:r>
            <a:r>
              <a:rPr lang="en-GB" b="1" dirty="0">
                <a:latin typeface="+mn-lt"/>
              </a:rPr>
              <a:t>in the confectionery industry</a:t>
            </a:r>
          </a:p>
        </p:txBody>
      </p:sp>
      <p:sp>
        <p:nvSpPr>
          <p:cNvPr id="3" name="Content Placeholder 2"/>
          <p:cNvSpPr>
            <a:spLocks noGrp="1"/>
          </p:cNvSpPr>
          <p:nvPr>
            <p:ph sz="half" idx="1"/>
          </p:nvPr>
        </p:nvSpPr>
        <p:spPr/>
        <p:txBody>
          <a:bodyPr>
            <a:normAutofit lnSpcReduction="10000"/>
          </a:bodyPr>
          <a:lstStyle/>
          <a:p>
            <a:r>
              <a:rPr lang="en-GB" dirty="0"/>
              <a:t>Changes in population size, age structure, and cultural composition influence market </a:t>
            </a:r>
            <a:r>
              <a:rPr lang="en-GB" dirty="0" smtClean="0"/>
              <a:t>demand</a:t>
            </a:r>
          </a:p>
          <a:p>
            <a:r>
              <a:rPr lang="en-GB" dirty="0" smtClean="0"/>
              <a:t>Younger demographics (Gen Z) </a:t>
            </a:r>
            <a:r>
              <a:rPr lang="en-GB" dirty="0"/>
              <a:t>may increase demand for impulse confectionery, while </a:t>
            </a:r>
            <a:r>
              <a:rPr lang="en-GB" dirty="0" smtClean="0"/>
              <a:t>older demographics may have more established brand loyalty (Gen X)</a:t>
            </a:r>
          </a:p>
          <a:p>
            <a:r>
              <a:rPr lang="en-GB" b="1" dirty="0">
                <a:solidFill>
                  <a:srgbClr val="FF0000"/>
                </a:solidFill>
              </a:rPr>
              <a:t>Try the sample question</a:t>
            </a:r>
          </a:p>
          <a:p>
            <a:endParaRPr lang="en-GB" dirty="0"/>
          </a:p>
        </p:txBody>
      </p:sp>
      <p:pic>
        <p:nvPicPr>
          <p:cNvPr id="7" name="Content Placeholder 6"/>
          <p:cNvPicPr>
            <a:picLocks noGrp="1" noChangeAspect="1"/>
          </p:cNvPicPr>
          <p:nvPr>
            <p:ph sz="half" idx="2"/>
          </p:nvPr>
        </p:nvPicPr>
        <p:blipFill>
          <a:blip r:embed="rId2"/>
          <a:stretch>
            <a:fillRect/>
          </a:stretch>
        </p:blipFill>
        <p:spPr>
          <a:xfrm>
            <a:off x="6296025" y="2053431"/>
            <a:ext cx="4933950" cy="3895725"/>
          </a:xfrm>
          <a:prstGeom prst="rect">
            <a:avLst/>
          </a:prstGeom>
        </p:spPr>
      </p:pic>
    </p:spTree>
    <p:extLst>
      <p:ext uri="{BB962C8B-B14F-4D97-AF65-F5344CB8AC3E}">
        <p14:creationId xmlns:p14="http://schemas.microsoft.com/office/powerpoint/2010/main" val="1148815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3BEB6"/>
          </a:solidFill>
        </p:spPr>
        <p:txBody>
          <a:bodyPr>
            <a:normAutofit fontScale="90000"/>
          </a:bodyPr>
          <a:lstStyle/>
          <a:p>
            <a:r>
              <a:rPr lang="en-GB" b="1" dirty="0">
                <a:latin typeface="+mn-lt"/>
              </a:rPr>
              <a:t>Factors leading to a change in demand: </a:t>
            </a:r>
            <a:r>
              <a:rPr lang="en-GB" b="1" dirty="0" smtClean="0">
                <a:solidFill>
                  <a:srgbClr val="1282D0"/>
                </a:solidFill>
                <a:latin typeface="+mn-lt"/>
              </a:rPr>
              <a:t>External shocks </a:t>
            </a:r>
            <a:r>
              <a:rPr lang="en-GB" b="1" dirty="0">
                <a:latin typeface="+mn-lt"/>
              </a:rPr>
              <a:t>in the confectionery industry</a:t>
            </a:r>
          </a:p>
        </p:txBody>
      </p:sp>
      <p:sp>
        <p:nvSpPr>
          <p:cNvPr id="3" name="Content Placeholder 2"/>
          <p:cNvSpPr>
            <a:spLocks noGrp="1"/>
          </p:cNvSpPr>
          <p:nvPr>
            <p:ph sz="half" idx="1"/>
          </p:nvPr>
        </p:nvSpPr>
        <p:spPr/>
        <p:txBody>
          <a:bodyPr>
            <a:normAutofit lnSpcReduction="10000"/>
          </a:bodyPr>
          <a:lstStyle/>
          <a:p>
            <a:r>
              <a:rPr lang="en-GB" dirty="0"/>
              <a:t>Unexpected external events can cause sudden shifts in demand due to changes in consumer behaviour, income uncertainty, or supply </a:t>
            </a:r>
            <a:r>
              <a:rPr lang="en-GB" dirty="0" smtClean="0"/>
              <a:t>disruption</a:t>
            </a:r>
          </a:p>
          <a:p>
            <a:r>
              <a:rPr lang="en-GB" dirty="0" smtClean="0"/>
              <a:t>For example consider how COVID changed how customers bought sweets and chocolate, switching to online shopping sources</a:t>
            </a:r>
          </a:p>
          <a:p>
            <a:r>
              <a:rPr lang="en-GB" b="1" dirty="0">
                <a:solidFill>
                  <a:srgbClr val="FF0000"/>
                </a:solidFill>
              </a:rPr>
              <a:t>Try the sample question</a:t>
            </a:r>
          </a:p>
          <a:p>
            <a:pPr marL="0" indent="0">
              <a:buNone/>
            </a:pPr>
            <a:endParaRPr lang="en-GB" dirty="0"/>
          </a:p>
        </p:txBody>
      </p:sp>
      <p:pic>
        <p:nvPicPr>
          <p:cNvPr id="5" name="Content Placeholder 4"/>
          <p:cNvPicPr>
            <a:picLocks noGrp="1" noChangeAspect="1"/>
          </p:cNvPicPr>
          <p:nvPr>
            <p:ph sz="half" idx="2"/>
          </p:nvPr>
        </p:nvPicPr>
        <p:blipFill>
          <a:blip r:embed="rId2"/>
          <a:stretch>
            <a:fillRect/>
          </a:stretch>
        </p:blipFill>
        <p:spPr>
          <a:xfrm>
            <a:off x="6172200" y="1872048"/>
            <a:ext cx="5181600" cy="4258491"/>
          </a:xfrm>
          <a:prstGeom prst="rect">
            <a:avLst/>
          </a:prstGeom>
        </p:spPr>
      </p:pic>
    </p:spTree>
    <p:extLst>
      <p:ext uri="{BB962C8B-B14F-4D97-AF65-F5344CB8AC3E}">
        <p14:creationId xmlns:p14="http://schemas.microsoft.com/office/powerpoint/2010/main" val="3665286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7B26B"/>
          </a:solidFill>
        </p:spPr>
        <p:txBody>
          <a:bodyPr>
            <a:normAutofit/>
          </a:bodyPr>
          <a:lstStyle/>
          <a:p>
            <a:r>
              <a:rPr lang="en-GB" dirty="0">
                <a:latin typeface="+mn-lt"/>
              </a:rPr>
              <a:t>Factors leading to a change in demand: </a:t>
            </a:r>
            <a:r>
              <a:rPr lang="en-GB" b="1" dirty="0" smtClean="0">
                <a:solidFill>
                  <a:srgbClr val="1282D0"/>
                </a:solidFill>
                <a:latin typeface="+mn-lt"/>
              </a:rPr>
              <a:t>Seasonality</a:t>
            </a:r>
            <a:r>
              <a:rPr lang="en-GB" dirty="0" smtClean="0">
                <a:latin typeface="+mn-lt"/>
              </a:rPr>
              <a:t> </a:t>
            </a:r>
            <a:r>
              <a:rPr lang="en-GB" dirty="0">
                <a:latin typeface="+mn-lt"/>
              </a:rPr>
              <a:t>in the confectionery industry</a:t>
            </a:r>
          </a:p>
        </p:txBody>
      </p:sp>
      <p:sp>
        <p:nvSpPr>
          <p:cNvPr id="3" name="Content Placeholder 2"/>
          <p:cNvSpPr>
            <a:spLocks noGrp="1"/>
          </p:cNvSpPr>
          <p:nvPr>
            <p:ph sz="half" idx="1"/>
          </p:nvPr>
        </p:nvSpPr>
        <p:spPr/>
        <p:txBody>
          <a:bodyPr>
            <a:normAutofit fontScale="92500"/>
          </a:bodyPr>
          <a:lstStyle/>
          <a:p>
            <a:r>
              <a:rPr lang="en-GB" dirty="0"/>
              <a:t>Demand for confectionery fluctuates throughout the year due to seasonal events and cultural </a:t>
            </a:r>
            <a:r>
              <a:rPr lang="en-GB" dirty="0" smtClean="0"/>
              <a:t>traditions</a:t>
            </a:r>
            <a:r>
              <a:rPr lang="en-GB" dirty="0"/>
              <a:t> </a:t>
            </a:r>
            <a:r>
              <a:rPr lang="en-GB" dirty="0" smtClean="0"/>
              <a:t>e.g. Valentines day, Halloween, Christmas and Easter</a:t>
            </a:r>
          </a:p>
          <a:p>
            <a:r>
              <a:rPr lang="en-GB" dirty="0" smtClean="0"/>
              <a:t>Confectionery companies </a:t>
            </a:r>
            <a:r>
              <a:rPr lang="en-GB" dirty="0"/>
              <a:t>experience predictable peaks and troughs, requiring effective capacity planning and </a:t>
            </a:r>
            <a:r>
              <a:rPr lang="en-GB" dirty="0" smtClean="0"/>
              <a:t>stock control</a:t>
            </a:r>
          </a:p>
          <a:p>
            <a:r>
              <a:rPr lang="en-GB" b="1" dirty="0">
                <a:solidFill>
                  <a:srgbClr val="FF0000"/>
                </a:solidFill>
              </a:rPr>
              <a:t>Try the sample question</a:t>
            </a:r>
          </a:p>
          <a:p>
            <a:endParaRPr lang="en-GB" dirty="0"/>
          </a:p>
        </p:txBody>
      </p:sp>
      <p:pic>
        <p:nvPicPr>
          <p:cNvPr id="5" name="Content Placeholder 4"/>
          <p:cNvPicPr>
            <a:picLocks noGrp="1" noChangeAspect="1"/>
          </p:cNvPicPr>
          <p:nvPr>
            <p:ph sz="half" idx="2"/>
          </p:nvPr>
        </p:nvPicPr>
        <p:blipFill>
          <a:blip r:embed="rId2"/>
          <a:stretch>
            <a:fillRect/>
          </a:stretch>
        </p:blipFill>
        <p:spPr>
          <a:xfrm>
            <a:off x="6172200" y="1903537"/>
            <a:ext cx="5181600" cy="4195514"/>
          </a:xfrm>
          <a:prstGeom prst="rect">
            <a:avLst/>
          </a:prstGeom>
        </p:spPr>
      </p:pic>
    </p:spTree>
    <p:extLst>
      <p:ext uri="{BB962C8B-B14F-4D97-AF65-F5344CB8AC3E}">
        <p14:creationId xmlns:p14="http://schemas.microsoft.com/office/powerpoint/2010/main" val="1385315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2C56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1.3.1 Product / service design</a:t>
            </a:r>
          </a:p>
        </p:txBody>
      </p:sp>
      <p:sp>
        <p:nvSpPr>
          <p:cNvPr id="5" name="Text Placeholder 4"/>
          <p:cNvSpPr>
            <a:spLocks noGrp="1"/>
          </p:cNvSpPr>
          <p:nvPr>
            <p:ph type="body" idx="1"/>
          </p:nvPr>
        </p:nvSpPr>
        <p:spPr/>
        <p:txBody>
          <a:bodyPr/>
          <a:lstStyle/>
          <a:p>
            <a:endParaRPr lang="en-GB"/>
          </a:p>
        </p:txBody>
      </p:sp>
      <p:pic>
        <p:nvPicPr>
          <p:cNvPr id="6" name="Picture 5"/>
          <p:cNvPicPr>
            <a:picLocks noChangeAspect="1"/>
          </p:cNvPicPr>
          <p:nvPr/>
        </p:nvPicPr>
        <p:blipFill>
          <a:blip r:embed="rId2"/>
          <a:stretch>
            <a:fillRect/>
          </a:stretch>
        </p:blipFill>
        <p:spPr>
          <a:xfrm>
            <a:off x="0" y="0"/>
            <a:ext cx="12221588" cy="1971675"/>
          </a:xfrm>
          <a:prstGeom prst="rect">
            <a:avLst/>
          </a:prstGeom>
        </p:spPr>
      </p:pic>
    </p:spTree>
    <p:extLst>
      <p:ext uri="{BB962C8B-B14F-4D97-AF65-F5344CB8AC3E}">
        <p14:creationId xmlns:p14="http://schemas.microsoft.com/office/powerpoint/2010/main" val="4245824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r>
              <a:rPr lang="en-GB" dirty="0" smtClean="0"/>
              <a:t/>
            </a:r>
            <a:br>
              <a:rPr lang="en-GB" dirty="0" smtClean="0"/>
            </a:br>
            <a:r>
              <a:rPr lang="en-GB" dirty="0" smtClean="0"/>
              <a:t>1.3.1 </a:t>
            </a:r>
            <a:r>
              <a:rPr lang="en-GB" dirty="0"/>
              <a:t>Product / service design</a:t>
            </a:r>
            <a:br>
              <a:rPr lang="en-GB" dirty="0"/>
            </a:b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3200" dirty="0"/>
              <a:t>a) Design mix:</a:t>
            </a:r>
          </a:p>
          <a:p>
            <a:pPr lvl="1"/>
            <a:r>
              <a:rPr lang="en-GB" sz="2800" dirty="0" smtClean="0"/>
              <a:t>function</a:t>
            </a:r>
            <a:endParaRPr lang="en-GB" sz="2800" dirty="0"/>
          </a:p>
          <a:p>
            <a:pPr lvl="1"/>
            <a:r>
              <a:rPr lang="en-GB" sz="2800" dirty="0" smtClean="0"/>
              <a:t>aesthetics</a:t>
            </a:r>
            <a:endParaRPr lang="en-GB" sz="2800" dirty="0"/>
          </a:p>
          <a:p>
            <a:pPr lvl="1"/>
            <a:r>
              <a:rPr lang="en-GB" sz="2800" dirty="0" smtClean="0"/>
              <a:t>cost</a:t>
            </a:r>
            <a:endParaRPr lang="en-GB" sz="2800" dirty="0"/>
          </a:p>
          <a:p>
            <a:pPr marL="0" indent="0">
              <a:buNone/>
            </a:pPr>
            <a:r>
              <a:rPr lang="en-GB" sz="3200" b="1" dirty="0">
                <a:solidFill>
                  <a:srgbClr val="0070C0"/>
                </a:solidFill>
              </a:rPr>
              <a:t>b) Changes in the elements of the design mix to </a:t>
            </a:r>
            <a:r>
              <a:rPr lang="en-GB" sz="3200" b="1" dirty="0" smtClean="0">
                <a:solidFill>
                  <a:srgbClr val="0070C0"/>
                </a:solidFill>
              </a:rPr>
              <a:t>reflect social </a:t>
            </a:r>
            <a:r>
              <a:rPr lang="en-GB" sz="3200" b="1" dirty="0">
                <a:solidFill>
                  <a:srgbClr val="0070C0"/>
                </a:solidFill>
              </a:rPr>
              <a:t>trends:</a:t>
            </a:r>
          </a:p>
          <a:p>
            <a:pPr lvl="1"/>
            <a:r>
              <a:rPr lang="en-GB" sz="2800" b="1" dirty="0" smtClean="0">
                <a:solidFill>
                  <a:srgbClr val="0070C0"/>
                </a:solidFill>
              </a:rPr>
              <a:t>concern </a:t>
            </a:r>
            <a:r>
              <a:rPr lang="en-GB" sz="2800" b="1" dirty="0">
                <a:solidFill>
                  <a:srgbClr val="0070C0"/>
                </a:solidFill>
              </a:rPr>
              <a:t>over resource depletion: designing for </a:t>
            </a:r>
            <a:r>
              <a:rPr lang="en-GB" sz="2800" b="1" dirty="0" smtClean="0">
                <a:solidFill>
                  <a:srgbClr val="0070C0"/>
                </a:solidFill>
              </a:rPr>
              <a:t>waste minimisation</a:t>
            </a:r>
            <a:r>
              <a:rPr lang="en-GB" sz="2800" b="1" dirty="0">
                <a:solidFill>
                  <a:srgbClr val="0070C0"/>
                </a:solidFill>
              </a:rPr>
              <a:t>, re-use and recycling</a:t>
            </a:r>
          </a:p>
          <a:p>
            <a:pPr lvl="1"/>
            <a:r>
              <a:rPr lang="en-GB" sz="2800" b="1" dirty="0" smtClean="0">
                <a:solidFill>
                  <a:srgbClr val="0070C0"/>
                </a:solidFill>
              </a:rPr>
              <a:t>ethical </a:t>
            </a:r>
            <a:r>
              <a:rPr lang="en-GB" sz="2800" b="1" dirty="0">
                <a:solidFill>
                  <a:srgbClr val="0070C0"/>
                </a:solidFill>
              </a:rPr>
              <a:t>sourcing</a:t>
            </a:r>
          </a:p>
        </p:txBody>
      </p:sp>
    </p:spTree>
    <p:extLst>
      <p:ext uri="{BB962C8B-B14F-4D97-AF65-F5344CB8AC3E}">
        <p14:creationId xmlns:p14="http://schemas.microsoft.com/office/powerpoint/2010/main" val="1777759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824" y="0"/>
            <a:ext cx="11478241" cy="6534150"/>
          </a:xfrm>
          <a:prstGeom prst="rect">
            <a:avLst/>
          </a:prstGeom>
        </p:spPr>
      </p:pic>
    </p:spTree>
    <p:extLst>
      <p:ext uri="{BB962C8B-B14F-4D97-AF65-F5344CB8AC3E}">
        <p14:creationId xmlns:p14="http://schemas.microsoft.com/office/powerpoint/2010/main" val="3703878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64200" cy="1325563"/>
          </a:xfrm>
          <a:ln w="76200">
            <a:solidFill>
              <a:srgbClr val="F37AB0"/>
            </a:solidFill>
          </a:ln>
        </p:spPr>
        <p:style>
          <a:lnRef idx="2">
            <a:schemeClr val="dk1"/>
          </a:lnRef>
          <a:fillRef idx="1">
            <a:schemeClr val="lt1"/>
          </a:fillRef>
          <a:effectRef idx="0">
            <a:schemeClr val="dk1"/>
          </a:effectRef>
          <a:fontRef idx="minor">
            <a:schemeClr val="dk1"/>
          </a:fontRef>
        </p:style>
        <p:txBody>
          <a:bodyPr/>
          <a:lstStyle/>
          <a:p>
            <a:r>
              <a:rPr lang="en-GB" dirty="0" smtClean="0"/>
              <a:t>Design mix in the confectionery industry</a:t>
            </a:r>
            <a:endParaRPr lang="en-GB" dirty="0"/>
          </a:p>
        </p:txBody>
      </p:sp>
      <p:sp>
        <p:nvSpPr>
          <p:cNvPr id="4" name="Content Placeholder 3"/>
          <p:cNvSpPr>
            <a:spLocks noGrp="1"/>
          </p:cNvSpPr>
          <p:nvPr>
            <p:ph sz="half" idx="1"/>
          </p:nvPr>
        </p:nvSpPr>
        <p:spPr/>
        <p:txBody>
          <a:bodyPr>
            <a:normAutofit fontScale="92500" lnSpcReduction="10000"/>
          </a:bodyPr>
          <a:lstStyle/>
          <a:p>
            <a:r>
              <a:rPr lang="en-GB" b="1" dirty="0"/>
              <a:t>Design mix </a:t>
            </a:r>
            <a:r>
              <a:rPr lang="en-GB" dirty="0"/>
              <a:t>refers to balancing function, aesthetics, and cost when developing a </a:t>
            </a:r>
            <a:r>
              <a:rPr lang="en-GB" dirty="0" smtClean="0"/>
              <a:t>product</a:t>
            </a:r>
          </a:p>
          <a:p>
            <a:r>
              <a:rPr lang="en-GB" b="1" dirty="0" smtClean="0"/>
              <a:t>Function</a:t>
            </a:r>
            <a:r>
              <a:rPr lang="en-GB" dirty="0" smtClean="0"/>
              <a:t> </a:t>
            </a:r>
            <a:r>
              <a:rPr lang="en-GB" dirty="0"/>
              <a:t>focuses on how well the product performs its intended </a:t>
            </a:r>
            <a:r>
              <a:rPr lang="en-GB" dirty="0" smtClean="0"/>
              <a:t>purpose</a:t>
            </a:r>
          </a:p>
          <a:p>
            <a:r>
              <a:rPr lang="en-GB" b="1" dirty="0" smtClean="0"/>
              <a:t>Aesthetics</a:t>
            </a:r>
            <a:r>
              <a:rPr lang="en-GB" dirty="0" smtClean="0"/>
              <a:t> </a:t>
            </a:r>
            <a:r>
              <a:rPr lang="en-GB" dirty="0"/>
              <a:t>relate to appearance and visual </a:t>
            </a:r>
            <a:r>
              <a:rPr lang="en-GB" dirty="0" smtClean="0"/>
              <a:t>appeal</a:t>
            </a:r>
          </a:p>
          <a:p>
            <a:r>
              <a:rPr lang="en-GB" b="1" dirty="0" smtClean="0"/>
              <a:t>Cost</a:t>
            </a:r>
            <a:r>
              <a:rPr lang="en-GB" dirty="0" smtClean="0"/>
              <a:t> </a:t>
            </a:r>
            <a:r>
              <a:rPr lang="en-GB" dirty="0"/>
              <a:t>considers production expenses and pricing, ensuring the product is profitable while remaining </a:t>
            </a:r>
            <a:r>
              <a:rPr lang="en-GB" dirty="0" smtClean="0"/>
              <a:t>competitive</a:t>
            </a:r>
            <a:endParaRPr lang="en-GB" dirty="0"/>
          </a:p>
        </p:txBody>
      </p:sp>
      <p:pic>
        <p:nvPicPr>
          <p:cNvPr id="8" name="Picture 7"/>
          <p:cNvPicPr>
            <a:picLocks noChangeAspect="1"/>
          </p:cNvPicPr>
          <p:nvPr/>
        </p:nvPicPr>
        <p:blipFill>
          <a:blip r:embed="rId2"/>
          <a:stretch>
            <a:fillRect/>
          </a:stretch>
        </p:blipFill>
        <p:spPr>
          <a:xfrm>
            <a:off x="6831012" y="365125"/>
            <a:ext cx="4219575" cy="6248400"/>
          </a:xfrm>
          <a:prstGeom prst="rect">
            <a:avLst/>
          </a:prstGeom>
        </p:spPr>
      </p:pic>
      <p:pic>
        <p:nvPicPr>
          <p:cNvPr id="9" name="Picture 8"/>
          <p:cNvPicPr>
            <a:picLocks noChangeAspect="1"/>
          </p:cNvPicPr>
          <p:nvPr/>
        </p:nvPicPr>
        <p:blipFill>
          <a:blip r:embed="rId3"/>
          <a:stretch>
            <a:fillRect/>
          </a:stretch>
        </p:blipFill>
        <p:spPr>
          <a:xfrm rot="5400000">
            <a:off x="-303866" y="6000982"/>
            <a:ext cx="1121832" cy="1190515"/>
          </a:xfrm>
          <a:prstGeom prst="rect">
            <a:avLst/>
          </a:prstGeom>
        </p:spPr>
      </p:pic>
    </p:spTree>
    <p:extLst>
      <p:ext uri="{BB962C8B-B14F-4D97-AF65-F5344CB8AC3E}">
        <p14:creationId xmlns:p14="http://schemas.microsoft.com/office/powerpoint/2010/main" val="35148454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76200">
            <a:solidFill>
              <a:srgbClr val="003B9B"/>
            </a:solidFill>
          </a:ln>
        </p:spPr>
        <p:style>
          <a:lnRef idx="2">
            <a:schemeClr val="dk1"/>
          </a:lnRef>
          <a:fillRef idx="1">
            <a:schemeClr val="lt1"/>
          </a:fillRef>
          <a:effectRef idx="0">
            <a:schemeClr val="dk1"/>
          </a:effectRef>
          <a:fontRef idx="minor">
            <a:schemeClr val="dk1"/>
          </a:fontRef>
        </p:style>
        <p:txBody>
          <a:bodyPr/>
          <a:lstStyle/>
          <a:p>
            <a:r>
              <a:rPr lang="en-GB" dirty="0" smtClean="0"/>
              <a:t>Confectionery designed with function in mind</a:t>
            </a:r>
            <a:endParaRPr lang="en-GB" dirty="0"/>
          </a:p>
        </p:txBody>
      </p:sp>
      <p:pic>
        <p:nvPicPr>
          <p:cNvPr id="1026" name="Picture 2" descr="Kinder Mini Treats 16 Pack 200G (Original Milk Chocolate)"/>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838200" y="2195032"/>
            <a:ext cx="5181600" cy="3612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k n Mix Package/Red - Bouncy Castle Hire in Wolverhampton, Walsall,  Cannock | West Midlands Bouncy Castle Hir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rot="5400000">
            <a:off x="6609409" y="2618787"/>
            <a:ext cx="4844815" cy="3633611"/>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8978" y="6152444"/>
            <a:ext cx="4955972" cy="461665"/>
          </a:xfrm>
          <a:prstGeom prst="rect">
            <a:avLst/>
          </a:prstGeom>
          <a:noFill/>
        </p:spPr>
        <p:txBody>
          <a:bodyPr wrap="none" rtlCol="0">
            <a:spAutoFit/>
          </a:bodyPr>
          <a:lstStyle/>
          <a:p>
            <a:r>
              <a:rPr lang="en-GB" sz="2400" b="1" dirty="0" smtClean="0">
                <a:solidFill>
                  <a:srgbClr val="FF0000"/>
                </a:solidFill>
              </a:rPr>
              <a:t>Explain why these are good examples</a:t>
            </a:r>
            <a:endParaRPr lang="en-GB" sz="2400" b="1" dirty="0">
              <a:solidFill>
                <a:srgbClr val="FF0000"/>
              </a:solidFill>
            </a:endParaRPr>
          </a:p>
        </p:txBody>
      </p:sp>
    </p:spTree>
    <p:extLst>
      <p:ext uri="{BB962C8B-B14F-4D97-AF65-F5344CB8AC3E}">
        <p14:creationId xmlns:p14="http://schemas.microsoft.com/office/powerpoint/2010/main" val="30947571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76200"/>
        </p:spPr>
        <p:style>
          <a:lnRef idx="2">
            <a:schemeClr val="dk1"/>
          </a:lnRef>
          <a:fillRef idx="1">
            <a:schemeClr val="lt1"/>
          </a:fillRef>
          <a:effectRef idx="0">
            <a:schemeClr val="dk1"/>
          </a:effectRef>
          <a:fontRef idx="minor">
            <a:schemeClr val="dk1"/>
          </a:fontRef>
        </p:style>
        <p:txBody>
          <a:bodyPr/>
          <a:lstStyle/>
          <a:p>
            <a:r>
              <a:rPr lang="en-GB" dirty="0" smtClean="0"/>
              <a:t>Confectionery designed with aesthetics in mind</a:t>
            </a:r>
            <a:endParaRPr lang="en-GB"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72200" y="2199861"/>
            <a:ext cx="5181600" cy="3602865"/>
          </a:xfrm>
          <a:prstGeom prst="rect">
            <a:avLst/>
          </a:prstGeom>
        </p:spPr>
      </p:pic>
      <p:pic>
        <p:nvPicPr>
          <p:cNvPr id="2050" name="Picture 2" descr="The Dark Cabinet"/>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1253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8789" y="6176963"/>
            <a:ext cx="3752822" cy="369332"/>
          </a:xfrm>
          <a:prstGeom prst="rect">
            <a:avLst/>
          </a:prstGeom>
        </p:spPr>
        <p:txBody>
          <a:bodyPr wrap="none">
            <a:spAutoFit/>
          </a:bodyPr>
          <a:lstStyle/>
          <a:p>
            <a:r>
              <a:rPr lang="en-GB" b="1" dirty="0">
                <a:solidFill>
                  <a:srgbClr val="FF0000"/>
                </a:solidFill>
              </a:rPr>
              <a:t>Explain why these are good examples</a:t>
            </a:r>
          </a:p>
        </p:txBody>
      </p:sp>
    </p:spTree>
    <p:extLst>
      <p:ext uri="{BB962C8B-B14F-4D97-AF65-F5344CB8AC3E}">
        <p14:creationId xmlns:p14="http://schemas.microsoft.com/office/powerpoint/2010/main" val="23952575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76200">
            <a:solidFill>
              <a:srgbClr val="8763A0"/>
            </a:solidFill>
          </a:ln>
        </p:spPr>
        <p:style>
          <a:lnRef idx="2">
            <a:schemeClr val="dk1"/>
          </a:lnRef>
          <a:fillRef idx="1">
            <a:schemeClr val="lt1"/>
          </a:fillRef>
          <a:effectRef idx="0">
            <a:schemeClr val="dk1"/>
          </a:effectRef>
          <a:fontRef idx="minor">
            <a:schemeClr val="dk1"/>
          </a:fontRef>
        </p:style>
        <p:txBody>
          <a:bodyPr/>
          <a:lstStyle/>
          <a:p>
            <a:r>
              <a:rPr lang="en-GB" dirty="0" smtClean="0"/>
              <a:t>Confectionery designed with cost in mind</a:t>
            </a:r>
            <a:endParaRPr lang="en-GB" dirty="0"/>
          </a:p>
        </p:txBody>
      </p:sp>
      <p:pic>
        <p:nvPicPr>
          <p:cNvPr id="3074" name="Picture 2" descr="Cadbury Freddo Chocolate Bar 18g (Box of 60)"/>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040753"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ulk Sweets – SoSweet"/>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1253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0745" y="6311900"/>
            <a:ext cx="3752822" cy="369332"/>
          </a:xfrm>
          <a:prstGeom prst="rect">
            <a:avLst/>
          </a:prstGeom>
        </p:spPr>
        <p:txBody>
          <a:bodyPr wrap="none">
            <a:spAutoFit/>
          </a:bodyPr>
          <a:lstStyle/>
          <a:p>
            <a:r>
              <a:rPr lang="en-GB" b="1" dirty="0">
                <a:solidFill>
                  <a:srgbClr val="FF0000"/>
                </a:solidFill>
              </a:rPr>
              <a:t>Explain why these are good examples</a:t>
            </a:r>
          </a:p>
        </p:txBody>
      </p:sp>
      <p:pic>
        <p:nvPicPr>
          <p:cNvPr id="6" name="Picture 5"/>
          <p:cNvPicPr>
            <a:picLocks noChangeAspect="1"/>
          </p:cNvPicPr>
          <p:nvPr/>
        </p:nvPicPr>
        <p:blipFill>
          <a:blip r:embed="rId4"/>
          <a:stretch>
            <a:fillRect/>
          </a:stretch>
        </p:blipFill>
        <p:spPr>
          <a:xfrm>
            <a:off x="8102952" y="2572257"/>
            <a:ext cx="3818114" cy="2638799"/>
          </a:xfrm>
          <a:prstGeom prst="rect">
            <a:avLst/>
          </a:prstGeom>
        </p:spPr>
      </p:pic>
    </p:spTree>
    <p:extLst>
      <p:ext uri="{BB962C8B-B14F-4D97-AF65-F5344CB8AC3E}">
        <p14:creationId xmlns:p14="http://schemas.microsoft.com/office/powerpoint/2010/main" val="3485239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349"/>
            <a:ext cx="10515600" cy="1091142"/>
          </a:xfrm>
          <a:ln w="38100"/>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GB" dirty="0" smtClean="0">
                <a:latin typeface="+mn-lt"/>
              </a:rPr>
              <a:t>Changes in the elements of the design mix to reflect social trends</a:t>
            </a:r>
            <a:endParaRPr lang="en-GB"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5521063"/>
              </p:ext>
            </p:extLst>
          </p:nvPr>
        </p:nvGraphicFramePr>
        <p:xfrm>
          <a:off x="838200" y="1453092"/>
          <a:ext cx="10515600" cy="4846320"/>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90993086"/>
                    </a:ext>
                  </a:extLst>
                </a:gridCol>
                <a:gridCol w="5257800">
                  <a:extLst>
                    <a:ext uri="{9D8B030D-6E8A-4147-A177-3AD203B41FA5}">
                      <a16:colId xmlns:a16="http://schemas.microsoft.com/office/drawing/2014/main" val="3522193487"/>
                    </a:ext>
                  </a:extLst>
                </a:gridCol>
              </a:tblGrid>
              <a:tr h="370840">
                <a:tc>
                  <a:txBody>
                    <a:bodyPr/>
                    <a:lstStyle/>
                    <a:p>
                      <a:r>
                        <a:rPr lang="en-GB" dirty="0" smtClean="0">
                          <a:latin typeface="Arial Black" panose="020B0A04020102020204" pitchFamily="34" charset="0"/>
                        </a:rPr>
                        <a:t>Concern</a:t>
                      </a:r>
                      <a:r>
                        <a:rPr lang="en-GB" baseline="0" dirty="0" smtClean="0">
                          <a:latin typeface="Arial Black" panose="020B0A04020102020204" pitchFamily="34" charset="0"/>
                        </a:rPr>
                        <a:t> over resource depletion</a:t>
                      </a: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Designing for waste minimisation</a:t>
                      </a:r>
                      <a:endParaRPr lang="en-GB" dirty="0">
                        <a:latin typeface="Arial Black" panose="020B0A04020102020204" pitchFamily="34" charset="0"/>
                      </a:endParaRPr>
                    </a:p>
                  </a:txBody>
                  <a:tcPr/>
                </a:tc>
                <a:extLst>
                  <a:ext uri="{0D108BD9-81ED-4DB2-BD59-A6C34878D82A}">
                    <a16:rowId xmlns:a16="http://schemas.microsoft.com/office/drawing/2014/main" val="1157661289"/>
                  </a:ext>
                </a:extLst>
              </a:tr>
              <a:tr h="370840">
                <a:tc>
                  <a:txBody>
                    <a:bodyPr/>
                    <a:lstStyle/>
                    <a:p>
                      <a:r>
                        <a:rPr lang="en-GB" dirty="0" smtClean="0">
                          <a:latin typeface="Arial Black" panose="020B0A04020102020204" pitchFamily="34" charset="0"/>
                        </a:rPr>
                        <a:t>Re-use and</a:t>
                      </a:r>
                      <a:r>
                        <a:rPr lang="en-GB" baseline="0" dirty="0" smtClean="0">
                          <a:latin typeface="Arial Black" panose="020B0A04020102020204" pitchFamily="34" charset="0"/>
                        </a:rPr>
                        <a:t> recycling</a:t>
                      </a: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baseline="0" dirty="0" smtClean="0">
                        <a:latin typeface="Arial Black" panose="020B0A04020102020204" pitchFamily="34" charset="0"/>
                      </a:endParaRPr>
                    </a:p>
                    <a:p>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Ethical sourcing</a:t>
                      </a:r>
                      <a:endParaRPr lang="en-GB" dirty="0">
                        <a:latin typeface="Arial Black" panose="020B0A04020102020204" pitchFamily="34" charset="0"/>
                      </a:endParaRPr>
                    </a:p>
                  </a:txBody>
                  <a:tcPr/>
                </a:tc>
                <a:extLst>
                  <a:ext uri="{0D108BD9-81ED-4DB2-BD59-A6C34878D82A}">
                    <a16:rowId xmlns:a16="http://schemas.microsoft.com/office/drawing/2014/main" val="2971190106"/>
                  </a:ext>
                </a:extLst>
              </a:tr>
            </a:tbl>
          </a:graphicData>
        </a:graphic>
      </p:graphicFrame>
      <p:pic>
        <p:nvPicPr>
          <p:cNvPr id="5" name="Picture 4">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4954" y="1856543"/>
            <a:ext cx="1933046" cy="1686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94638" y="1794420"/>
            <a:ext cx="1754145" cy="1748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49567" y="1794420"/>
            <a:ext cx="1768689" cy="1748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03954" y="4083129"/>
            <a:ext cx="2088092" cy="2101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hlinkClick r:id="rId11"/>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45077" y="4145045"/>
            <a:ext cx="2310324" cy="1977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hlinkClick r:id="rId13"/>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36664" y="4145045"/>
            <a:ext cx="1987509" cy="1977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0772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2C56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1.3.2 Branding and promotion</a:t>
            </a:r>
          </a:p>
        </p:txBody>
      </p:sp>
      <p:sp>
        <p:nvSpPr>
          <p:cNvPr id="5" name="Text Placeholder 4"/>
          <p:cNvSpPr>
            <a:spLocks noGrp="1"/>
          </p:cNvSpPr>
          <p:nvPr>
            <p:ph type="body" idx="1"/>
          </p:nvPr>
        </p:nvSpPr>
        <p:spPr/>
        <p:txBody>
          <a:bodyPr/>
          <a:lstStyle/>
          <a:p>
            <a:endParaRPr lang="en-GB"/>
          </a:p>
        </p:txBody>
      </p:sp>
      <p:pic>
        <p:nvPicPr>
          <p:cNvPr id="6" name="Picture 5"/>
          <p:cNvPicPr>
            <a:picLocks noChangeAspect="1"/>
          </p:cNvPicPr>
          <p:nvPr/>
        </p:nvPicPr>
        <p:blipFill>
          <a:blip r:embed="rId2"/>
          <a:stretch>
            <a:fillRect/>
          </a:stretch>
        </p:blipFill>
        <p:spPr>
          <a:xfrm>
            <a:off x="0" y="0"/>
            <a:ext cx="12221588" cy="1971675"/>
          </a:xfrm>
          <a:prstGeom prst="rect">
            <a:avLst/>
          </a:prstGeom>
        </p:spPr>
      </p:pic>
    </p:spTree>
    <p:extLst>
      <p:ext uri="{BB962C8B-B14F-4D97-AF65-F5344CB8AC3E}">
        <p14:creationId xmlns:p14="http://schemas.microsoft.com/office/powerpoint/2010/main" val="1063242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r>
              <a:rPr lang="en-GB" dirty="0" smtClean="0"/>
              <a:t/>
            </a:r>
            <a:br>
              <a:rPr lang="en-GB" dirty="0" smtClean="0"/>
            </a:br>
            <a:r>
              <a:rPr lang="en-GB" dirty="0" smtClean="0"/>
              <a:t>1.3.2 </a:t>
            </a:r>
            <a:r>
              <a:rPr lang="en-GB" dirty="0"/>
              <a:t>Branding and promotion</a:t>
            </a:r>
            <a:br>
              <a:rPr lang="en-GB" dirty="0"/>
            </a:b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buNone/>
            </a:pPr>
            <a:r>
              <a:rPr lang="en-GB" dirty="0"/>
              <a:t>a) Types of promotion</a:t>
            </a:r>
          </a:p>
          <a:p>
            <a:pPr marL="0" indent="0">
              <a:buNone/>
            </a:pPr>
            <a:r>
              <a:rPr lang="en-GB" dirty="0"/>
              <a:t>b) Types of branding</a:t>
            </a:r>
          </a:p>
          <a:p>
            <a:pPr marL="0" indent="0">
              <a:buNone/>
            </a:pPr>
            <a:r>
              <a:rPr lang="en-GB" dirty="0"/>
              <a:t>c) The benefits of strong branding:</a:t>
            </a:r>
          </a:p>
          <a:p>
            <a:pPr lvl="1"/>
            <a:r>
              <a:rPr lang="en-GB" dirty="0" smtClean="0"/>
              <a:t>added </a:t>
            </a:r>
            <a:r>
              <a:rPr lang="en-GB" dirty="0"/>
              <a:t>value</a:t>
            </a:r>
          </a:p>
          <a:p>
            <a:pPr lvl="1"/>
            <a:r>
              <a:rPr lang="en-GB" dirty="0" smtClean="0"/>
              <a:t>ability </a:t>
            </a:r>
            <a:r>
              <a:rPr lang="en-GB" dirty="0"/>
              <a:t>to charge premium prices</a:t>
            </a:r>
          </a:p>
          <a:p>
            <a:pPr lvl="1"/>
            <a:r>
              <a:rPr lang="en-GB" dirty="0" smtClean="0"/>
              <a:t>reduced </a:t>
            </a:r>
            <a:r>
              <a:rPr lang="en-GB" dirty="0"/>
              <a:t>price elasticity of demand</a:t>
            </a:r>
          </a:p>
          <a:p>
            <a:pPr marL="0" indent="0">
              <a:buNone/>
            </a:pPr>
            <a:r>
              <a:rPr lang="en-GB" dirty="0"/>
              <a:t>d) Ways to build a brand</a:t>
            </a:r>
          </a:p>
          <a:p>
            <a:pPr lvl="1"/>
            <a:r>
              <a:rPr lang="en-GB" dirty="0" smtClean="0"/>
              <a:t>unique </a:t>
            </a:r>
            <a:r>
              <a:rPr lang="en-GB" dirty="0"/>
              <a:t>selling points (</a:t>
            </a:r>
            <a:r>
              <a:rPr lang="en-GB" dirty="0" err="1"/>
              <a:t>USPs</a:t>
            </a:r>
            <a:r>
              <a:rPr lang="en-GB" dirty="0"/>
              <a:t>)/differentiation</a:t>
            </a:r>
          </a:p>
          <a:p>
            <a:pPr lvl="1"/>
            <a:r>
              <a:rPr lang="en-GB" dirty="0" smtClean="0"/>
              <a:t>advertising</a:t>
            </a:r>
            <a:endParaRPr lang="en-GB" dirty="0"/>
          </a:p>
          <a:p>
            <a:pPr lvl="1"/>
            <a:r>
              <a:rPr lang="en-GB" dirty="0" smtClean="0"/>
              <a:t>sponsorship</a:t>
            </a:r>
            <a:endParaRPr lang="en-GB" dirty="0"/>
          </a:p>
          <a:p>
            <a:pPr lvl="1"/>
            <a:r>
              <a:rPr lang="en-GB" dirty="0" smtClean="0"/>
              <a:t>the </a:t>
            </a:r>
            <a:r>
              <a:rPr lang="en-GB" dirty="0"/>
              <a:t>use of social media</a:t>
            </a:r>
          </a:p>
          <a:p>
            <a:pPr marL="0" indent="0">
              <a:buNone/>
            </a:pPr>
            <a:r>
              <a:rPr lang="en-GB" b="1" dirty="0">
                <a:solidFill>
                  <a:srgbClr val="0070C0"/>
                </a:solidFill>
              </a:rPr>
              <a:t>e) Changes in branding and promotion to reflect </a:t>
            </a:r>
            <a:r>
              <a:rPr lang="en-GB" b="1" dirty="0" smtClean="0">
                <a:solidFill>
                  <a:srgbClr val="0070C0"/>
                </a:solidFill>
              </a:rPr>
              <a:t>social trends</a:t>
            </a:r>
            <a:r>
              <a:rPr lang="en-GB" b="1" dirty="0">
                <a:solidFill>
                  <a:srgbClr val="0070C0"/>
                </a:solidFill>
              </a:rPr>
              <a:t>:</a:t>
            </a:r>
          </a:p>
          <a:p>
            <a:pPr lvl="1"/>
            <a:r>
              <a:rPr lang="en-GB" b="1" dirty="0" smtClean="0">
                <a:solidFill>
                  <a:srgbClr val="0070C0"/>
                </a:solidFill>
              </a:rPr>
              <a:t>viral </a:t>
            </a:r>
            <a:r>
              <a:rPr lang="en-GB" b="1" dirty="0">
                <a:solidFill>
                  <a:srgbClr val="0070C0"/>
                </a:solidFill>
              </a:rPr>
              <a:t>marketing</a:t>
            </a:r>
          </a:p>
          <a:p>
            <a:pPr lvl="1"/>
            <a:r>
              <a:rPr lang="en-GB" b="1" dirty="0" smtClean="0">
                <a:solidFill>
                  <a:srgbClr val="0070C0"/>
                </a:solidFill>
              </a:rPr>
              <a:t>social </a:t>
            </a:r>
            <a:r>
              <a:rPr lang="en-GB" b="1" dirty="0">
                <a:solidFill>
                  <a:srgbClr val="0070C0"/>
                </a:solidFill>
              </a:rPr>
              <a:t>media</a:t>
            </a:r>
          </a:p>
          <a:p>
            <a:pPr lvl="1"/>
            <a:r>
              <a:rPr lang="en-GB" b="1" dirty="0" smtClean="0">
                <a:solidFill>
                  <a:srgbClr val="0070C0"/>
                </a:solidFill>
              </a:rPr>
              <a:t>emotional </a:t>
            </a:r>
            <a:r>
              <a:rPr lang="en-GB" b="1" dirty="0">
                <a:solidFill>
                  <a:srgbClr val="0070C0"/>
                </a:solidFill>
              </a:rPr>
              <a:t>branding</a:t>
            </a:r>
          </a:p>
        </p:txBody>
      </p:sp>
    </p:spTree>
    <p:extLst>
      <p:ext uri="{BB962C8B-B14F-4D97-AF65-F5344CB8AC3E}">
        <p14:creationId xmlns:p14="http://schemas.microsoft.com/office/powerpoint/2010/main" val="2347506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E2B20"/>
          </a:solidFill>
        </p:spPr>
        <p:txBody>
          <a:bodyPr/>
          <a:lstStyle/>
          <a:p>
            <a:r>
              <a:rPr lang="en-GB" dirty="0" smtClean="0">
                <a:solidFill>
                  <a:schemeClr val="bg1"/>
                </a:solidFill>
                <a:latin typeface="+mn-lt"/>
              </a:rPr>
              <a:t>Types of promotion in the confectionery industry</a:t>
            </a:r>
            <a:endParaRPr lang="en-GB" dirty="0">
              <a:solidFill>
                <a:schemeClr val="bg1"/>
              </a:solidFill>
              <a:latin typeface="+mn-lt"/>
            </a:endParaRPr>
          </a:p>
        </p:txBody>
      </p:sp>
      <p:sp>
        <p:nvSpPr>
          <p:cNvPr id="3" name="Content Placeholder 2"/>
          <p:cNvSpPr>
            <a:spLocks noGrp="1"/>
          </p:cNvSpPr>
          <p:nvPr>
            <p:ph sz="half" idx="1"/>
          </p:nvPr>
        </p:nvSpPr>
        <p:spPr/>
        <p:txBody>
          <a:bodyPr>
            <a:normAutofit fontScale="92500" lnSpcReduction="20000"/>
          </a:bodyPr>
          <a:lstStyle/>
          <a:p>
            <a:r>
              <a:rPr lang="en-GB" dirty="0"/>
              <a:t>In the confectionery industry, promotion includes advertising chocolates and sweets on TV and social </a:t>
            </a:r>
            <a:r>
              <a:rPr lang="en-GB" dirty="0" smtClean="0"/>
              <a:t>media.</a:t>
            </a:r>
          </a:p>
          <a:p>
            <a:r>
              <a:rPr lang="en-GB" dirty="0" smtClean="0"/>
              <a:t>Sales </a:t>
            </a:r>
            <a:r>
              <a:rPr lang="en-GB" dirty="0"/>
              <a:t>promotions like buy-one-get-one-free, discounts and samples, attractive point-of-sale displays, sponsorship of events, public </a:t>
            </a:r>
            <a:r>
              <a:rPr lang="en-GB" dirty="0" smtClean="0"/>
              <a:t>relations</a:t>
            </a:r>
          </a:p>
          <a:p>
            <a:r>
              <a:rPr lang="en-GB" dirty="0" smtClean="0"/>
              <a:t>Digital </a:t>
            </a:r>
            <a:r>
              <a:rPr lang="en-GB" dirty="0"/>
              <a:t>marketing such as online ads, influencers, competitions and interactive campaigns to boost brand awareness and sales growth </a:t>
            </a:r>
            <a:r>
              <a:rPr lang="en-GB" dirty="0" smtClean="0"/>
              <a:t>globally</a:t>
            </a:r>
            <a:endParaRPr lang="en-GB" dirty="0"/>
          </a:p>
          <a:p>
            <a:endParaRPr lang="en-GB" dirty="0"/>
          </a:p>
        </p:txBody>
      </p:sp>
      <p:sp>
        <p:nvSpPr>
          <p:cNvPr id="4" name="Content Placeholder 3"/>
          <p:cNvSpPr>
            <a:spLocks noGrp="1"/>
          </p:cNvSpPr>
          <p:nvPr>
            <p:ph sz="half" idx="2"/>
          </p:nvPr>
        </p:nvSpPr>
        <p:spPr/>
        <p:txBody>
          <a:bodyPr>
            <a:normAutofit fontScale="92500" lnSpcReduction="20000"/>
          </a:bodyPr>
          <a:lstStyle/>
          <a:p>
            <a:endParaRPr lang="en-GB" dirty="0" smtClean="0"/>
          </a:p>
          <a:p>
            <a:endParaRPr lang="en-GB" dirty="0" smtClean="0"/>
          </a:p>
          <a:p>
            <a:endParaRPr lang="en-GB" dirty="0"/>
          </a:p>
        </p:txBody>
      </p:sp>
      <p:pic>
        <p:nvPicPr>
          <p:cNvPr id="5" name="Picture 4">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2917" y="2041702"/>
            <a:ext cx="4880165" cy="3163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4510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42FC9"/>
          </a:solidFill>
        </p:spPr>
        <p:txBody>
          <a:bodyPr/>
          <a:lstStyle/>
          <a:p>
            <a:r>
              <a:rPr lang="en-GB" dirty="0" smtClean="0">
                <a:solidFill>
                  <a:schemeClr val="bg1"/>
                </a:solidFill>
                <a:latin typeface="+mn-lt"/>
              </a:rPr>
              <a:t>Types of branding in the confectionery industry</a:t>
            </a:r>
            <a:endParaRPr lang="en-GB" dirty="0">
              <a:solidFill>
                <a:schemeClr val="bg1"/>
              </a:solidFill>
              <a:latin typeface="+mn-lt"/>
            </a:endParaRPr>
          </a:p>
        </p:txBody>
      </p:sp>
      <p:sp>
        <p:nvSpPr>
          <p:cNvPr id="4" name="Content Placeholder 3"/>
          <p:cNvSpPr>
            <a:spLocks noGrp="1"/>
          </p:cNvSpPr>
          <p:nvPr>
            <p:ph sz="half" idx="1"/>
          </p:nvPr>
        </p:nvSpPr>
        <p:spPr/>
        <p:txBody>
          <a:bodyPr>
            <a:normAutofit fontScale="92500" lnSpcReduction="10000"/>
          </a:bodyPr>
          <a:lstStyle/>
          <a:p>
            <a:r>
              <a:rPr lang="en-GB" dirty="0"/>
              <a:t>In the confectionery industry, branding includes corporate brands like Nestlé, product brands such as KitKat, and supermarket own-label chocolates. </a:t>
            </a:r>
            <a:endParaRPr lang="en-GB" dirty="0" smtClean="0"/>
          </a:p>
          <a:p>
            <a:r>
              <a:rPr lang="en-GB" dirty="0" smtClean="0"/>
              <a:t>Each </a:t>
            </a:r>
            <a:r>
              <a:rPr lang="en-GB" dirty="0"/>
              <a:t>has advantages and disadvantages for consumers and producers. Rebranding involves changing names, logos or designs to refresh an established sweet brand and create a new, differentiated market image.</a:t>
            </a:r>
          </a:p>
        </p:txBody>
      </p:sp>
      <p:pic>
        <p:nvPicPr>
          <p:cNvPr id="1026" name="Picture 2" descr="Tesco Milk Chocolate Buttons 70G"/>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587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35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84729"/>
          </a:solidFill>
        </p:spPr>
        <p:txBody>
          <a:bodyPr/>
          <a:lstStyle/>
          <a:p>
            <a:r>
              <a:rPr lang="en-GB" dirty="0" smtClean="0">
                <a:solidFill>
                  <a:schemeClr val="bg1"/>
                </a:solidFill>
                <a:latin typeface="+mn-lt"/>
              </a:rPr>
              <a:t>The benefits of strong branding</a:t>
            </a:r>
            <a:endParaRPr lang="en-GB" dirty="0">
              <a:solidFill>
                <a:schemeClr val="bg1"/>
              </a:solidFill>
              <a:latin typeface="+mn-lt"/>
            </a:endParaRPr>
          </a:p>
        </p:txBody>
      </p:sp>
      <p:sp>
        <p:nvSpPr>
          <p:cNvPr id="4" name="Content Placeholder 3"/>
          <p:cNvSpPr>
            <a:spLocks noGrp="1"/>
          </p:cNvSpPr>
          <p:nvPr>
            <p:ph sz="half" idx="1"/>
          </p:nvPr>
        </p:nvSpPr>
        <p:spPr/>
        <p:txBody>
          <a:bodyPr>
            <a:normAutofit lnSpcReduction="10000"/>
          </a:bodyPr>
          <a:lstStyle/>
          <a:p>
            <a:r>
              <a:rPr lang="en-GB" dirty="0"/>
              <a:t>In the confectionery industry, strong branding adds value, allowing firms to charge higher prices and reduce price elasticity of demand, making demand more inelastic</a:t>
            </a:r>
            <a:r>
              <a:rPr lang="en-GB" dirty="0" smtClean="0"/>
              <a:t>.</a:t>
            </a:r>
          </a:p>
          <a:p>
            <a:r>
              <a:rPr lang="en-GB" dirty="0" smtClean="0"/>
              <a:t>For </a:t>
            </a:r>
            <a:r>
              <a:rPr lang="en-GB" dirty="0"/>
              <a:t>example, well-known chocolate brands gain loyal </a:t>
            </a:r>
            <a:r>
              <a:rPr lang="en-GB" dirty="0" smtClean="0"/>
              <a:t>customers</a:t>
            </a:r>
          </a:p>
          <a:p>
            <a:r>
              <a:rPr lang="en-GB" b="1" dirty="0" smtClean="0">
                <a:solidFill>
                  <a:srgbClr val="FF0000"/>
                </a:solidFill>
              </a:rPr>
              <a:t>Name some </a:t>
            </a:r>
            <a:r>
              <a:rPr lang="en-GB" b="1" dirty="0" err="1" smtClean="0">
                <a:solidFill>
                  <a:srgbClr val="FF0000"/>
                </a:solidFill>
              </a:rPr>
              <a:t>Brandnomers</a:t>
            </a:r>
            <a:r>
              <a:rPr lang="en-GB" b="1" dirty="0" smtClean="0">
                <a:solidFill>
                  <a:srgbClr val="FF0000"/>
                </a:solidFill>
              </a:rPr>
              <a:t> in the confectionery industry </a:t>
            </a:r>
            <a:endParaRPr lang="en-GB" b="1" dirty="0">
              <a:solidFill>
                <a:srgbClr val="FF0000"/>
              </a:solidFill>
            </a:endParaRPr>
          </a:p>
        </p:txBody>
      </p:sp>
      <p:pic>
        <p:nvPicPr>
          <p:cNvPr id="2050" name="Picture 2" descr="Maltesers Chocolate Bags 37g"/>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6587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141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Answers to the starter activity…</a:t>
            </a:r>
            <a:endParaRPr lang="en-GB" dirty="0"/>
          </a:p>
        </p:txBody>
      </p:sp>
      <p:sp>
        <p:nvSpPr>
          <p:cNvPr id="6" name="Content Placeholder 5"/>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a:bodyPr>
          <a:lstStyle/>
          <a:p>
            <a:r>
              <a:rPr lang="en-GB" sz="5400" b="1" i="1" dirty="0" smtClean="0"/>
              <a:t>How many did you spot…here come the answers (see next slide)</a:t>
            </a:r>
            <a:endParaRPr lang="en-GB" sz="5400" b="1" i="1" dirty="0"/>
          </a:p>
        </p:txBody>
      </p:sp>
    </p:spTree>
    <p:extLst>
      <p:ext uri="{BB962C8B-B14F-4D97-AF65-F5344CB8AC3E}">
        <p14:creationId xmlns:p14="http://schemas.microsoft.com/office/powerpoint/2010/main" val="1153082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D1D1D"/>
          </a:solidFill>
        </p:spPr>
        <p:txBody>
          <a:bodyPr/>
          <a:lstStyle/>
          <a:p>
            <a:r>
              <a:rPr lang="en-GB" dirty="0" smtClean="0">
                <a:solidFill>
                  <a:schemeClr val="bg1"/>
                </a:solidFill>
                <a:latin typeface="+mn-lt"/>
              </a:rPr>
              <a:t>Ways to build a brand</a:t>
            </a:r>
            <a:endParaRPr lang="en-GB" dirty="0">
              <a:solidFill>
                <a:schemeClr val="bg1"/>
              </a:solidFill>
              <a:latin typeface="+mn-lt"/>
            </a:endParaRPr>
          </a:p>
        </p:txBody>
      </p:sp>
      <p:sp>
        <p:nvSpPr>
          <p:cNvPr id="3" name="Content Placeholder 2"/>
          <p:cNvSpPr>
            <a:spLocks noGrp="1"/>
          </p:cNvSpPr>
          <p:nvPr>
            <p:ph sz="half" idx="1"/>
          </p:nvPr>
        </p:nvSpPr>
        <p:spPr/>
        <p:txBody>
          <a:bodyPr>
            <a:normAutofit fontScale="92500" lnSpcReduction="10000"/>
          </a:bodyPr>
          <a:lstStyle/>
          <a:p>
            <a:r>
              <a:rPr lang="en-GB" dirty="0"/>
              <a:t>In the confectionery industry, brands are strengthened through clear </a:t>
            </a:r>
            <a:r>
              <a:rPr lang="en-GB" dirty="0" err="1"/>
              <a:t>USPs</a:t>
            </a:r>
            <a:r>
              <a:rPr lang="en-GB" dirty="0"/>
              <a:t> and product differentiation, such as premium chocolate using high-quality cocoa or unique </a:t>
            </a:r>
            <a:r>
              <a:rPr lang="en-GB" dirty="0" smtClean="0"/>
              <a:t>flavours</a:t>
            </a:r>
            <a:r>
              <a:rPr lang="en-GB" dirty="0"/>
              <a:t> </a:t>
            </a:r>
            <a:r>
              <a:rPr lang="en-GB" dirty="0" smtClean="0"/>
              <a:t>e.g. sour</a:t>
            </a:r>
          </a:p>
          <a:p>
            <a:r>
              <a:rPr lang="en-GB" dirty="0" smtClean="0"/>
              <a:t>Brands </a:t>
            </a:r>
            <a:r>
              <a:rPr lang="en-GB" dirty="0"/>
              <a:t>are built using TV advertising, sponsorship of events, and social media marketing, including influencer endorsements, online competitions and interactive content to increase awareness and </a:t>
            </a:r>
            <a:r>
              <a:rPr lang="en-GB" dirty="0" smtClean="0"/>
              <a:t>loyalty</a:t>
            </a:r>
            <a:endParaRPr lang="en-GB" dirty="0"/>
          </a:p>
          <a:p>
            <a:pPr marL="0" indent="0">
              <a:buNone/>
            </a:pPr>
            <a:endParaRPr lang="en-GB" dirty="0"/>
          </a:p>
        </p:txBody>
      </p:sp>
      <p:pic>
        <p:nvPicPr>
          <p:cNvPr id="5" name="Content Placeholder 4"/>
          <p:cNvPicPr>
            <a:picLocks noGrp="1" noChangeAspect="1"/>
          </p:cNvPicPr>
          <p:nvPr>
            <p:ph sz="half" idx="2"/>
          </p:nvPr>
        </p:nvPicPr>
        <p:blipFill>
          <a:blip r:embed="rId2"/>
          <a:stretch>
            <a:fillRect/>
          </a:stretch>
        </p:blipFill>
        <p:spPr>
          <a:xfrm>
            <a:off x="6975554" y="1825625"/>
            <a:ext cx="3574891" cy="4351338"/>
          </a:xfrm>
          <a:prstGeom prst="rect">
            <a:avLst/>
          </a:prstGeom>
        </p:spPr>
      </p:pic>
    </p:spTree>
    <p:extLst>
      <p:ext uri="{BB962C8B-B14F-4D97-AF65-F5344CB8AC3E}">
        <p14:creationId xmlns:p14="http://schemas.microsoft.com/office/powerpoint/2010/main" val="2246987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A769B"/>
          </a:solidFill>
        </p:spPr>
        <p:txBody>
          <a:bodyPr/>
          <a:lstStyle/>
          <a:p>
            <a:r>
              <a:rPr lang="en-GB" dirty="0" smtClean="0">
                <a:latin typeface="+mn-lt"/>
              </a:rPr>
              <a:t>Changes in branding and promotion to reflect social trends</a:t>
            </a:r>
            <a:endParaRPr lang="en-GB" dirty="0">
              <a:latin typeface="+mn-lt"/>
            </a:endParaRPr>
          </a:p>
        </p:txBody>
      </p:sp>
      <p:sp>
        <p:nvSpPr>
          <p:cNvPr id="3" name="Content Placeholder 2"/>
          <p:cNvSpPr>
            <a:spLocks noGrp="1"/>
          </p:cNvSpPr>
          <p:nvPr>
            <p:ph sz="half" idx="1"/>
          </p:nvPr>
        </p:nvSpPr>
        <p:spPr/>
        <p:txBody>
          <a:bodyPr>
            <a:normAutofit fontScale="85000" lnSpcReduction="20000"/>
          </a:bodyPr>
          <a:lstStyle/>
          <a:p>
            <a:r>
              <a:rPr lang="en-GB" dirty="0"/>
              <a:t>In the confectionery industry, viral marketing uses shareable videos, games, images and online competitions to spread quickly through social media platforms like Instagram and </a:t>
            </a:r>
            <a:r>
              <a:rPr lang="en-GB" dirty="0" err="1" smtClean="0"/>
              <a:t>TikTok</a:t>
            </a:r>
            <a:endParaRPr lang="en-GB" dirty="0" smtClean="0"/>
          </a:p>
          <a:p>
            <a:r>
              <a:rPr lang="en-GB" dirty="0" smtClean="0"/>
              <a:t>Emotional </a:t>
            </a:r>
            <a:r>
              <a:rPr lang="en-GB" dirty="0"/>
              <a:t>branding is also important, with sweet brands appealing to feelings of happiness, nostalgia and indulgence to influence consumer preferences and encourage repeat </a:t>
            </a:r>
            <a:r>
              <a:rPr lang="en-GB" dirty="0" smtClean="0"/>
              <a:t>purchases</a:t>
            </a:r>
          </a:p>
          <a:p>
            <a:r>
              <a:rPr lang="en-GB" b="1" dirty="0" smtClean="0">
                <a:solidFill>
                  <a:srgbClr val="FF0000"/>
                </a:solidFill>
              </a:rPr>
              <a:t>Do you have a brand of confectionery that you have an emotional connection with?</a:t>
            </a:r>
            <a:endParaRPr lang="en-GB" b="1" dirty="0">
              <a:solidFill>
                <a:srgbClr val="FF0000"/>
              </a:solidFill>
            </a:endParaRPr>
          </a:p>
          <a:p>
            <a:endParaRPr lang="en-GB"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939205" y="1825625"/>
            <a:ext cx="3647590" cy="4351338"/>
          </a:xfrm>
          <a:prstGeom prst="rect">
            <a:avLst/>
          </a:prstGeom>
        </p:spPr>
      </p:pic>
    </p:spTree>
    <p:extLst>
      <p:ext uri="{BB962C8B-B14F-4D97-AF65-F5344CB8AC3E}">
        <p14:creationId xmlns:p14="http://schemas.microsoft.com/office/powerpoint/2010/main" val="33400640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2C56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1.3.3 Pricing strategies</a:t>
            </a:r>
          </a:p>
        </p:txBody>
      </p:sp>
      <p:sp>
        <p:nvSpPr>
          <p:cNvPr id="5" name="Text Placeholder 4"/>
          <p:cNvSpPr>
            <a:spLocks noGrp="1"/>
          </p:cNvSpPr>
          <p:nvPr>
            <p:ph type="body" idx="1"/>
          </p:nvPr>
        </p:nvSpPr>
        <p:spPr/>
        <p:txBody>
          <a:bodyPr/>
          <a:lstStyle/>
          <a:p>
            <a:endParaRPr lang="en-GB"/>
          </a:p>
        </p:txBody>
      </p:sp>
      <p:pic>
        <p:nvPicPr>
          <p:cNvPr id="6" name="Picture 5"/>
          <p:cNvPicPr>
            <a:picLocks noChangeAspect="1"/>
          </p:cNvPicPr>
          <p:nvPr/>
        </p:nvPicPr>
        <p:blipFill>
          <a:blip r:embed="rId2"/>
          <a:stretch>
            <a:fillRect/>
          </a:stretch>
        </p:blipFill>
        <p:spPr>
          <a:xfrm>
            <a:off x="0" y="0"/>
            <a:ext cx="12221588" cy="1971675"/>
          </a:xfrm>
          <a:prstGeom prst="rect">
            <a:avLst/>
          </a:prstGeom>
        </p:spPr>
      </p:pic>
    </p:spTree>
    <p:extLst>
      <p:ext uri="{BB962C8B-B14F-4D97-AF65-F5344CB8AC3E}">
        <p14:creationId xmlns:p14="http://schemas.microsoft.com/office/powerpoint/2010/main" val="36158426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r>
              <a:rPr lang="en-GB" dirty="0" smtClean="0"/>
              <a:t/>
            </a:r>
            <a:br>
              <a:rPr lang="en-GB" dirty="0" smtClean="0"/>
            </a:br>
            <a:r>
              <a:rPr lang="en-GB" dirty="0" smtClean="0"/>
              <a:t>1.3.3 </a:t>
            </a:r>
            <a:r>
              <a:rPr lang="en-GB" dirty="0"/>
              <a:t>Pricing strategies</a:t>
            </a:r>
            <a:br>
              <a:rPr lang="en-GB" dirty="0"/>
            </a:b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62500" lnSpcReduction="20000"/>
          </a:bodyPr>
          <a:lstStyle/>
          <a:p>
            <a:pPr marL="0" indent="0">
              <a:buNone/>
            </a:pPr>
            <a:r>
              <a:rPr lang="en-GB" dirty="0"/>
              <a:t>a) Types of pricing strategy:</a:t>
            </a:r>
          </a:p>
          <a:p>
            <a:pPr lvl="1"/>
            <a:r>
              <a:rPr lang="en-GB" dirty="0" smtClean="0"/>
              <a:t>cost </a:t>
            </a:r>
            <a:r>
              <a:rPr lang="en-GB" dirty="0"/>
              <a:t>plus (calculating mark-up on unit cost)</a:t>
            </a:r>
          </a:p>
          <a:p>
            <a:pPr lvl="1"/>
            <a:r>
              <a:rPr lang="en-GB" dirty="0" smtClean="0"/>
              <a:t>price </a:t>
            </a:r>
            <a:r>
              <a:rPr lang="en-GB" dirty="0"/>
              <a:t>skimming</a:t>
            </a:r>
          </a:p>
          <a:p>
            <a:pPr lvl="1"/>
            <a:r>
              <a:rPr lang="en-GB" dirty="0" smtClean="0"/>
              <a:t>penetration</a:t>
            </a:r>
            <a:endParaRPr lang="en-GB" dirty="0"/>
          </a:p>
          <a:p>
            <a:pPr lvl="1"/>
            <a:r>
              <a:rPr lang="en-GB" dirty="0" smtClean="0"/>
              <a:t>predatory</a:t>
            </a:r>
            <a:endParaRPr lang="en-GB" dirty="0"/>
          </a:p>
          <a:p>
            <a:pPr lvl="1"/>
            <a:r>
              <a:rPr lang="en-GB" dirty="0" smtClean="0"/>
              <a:t>competitive</a:t>
            </a:r>
            <a:endParaRPr lang="en-GB" dirty="0"/>
          </a:p>
          <a:p>
            <a:pPr lvl="1"/>
            <a:r>
              <a:rPr lang="en-GB" dirty="0" smtClean="0"/>
              <a:t>psychological</a:t>
            </a:r>
            <a:endParaRPr lang="en-GB" dirty="0"/>
          </a:p>
          <a:p>
            <a:pPr marL="0" indent="0">
              <a:buNone/>
            </a:pPr>
            <a:r>
              <a:rPr lang="en-GB" dirty="0"/>
              <a:t>b) Factors that determine the most appropriate </a:t>
            </a:r>
            <a:r>
              <a:rPr lang="en-GB" dirty="0" smtClean="0"/>
              <a:t>pricing strategy </a:t>
            </a:r>
            <a:r>
              <a:rPr lang="en-GB" dirty="0"/>
              <a:t>for a particular situation:</a:t>
            </a:r>
          </a:p>
          <a:p>
            <a:pPr lvl="1"/>
            <a:r>
              <a:rPr lang="en-GB" dirty="0" smtClean="0"/>
              <a:t>number </a:t>
            </a:r>
            <a:r>
              <a:rPr lang="en-GB" dirty="0"/>
              <a:t>of </a:t>
            </a:r>
            <a:r>
              <a:rPr lang="en-GB" dirty="0" err="1"/>
              <a:t>USPs</a:t>
            </a:r>
            <a:r>
              <a:rPr lang="en-GB" dirty="0"/>
              <a:t>/amount of differentiation</a:t>
            </a:r>
          </a:p>
          <a:p>
            <a:pPr lvl="1"/>
            <a:r>
              <a:rPr lang="en-GB" dirty="0" smtClean="0"/>
              <a:t>price </a:t>
            </a:r>
            <a:r>
              <a:rPr lang="en-GB" dirty="0"/>
              <a:t>elasticity of demand</a:t>
            </a:r>
          </a:p>
          <a:p>
            <a:pPr lvl="1"/>
            <a:r>
              <a:rPr lang="en-GB" dirty="0" smtClean="0"/>
              <a:t>level </a:t>
            </a:r>
            <a:r>
              <a:rPr lang="en-GB" dirty="0"/>
              <a:t>of competition in the business environment</a:t>
            </a:r>
          </a:p>
          <a:p>
            <a:pPr lvl="1"/>
            <a:r>
              <a:rPr lang="en-GB" dirty="0" smtClean="0"/>
              <a:t>strength </a:t>
            </a:r>
            <a:r>
              <a:rPr lang="en-GB" dirty="0"/>
              <a:t>of brand</a:t>
            </a:r>
          </a:p>
          <a:p>
            <a:pPr lvl="1"/>
            <a:r>
              <a:rPr lang="en-GB" dirty="0" smtClean="0"/>
              <a:t>stage </a:t>
            </a:r>
            <a:r>
              <a:rPr lang="en-GB" dirty="0"/>
              <a:t>in the product life cycle</a:t>
            </a:r>
          </a:p>
          <a:p>
            <a:pPr lvl="1"/>
            <a:r>
              <a:rPr lang="en-GB" dirty="0" smtClean="0"/>
              <a:t>costs </a:t>
            </a:r>
            <a:r>
              <a:rPr lang="en-GB" dirty="0"/>
              <a:t>and the need to make a profit</a:t>
            </a:r>
          </a:p>
          <a:p>
            <a:pPr marL="0" indent="0">
              <a:buNone/>
            </a:pPr>
            <a:r>
              <a:rPr lang="en-GB" b="1" dirty="0">
                <a:solidFill>
                  <a:srgbClr val="0070C0"/>
                </a:solidFill>
              </a:rPr>
              <a:t>c) Changes in pricing to reflect social trends:</a:t>
            </a:r>
          </a:p>
          <a:p>
            <a:pPr lvl="1"/>
            <a:r>
              <a:rPr lang="en-GB" b="1" dirty="0" smtClean="0">
                <a:solidFill>
                  <a:srgbClr val="0070C0"/>
                </a:solidFill>
              </a:rPr>
              <a:t>online </a:t>
            </a:r>
            <a:r>
              <a:rPr lang="en-GB" b="1" dirty="0">
                <a:solidFill>
                  <a:srgbClr val="0070C0"/>
                </a:solidFill>
              </a:rPr>
              <a:t>sales</a:t>
            </a:r>
          </a:p>
          <a:p>
            <a:pPr lvl="1"/>
            <a:r>
              <a:rPr lang="en-GB" b="1" dirty="0" smtClean="0">
                <a:solidFill>
                  <a:srgbClr val="0070C0"/>
                </a:solidFill>
              </a:rPr>
              <a:t>price </a:t>
            </a:r>
            <a:r>
              <a:rPr lang="en-GB" b="1" dirty="0">
                <a:solidFill>
                  <a:srgbClr val="0070C0"/>
                </a:solidFill>
              </a:rPr>
              <a:t>comparison sites</a:t>
            </a:r>
          </a:p>
        </p:txBody>
      </p:sp>
    </p:spTree>
    <p:extLst>
      <p:ext uri="{BB962C8B-B14F-4D97-AF65-F5344CB8AC3E}">
        <p14:creationId xmlns:p14="http://schemas.microsoft.com/office/powerpoint/2010/main" val="644093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8311" y="365126"/>
            <a:ext cx="10905066" cy="763764"/>
          </a:xfrm>
        </p:spPr>
        <p:style>
          <a:lnRef idx="2">
            <a:schemeClr val="dk1"/>
          </a:lnRef>
          <a:fillRef idx="1">
            <a:schemeClr val="lt1"/>
          </a:fillRef>
          <a:effectRef idx="0">
            <a:schemeClr val="dk1"/>
          </a:effectRef>
          <a:fontRef idx="minor">
            <a:schemeClr val="dk1"/>
          </a:fontRef>
        </p:style>
        <p:txBody>
          <a:bodyPr/>
          <a:lstStyle/>
          <a:p>
            <a:pPr algn="ctr"/>
            <a:r>
              <a:rPr lang="en-GB" dirty="0" smtClean="0"/>
              <a:t>Activity: Types of pricing strategy</a:t>
            </a: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3606059789"/>
              </p:ext>
            </p:extLst>
          </p:nvPr>
        </p:nvGraphicFramePr>
        <p:xfrm>
          <a:off x="598311" y="1555042"/>
          <a:ext cx="8461467" cy="4352462"/>
        </p:xfrm>
        <a:graphic>
          <a:graphicData uri="http://schemas.openxmlformats.org/drawingml/2006/table">
            <a:tbl>
              <a:tblPr firstRow="1" bandRow="1">
                <a:tableStyleId>{5940675A-B579-460E-94D1-54222C63F5DA}</a:tableStyleId>
              </a:tblPr>
              <a:tblGrid>
                <a:gridCol w="2820489">
                  <a:extLst>
                    <a:ext uri="{9D8B030D-6E8A-4147-A177-3AD203B41FA5}">
                      <a16:colId xmlns:a16="http://schemas.microsoft.com/office/drawing/2014/main" val="3686121047"/>
                    </a:ext>
                  </a:extLst>
                </a:gridCol>
                <a:gridCol w="2820489">
                  <a:extLst>
                    <a:ext uri="{9D8B030D-6E8A-4147-A177-3AD203B41FA5}">
                      <a16:colId xmlns:a16="http://schemas.microsoft.com/office/drawing/2014/main" val="2125100590"/>
                    </a:ext>
                  </a:extLst>
                </a:gridCol>
                <a:gridCol w="2820489">
                  <a:extLst>
                    <a:ext uri="{9D8B030D-6E8A-4147-A177-3AD203B41FA5}">
                      <a16:colId xmlns:a16="http://schemas.microsoft.com/office/drawing/2014/main" val="2483776012"/>
                    </a:ext>
                  </a:extLst>
                </a:gridCol>
              </a:tblGrid>
              <a:tr h="2176231">
                <a:tc>
                  <a:txBody>
                    <a:bodyPr/>
                    <a:lstStyle/>
                    <a:p>
                      <a:r>
                        <a:rPr lang="en-GB" dirty="0" smtClean="0">
                          <a:latin typeface="Arial Black" panose="020B0A04020102020204" pitchFamily="34" charset="0"/>
                        </a:rPr>
                        <a:t>Cost-plus</a:t>
                      </a:r>
                      <a:endParaRPr lang="en-GB" dirty="0">
                        <a:latin typeface="Arial Black" panose="020B0A04020102020204" pitchFamily="34" charset="0"/>
                      </a:endParaRPr>
                    </a:p>
                  </a:txBody>
                  <a:tcPr>
                    <a:solidFill>
                      <a:schemeClr val="bg1"/>
                    </a:solidFill>
                  </a:tcPr>
                </a:tc>
                <a:tc>
                  <a:txBody>
                    <a:bodyPr/>
                    <a:lstStyle/>
                    <a:p>
                      <a:r>
                        <a:rPr lang="en-GB" dirty="0" smtClean="0">
                          <a:latin typeface="Arial Black" panose="020B0A04020102020204" pitchFamily="34" charset="0"/>
                        </a:rPr>
                        <a:t>Price skimming</a:t>
                      </a:r>
                      <a:endParaRPr lang="en-GB" dirty="0">
                        <a:latin typeface="Arial Black" panose="020B0A04020102020204" pitchFamily="34" charset="0"/>
                      </a:endParaRPr>
                    </a:p>
                  </a:txBody>
                  <a:tcPr>
                    <a:solidFill>
                      <a:schemeClr val="bg1"/>
                    </a:solidFill>
                  </a:tcPr>
                </a:tc>
                <a:tc>
                  <a:txBody>
                    <a:bodyPr/>
                    <a:lstStyle/>
                    <a:p>
                      <a:r>
                        <a:rPr lang="en-GB" dirty="0" smtClean="0">
                          <a:latin typeface="Arial Black" panose="020B0A04020102020204" pitchFamily="34" charset="0"/>
                        </a:rPr>
                        <a:t>Penetration</a:t>
                      </a:r>
                      <a:endParaRPr lang="en-GB" dirty="0">
                        <a:latin typeface="Arial Black" panose="020B0A04020102020204" pitchFamily="34" charset="0"/>
                      </a:endParaRPr>
                    </a:p>
                  </a:txBody>
                  <a:tcPr>
                    <a:solidFill>
                      <a:schemeClr val="bg1"/>
                    </a:solidFill>
                  </a:tcPr>
                </a:tc>
                <a:extLst>
                  <a:ext uri="{0D108BD9-81ED-4DB2-BD59-A6C34878D82A}">
                    <a16:rowId xmlns:a16="http://schemas.microsoft.com/office/drawing/2014/main" val="882450743"/>
                  </a:ext>
                </a:extLst>
              </a:tr>
              <a:tr h="2176231">
                <a:tc>
                  <a:txBody>
                    <a:bodyPr/>
                    <a:lstStyle/>
                    <a:p>
                      <a:r>
                        <a:rPr lang="en-GB" dirty="0" smtClean="0">
                          <a:latin typeface="Arial Black" panose="020B0A04020102020204" pitchFamily="34" charset="0"/>
                        </a:rPr>
                        <a:t>Predatory</a:t>
                      </a:r>
                      <a:endParaRPr lang="en-GB" dirty="0">
                        <a:latin typeface="Arial Black" panose="020B0A04020102020204" pitchFamily="34" charset="0"/>
                      </a:endParaRPr>
                    </a:p>
                  </a:txBody>
                  <a:tcPr>
                    <a:solidFill>
                      <a:schemeClr val="bg1"/>
                    </a:solidFill>
                  </a:tcPr>
                </a:tc>
                <a:tc>
                  <a:txBody>
                    <a:bodyPr/>
                    <a:lstStyle/>
                    <a:p>
                      <a:r>
                        <a:rPr lang="en-GB" dirty="0" smtClean="0">
                          <a:latin typeface="Arial Black" panose="020B0A04020102020204" pitchFamily="34" charset="0"/>
                        </a:rPr>
                        <a:t>Competitive</a:t>
                      </a:r>
                      <a:endParaRPr lang="en-GB" dirty="0">
                        <a:latin typeface="Arial Black" panose="020B0A04020102020204" pitchFamily="34" charset="0"/>
                      </a:endParaRPr>
                    </a:p>
                  </a:txBody>
                  <a:tcPr>
                    <a:solidFill>
                      <a:schemeClr val="bg1"/>
                    </a:solidFill>
                  </a:tcPr>
                </a:tc>
                <a:tc>
                  <a:txBody>
                    <a:bodyPr/>
                    <a:lstStyle/>
                    <a:p>
                      <a:r>
                        <a:rPr lang="en-GB" dirty="0" smtClean="0">
                          <a:latin typeface="Arial Black" panose="020B0A04020102020204" pitchFamily="34" charset="0"/>
                        </a:rPr>
                        <a:t>Psychological</a:t>
                      </a:r>
                      <a:endParaRPr lang="en-GB" dirty="0">
                        <a:latin typeface="Arial Black" panose="020B0A04020102020204" pitchFamily="34" charset="0"/>
                      </a:endParaRPr>
                    </a:p>
                  </a:txBody>
                  <a:tcPr>
                    <a:solidFill>
                      <a:schemeClr val="bg1"/>
                    </a:solidFill>
                  </a:tcPr>
                </a:tc>
                <a:extLst>
                  <a:ext uri="{0D108BD9-81ED-4DB2-BD59-A6C34878D82A}">
                    <a16:rowId xmlns:a16="http://schemas.microsoft.com/office/drawing/2014/main" val="1063740240"/>
                  </a:ext>
                </a:extLst>
              </a:tr>
            </a:tbl>
          </a:graphicData>
        </a:graphic>
      </p:graphicFrame>
      <p:sp>
        <p:nvSpPr>
          <p:cNvPr id="10" name="TextBox 9"/>
          <p:cNvSpPr txBox="1"/>
          <p:nvPr/>
        </p:nvSpPr>
        <p:spPr>
          <a:xfrm>
            <a:off x="1038578" y="6129867"/>
            <a:ext cx="9831666" cy="523220"/>
          </a:xfrm>
          <a:prstGeom prst="rect">
            <a:avLst/>
          </a:prstGeom>
          <a:noFill/>
        </p:spPr>
        <p:txBody>
          <a:bodyPr wrap="none" rtlCol="0">
            <a:spAutoFit/>
          </a:bodyPr>
          <a:lstStyle/>
          <a:p>
            <a:r>
              <a:rPr lang="en-GB" sz="2800" b="1" dirty="0" smtClean="0">
                <a:solidFill>
                  <a:srgbClr val="FF0000"/>
                </a:solidFill>
              </a:rPr>
              <a:t>Match these strategies with the examples given on the next slide</a:t>
            </a:r>
            <a:endParaRPr lang="en-GB" sz="2800" b="1" dirty="0">
              <a:solidFill>
                <a:srgbClr val="FF0000"/>
              </a:solidFill>
            </a:endParaRPr>
          </a:p>
        </p:txBody>
      </p:sp>
      <p:pic>
        <p:nvPicPr>
          <p:cNvPr id="5" name="Picture 4"/>
          <p:cNvPicPr>
            <a:picLocks noChangeAspect="1"/>
          </p:cNvPicPr>
          <p:nvPr/>
        </p:nvPicPr>
        <p:blipFill>
          <a:blip r:embed="rId4"/>
          <a:stretch>
            <a:fillRect/>
          </a:stretch>
        </p:blipFill>
        <p:spPr>
          <a:xfrm>
            <a:off x="8705658" y="2176076"/>
            <a:ext cx="3331495" cy="2642862"/>
          </a:xfrm>
          <a:prstGeom prst="rect">
            <a:avLst/>
          </a:prstGeom>
        </p:spPr>
      </p:pic>
    </p:spTree>
    <p:extLst>
      <p:ext uri="{BB962C8B-B14F-4D97-AF65-F5344CB8AC3E}">
        <p14:creationId xmlns:p14="http://schemas.microsoft.com/office/powerpoint/2010/main" val="37642493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771"/>
            <a:ext cx="10515600" cy="854074"/>
          </a:xfrm>
        </p:spPr>
        <p:style>
          <a:lnRef idx="2">
            <a:schemeClr val="dk1"/>
          </a:lnRef>
          <a:fillRef idx="1">
            <a:schemeClr val="lt1"/>
          </a:fillRef>
          <a:effectRef idx="0">
            <a:schemeClr val="dk1"/>
          </a:effectRef>
          <a:fontRef idx="minor">
            <a:schemeClr val="dk1"/>
          </a:fontRef>
        </p:style>
        <p:txBody>
          <a:bodyPr/>
          <a:lstStyle/>
          <a:p>
            <a:r>
              <a:rPr lang="en-GB" dirty="0" smtClean="0"/>
              <a:t>Match the example to the pricing strategy</a:t>
            </a:r>
            <a:endParaRPr lang="en-GB" dirty="0"/>
          </a:p>
        </p:txBody>
      </p:sp>
      <p:pic>
        <p:nvPicPr>
          <p:cNvPr id="4" name="Picture 3"/>
          <p:cNvPicPr>
            <a:picLocks noChangeAspect="1"/>
          </p:cNvPicPr>
          <p:nvPr/>
        </p:nvPicPr>
        <p:blipFill>
          <a:blip r:embed="rId2"/>
          <a:stretch>
            <a:fillRect/>
          </a:stretch>
        </p:blipFill>
        <p:spPr>
          <a:xfrm>
            <a:off x="361245" y="1074736"/>
            <a:ext cx="3085496" cy="2933875"/>
          </a:xfrm>
          <a:prstGeom prst="rect">
            <a:avLst/>
          </a:prstGeom>
        </p:spPr>
      </p:pic>
      <p:pic>
        <p:nvPicPr>
          <p:cNvPr id="5" name="Picture 4"/>
          <p:cNvPicPr>
            <a:picLocks noChangeAspect="1"/>
          </p:cNvPicPr>
          <p:nvPr/>
        </p:nvPicPr>
        <p:blipFill>
          <a:blip r:embed="rId3"/>
          <a:stretch>
            <a:fillRect/>
          </a:stretch>
        </p:blipFill>
        <p:spPr>
          <a:xfrm>
            <a:off x="4570979" y="1074737"/>
            <a:ext cx="2209373" cy="2933875"/>
          </a:xfrm>
          <a:prstGeom prst="rect">
            <a:avLst/>
          </a:prstGeom>
        </p:spPr>
      </p:pic>
      <p:pic>
        <p:nvPicPr>
          <p:cNvPr id="6" name="Picture 5"/>
          <p:cNvPicPr>
            <a:picLocks noChangeAspect="1"/>
          </p:cNvPicPr>
          <p:nvPr/>
        </p:nvPicPr>
        <p:blipFill>
          <a:blip r:embed="rId4"/>
          <a:stretch>
            <a:fillRect/>
          </a:stretch>
        </p:blipFill>
        <p:spPr>
          <a:xfrm>
            <a:off x="8412991" y="1074737"/>
            <a:ext cx="2883958" cy="2929735"/>
          </a:xfrm>
          <a:prstGeom prst="rect">
            <a:avLst/>
          </a:prstGeom>
        </p:spPr>
      </p:pic>
      <p:pic>
        <p:nvPicPr>
          <p:cNvPr id="7" name="Picture 6"/>
          <p:cNvPicPr>
            <a:picLocks noChangeAspect="1"/>
          </p:cNvPicPr>
          <p:nvPr/>
        </p:nvPicPr>
        <p:blipFill>
          <a:blip r:embed="rId5"/>
          <a:stretch>
            <a:fillRect/>
          </a:stretch>
        </p:blipFill>
        <p:spPr>
          <a:xfrm>
            <a:off x="361245" y="4004472"/>
            <a:ext cx="3562350" cy="2809875"/>
          </a:xfrm>
          <a:prstGeom prst="rect">
            <a:avLst/>
          </a:prstGeom>
        </p:spPr>
      </p:pic>
      <p:pic>
        <p:nvPicPr>
          <p:cNvPr id="8" name="Picture 7"/>
          <p:cNvPicPr>
            <a:picLocks noChangeAspect="1"/>
          </p:cNvPicPr>
          <p:nvPr/>
        </p:nvPicPr>
        <p:blipFill>
          <a:blip r:embed="rId6"/>
          <a:stretch>
            <a:fillRect/>
          </a:stretch>
        </p:blipFill>
        <p:spPr>
          <a:xfrm>
            <a:off x="8412991" y="4004472"/>
            <a:ext cx="2940809" cy="2534356"/>
          </a:xfrm>
          <a:prstGeom prst="rect">
            <a:avLst/>
          </a:prstGeom>
        </p:spPr>
      </p:pic>
      <p:pic>
        <p:nvPicPr>
          <p:cNvPr id="9" name="Picture 8"/>
          <p:cNvPicPr>
            <a:picLocks noChangeAspect="1"/>
          </p:cNvPicPr>
          <p:nvPr/>
        </p:nvPicPr>
        <p:blipFill>
          <a:blip r:embed="rId7"/>
          <a:stretch>
            <a:fillRect/>
          </a:stretch>
        </p:blipFill>
        <p:spPr>
          <a:xfrm>
            <a:off x="4762716" y="4004472"/>
            <a:ext cx="2075965" cy="2540517"/>
          </a:xfrm>
          <a:prstGeom prst="rect">
            <a:avLst/>
          </a:prstGeom>
        </p:spPr>
      </p:pic>
    </p:spTree>
    <p:extLst>
      <p:ext uri="{BB962C8B-B14F-4D97-AF65-F5344CB8AC3E}">
        <p14:creationId xmlns:p14="http://schemas.microsoft.com/office/powerpoint/2010/main" val="39949822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311" y="365126"/>
            <a:ext cx="10905066" cy="763764"/>
          </a:xfrm>
        </p:spPr>
        <p:style>
          <a:lnRef idx="2">
            <a:schemeClr val="dk1"/>
          </a:lnRef>
          <a:fillRef idx="1">
            <a:schemeClr val="lt1"/>
          </a:fillRef>
          <a:effectRef idx="0">
            <a:schemeClr val="dk1"/>
          </a:effectRef>
          <a:fontRef idx="minor">
            <a:schemeClr val="dk1"/>
          </a:fontRef>
        </p:style>
        <p:txBody>
          <a:bodyPr/>
          <a:lstStyle/>
          <a:p>
            <a:pPr algn="ctr"/>
            <a:r>
              <a:rPr lang="en-GB" dirty="0" smtClean="0"/>
              <a:t>Types of pricing strategy - answers</a:t>
            </a:r>
            <a:endParaRPr lang="en-GB" dirty="0"/>
          </a:p>
        </p:txBody>
      </p:sp>
      <p:graphicFrame>
        <p:nvGraphicFramePr>
          <p:cNvPr id="8" name="Table 7"/>
          <p:cNvGraphicFramePr>
            <a:graphicFrameLocks noGrp="1"/>
          </p:cNvGraphicFramePr>
          <p:nvPr/>
        </p:nvGraphicFramePr>
        <p:xfrm>
          <a:off x="598311" y="1555044"/>
          <a:ext cx="10905066" cy="4327878"/>
        </p:xfrm>
        <a:graphic>
          <a:graphicData uri="http://schemas.openxmlformats.org/drawingml/2006/table">
            <a:tbl>
              <a:tblPr firstRow="1" bandRow="1">
                <a:tableStyleId>{5940675A-B579-460E-94D1-54222C63F5DA}</a:tableStyleId>
              </a:tblPr>
              <a:tblGrid>
                <a:gridCol w="3635022">
                  <a:extLst>
                    <a:ext uri="{9D8B030D-6E8A-4147-A177-3AD203B41FA5}">
                      <a16:colId xmlns:a16="http://schemas.microsoft.com/office/drawing/2014/main" val="3686121047"/>
                    </a:ext>
                  </a:extLst>
                </a:gridCol>
                <a:gridCol w="3635022">
                  <a:extLst>
                    <a:ext uri="{9D8B030D-6E8A-4147-A177-3AD203B41FA5}">
                      <a16:colId xmlns:a16="http://schemas.microsoft.com/office/drawing/2014/main" val="2125100590"/>
                    </a:ext>
                  </a:extLst>
                </a:gridCol>
                <a:gridCol w="3635022">
                  <a:extLst>
                    <a:ext uri="{9D8B030D-6E8A-4147-A177-3AD203B41FA5}">
                      <a16:colId xmlns:a16="http://schemas.microsoft.com/office/drawing/2014/main" val="2483776012"/>
                    </a:ext>
                  </a:extLst>
                </a:gridCol>
              </a:tblGrid>
              <a:tr h="2163939">
                <a:tc>
                  <a:txBody>
                    <a:bodyPr/>
                    <a:lstStyle/>
                    <a:p>
                      <a:r>
                        <a:rPr lang="en-GB" dirty="0" smtClean="0">
                          <a:latin typeface="Arial Black" panose="020B0A04020102020204" pitchFamily="34" charset="0"/>
                        </a:rPr>
                        <a:t>Cost-plus</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Price skimming</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Penetration</a:t>
                      </a:r>
                      <a:endParaRPr lang="en-GB" dirty="0">
                        <a:latin typeface="Arial Black" panose="020B0A04020102020204" pitchFamily="34" charset="0"/>
                      </a:endParaRPr>
                    </a:p>
                  </a:txBody>
                  <a:tcPr/>
                </a:tc>
                <a:extLst>
                  <a:ext uri="{0D108BD9-81ED-4DB2-BD59-A6C34878D82A}">
                    <a16:rowId xmlns:a16="http://schemas.microsoft.com/office/drawing/2014/main" val="882450743"/>
                  </a:ext>
                </a:extLst>
              </a:tr>
              <a:tr h="2163939">
                <a:tc>
                  <a:txBody>
                    <a:bodyPr/>
                    <a:lstStyle/>
                    <a:p>
                      <a:r>
                        <a:rPr lang="en-GB" dirty="0" smtClean="0">
                          <a:latin typeface="Arial Black" panose="020B0A04020102020204" pitchFamily="34" charset="0"/>
                        </a:rPr>
                        <a:t>Predatory</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Competitive</a:t>
                      </a:r>
                      <a:endParaRPr lang="en-GB" dirty="0">
                        <a:latin typeface="Arial Black" panose="020B0A04020102020204" pitchFamily="34" charset="0"/>
                      </a:endParaRPr>
                    </a:p>
                  </a:txBody>
                  <a:tcPr/>
                </a:tc>
                <a:tc>
                  <a:txBody>
                    <a:bodyPr/>
                    <a:lstStyle/>
                    <a:p>
                      <a:r>
                        <a:rPr lang="en-GB" dirty="0" smtClean="0">
                          <a:latin typeface="Arial Black" panose="020B0A04020102020204" pitchFamily="34" charset="0"/>
                        </a:rPr>
                        <a:t>Psychological</a:t>
                      </a:r>
                      <a:endParaRPr lang="en-GB" dirty="0">
                        <a:latin typeface="Arial Black" panose="020B0A04020102020204" pitchFamily="34" charset="0"/>
                      </a:endParaRPr>
                    </a:p>
                  </a:txBody>
                  <a:tcPr/>
                </a:tc>
                <a:extLst>
                  <a:ext uri="{0D108BD9-81ED-4DB2-BD59-A6C34878D82A}">
                    <a16:rowId xmlns:a16="http://schemas.microsoft.com/office/drawing/2014/main" val="1063740240"/>
                  </a:ext>
                </a:extLst>
              </a:tr>
            </a:tbl>
          </a:graphicData>
        </a:graphic>
      </p:graphicFrame>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25452" y="4032474"/>
            <a:ext cx="1862599" cy="177107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0979" y="3853389"/>
            <a:ext cx="1468577" cy="195015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2388" y="2004526"/>
            <a:ext cx="1574812" cy="1599809"/>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8769" y="2004526"/>
            <a:ext cx="1856382" cy="1599809"/>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28382" y="4137506"/>
            <a:ext cx="2077155" cy="1638398"/>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23323" y="1805505"/>
            <a:ext cx="1468751" cy="1797423"/>
          </a:xfrm>
          <a:prstGeom prst="rect">
            <a:avLst/>
          </a:prstGeom>
        </p:spPr>
      </p:pic>
    </p:spTree>
    <p:extLst>
      <p:ext uri="{BB962C8B-B14F-4D97-AF65-F5344CB8AC3E}">
        <p14:creationId xmlns:p14="http://schemas.microsoft.com/office/powerpoint/2010/main" val="19003596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08714"/>
            <a:ext cx="10515600" cy="1325563"/>
          </a:xfrm>
        </p:spPr>
        <p:style>
          <a:lnRef idx="2">
            <a:schemeClr val="dk1"/>
          </a:lnRef>
          <a:fillRef idx="1">
            <a:schemeClr val="lt1"/>
          </a:fillRef>
          <a:effectRef idx="0">
            <a:schemeClr val="dk1"/>
          </a:effectRef>
          <a:fontRef idx="minor">
            <a:schemeClr val="dk1"/>
          </a:fontRef>
        </p:style>
        <p:txBody>
          <a:bodyPr>
            <a:normAutofit fontScale="90000"/>
          </a:bodyPr>
          <a:lstStyle/>
          <a:p>
            <a:r>
              <a:rPr lang="en-GB" dirty="0" smtClean="0"/>
              <a:t/>
            </a:r>
            <a:br>
              <a:rPr lang="en-GB" dirty="0" smtClean="0"/>
            </a:br>
            <a:r>
              <a:rPr lang="en-GB" dirty="0" smtClean="0"/>
              <a:t>Factors </a:t>
            </a:r>
            <a:r>
              <a:rPr lang="en-GB" dirty="0"/>
              <a:t>that determine the most appropriate pricing strategy for a particular </a:t>
            </a:r>
            <a:r>
              <a:rPr lang="en-GB" dirty="0" smtClean="0"/>
              <a:t>situation</a:t>
            </a:r>
            <a:r>
              <a:rPr lang="en-GB" dirty="0"/>
              <a:t/>
            </a:r>
            <a:br>
              <a:rPr lang="en-GB" dirty="0"/>
            </a:br>
            <a:endParaRPr lang="en-GB" dirty="0"/>
          </a:p>
        </p:txBody>
      </p:sp>
      <p:pic>
        <p:nvPicPr>
          <p:cNvPr id="7" name="Content Placeholder 6"/>
          <p:cNvPicPr>
            <a:picLocks noGrp="1" noChangeAspect="1"/>
          </p:cNvPicPr>
          <p:nvPr>
            <p:ph sz="half" idx="2"/>
          </p:nvPr>
        </p:nvPicPr>
        <p:blipFill>
          <a:blip r:embed="rId3"/>
          <a:stretch>
            <a:fillRect/>
          </a:stretch>
        </p:blipFill>
        <p:spPr>
          <a:xfrm>
            <a:off x="838200" y="1726783"/>
            <a:ext cx="7110665" cy="4920215"/>
          </a:xfrm>
          <a:prstGeom prst="rect">
            <a:avLst/>
          </a:prstGeom>
        </p:spPr>
      </p:pic>
      <p:pic>
        <p:nvPicPr>
          <p:cNvPr id="9" name="Picture 8"/>
          <p:cNvPicPr>
            <a:picLocks noChangeAspect="1"/>
          </p:cNvPicPr>
          <p:nvPr/>
        </p:nvPicPr>
        <p:blipFill>
          <a:blip r:embed="rId4"/>
          <a:stretch>
            <a:fillRect/>
          </a:stretch>
        </p:blipFill>
        <p:spPr>
          <a:xfrm>
            <a:off x="8308616" y="2679863"/>
            <a:ext cx="3331495" cy="2642862"/>
          </a:xfrm>
          <a:prstGeom prst="rect">
            <a:avLst/>
          </a:prstGeom>
        </p:spPr>
      </p:pic>
    </p:spTree>
    <p:extLst>
      <p:ext uri="{BB962C8B-B14F-4D97-AF65-F5344CB8AC3E}">
        <p14:creationId xmlns:p14="http://schemas.microsoft.com/office/powerpoint/2010/main" val="14365058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759" y="666366"/>
            <a:ext cx="4915447" cy="1643697"/>
          </a:xfrm>
          <a:ln w="57150">
            <a:solidFill>
              <a:srgbClr val="E463B7"/>
            </a:solidFill>
          </a:ln>
        </p:spPr>
        <p:txBody>
          <a:bodyPr>
            <a:normAutofit fontScale="90000"/>
          </a:bodyPr>
          <a:lstStyle/>
          <a:p>
            <a:r>
              <a:rPr lang="en-GB" dirty="0" smtClean="0"/>
              <a:t>Changes in pricing to reflect social trends – online sales</a:t>
            </a:r>
            <a:endParaRPr lang="en-GB" dirty="0"/>
          </a:p>
        </p:txBody>
      </p:sp>
      <p:sp>
        <p:nvSpPr>
          <p:cNvPr id="4" name="Content Placeholder 3"/>
          <p:cNvSpPr>
            <a:spLocks noGrp="1"/>
          </p:cNvSpPr>
          <p:nvPr>
            <p:ph sz="half" idx="1"/>
          </p:nvPr>
        </p:nvSpPr>
        <p:spPr>
          <a:xfrm>
            <a:off x="438606" y="2653868"/>
            <a:ext cx="5181600" cy="3278819"/>
          </a:xfrm>
        </p:spPr>
        <p:txBody>
          <a:bodyPr>
            <a:normAutofit fontScale="92500" lnSpcReduction="10000"/>
          </a:bodyPr>
          <a:lstStyle/>
          <a:p>
            <a:r>
              <a:rPr lang="en-GB" dirty="0"/>
              <a:t>Confectionery companies change prices to match social </a:t>
            </a:r>
            <a:r>
              <a:rPr lang="en-GB" dirty="0" smtClean="0"/>
              <a:t>trends</a:t>
            </a:r>
          </a:p>
          <a:p>
            <a:r>
              <a:rPr lang="en-GB" dirty="0" smtClean="0"/>
              <a:t>More customers </a:t>
            </a:r>
            <a:r>
              <a:rPr lang="en-GB" dirty="0"/>
              <a:t>buy sweets online, so firms offer discounts, bundles, and delivery deals. </a:t>
            </a:r>
            <a:endParaRPr lang="en-GB" dirty="0" smtClean="0"/>
          </a:p>
          <a:p>
            <a:r>
              <a:rPr lang="en-GB" dirty="0" smtClean="0"/>
              <a:t>Online </a:t>
            </a:r>
            <a:r>
              <a:rPr lang="en-GB" dirty="0"/>
              <a:t>pricing is flexible, with flash sales, loyalty rewards, and personalised offers to attract digital </a:t>
            </a:r>
            <a:r>
              <a:rPr lang="en-GB" dirty="0" smtClean="0"/>
              <a:t>customers</a:t>
            </a:r>
            <a:endParaRPr lang="en-GB" dirty="0"/>
          </a:p>
        </p:txBody>
      </p:sp>
      <p:pic>
        <p:nvPicPr>
          <p:cNvPr id="3" name="Content Placeholder 2">
            <a:hlinkClick r:id="rId2"/>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561221" y="799478"/>
            <a:ext cx="5181600" cy="3708781"/>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189" y="4765353"/>
            <a:ext cx="5574632" cy="1991437"/>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9203" y="1991929"/>
            <a:ext cx="4085635" cy="3769142"/>
          </a:xfrm>
          <a:prstGeom prst="rect">
            <a:avLst/>
          </a:prstGeom>
        </p:spPr>
      </p:pic>
    </p:spTree>
    <p:extLst>
      <p:ext uri="{BB962C8B-B14F-4D97-AF65-F5344CB8AC3E}">
        <p14:creationId xmlns:p14="http://schemas.microsoft.com/office/powerpoint/2010/main" val="34029832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rgbClr val="00ADDB"/>
            </a:solidFill>
          </a:ln>
        </p:spPr>
        <p:txBody>
          <a:bodyPr/>
          <a:lstStyle/>
          <a:p>
            <a:r>
              <a:rPr lang="en-GB" dirty="0" smtClean="0"/>
              <a:t>Changes in pricing to reflect social trends – price comparison sites</a:t>
            </a:r>
            <a:endParaRPr lang="en-GB" dirty="0"/>
          </a:p>
        </p:txBody>
      </p:sp>
      <p:pic>
        <p:nvPicPr>
          <p:cNvPr id="3" name="Content Placeholder 2">
            <a:hlinkClick r:id="rId3"/>
          </p:cNvPr>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838200" y="1910891"/>
            <a:ext cx="3846095" cy="2162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a:hlinkClick r:id="rId5"/>
          </p:cNvPr>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4932946" y="1955116"/>
            <a:ext cx="6160169" cy="4236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hlinkClick r:id="rId7"/>
          </p:cNvPr>
          <p:cNvPicPr>
            <a:picLocks noChangeAspect="1"/>
          </p:cNvPicPr>
          <p:nvPr/>
        </p:nvPicPr>
        <p:blipFill>
          <a:blip r:embed="rId8"/>
          <a:stretch>
            <a:fillRect/>
          </a:stretch>
        </p:blipFill>
        <p:spPr>
          <a:xfrm>
            <a:off x="819595" y="4293491"/>
            <a:ext cx="3864700" cy="144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967880" y="6396335"/>
            <a:ext cx="10385920" cy="461665"/>
          </a:xfrm>
          <a:prstGeom prst="rect">
            <a:avLst/>
          </a:prstGeom>
          <a:noFill/>
        </p:spPr>
        <p:txBody>
          <a:bodyPr wrap="none" rtlCol="0">
            <a:spAutoFit/>
          </a:bodyPr>
          <a:lstStyle/>
          <a:p>
            <a:r>
              <a:rPr lang="en-GB" sz="2400" b="1" dirty="0" smtClean="0">
                <a:solidFill>
                  <a:srgbClr val="FF0000"/>
                </a:solidFill>
              </a:rPr>
              <a:t>What are the advantages to confectionery businesses of price comparison sites?</a:t>
            </a:r>
            <a:endParaRPr lang="en-GB" sz="2400" b="1" dirty="0">
              <a:solidFill>
                <a:srgbClr val="FF0000"/>
              </a:solidFill>
            </a:endParaRPr>
          </a:p>
        </p:txBody>
      </p:sp>
    </p:spTree>
    <p:extLst>
      <p:ext uri="{BB962C8B-B14F-4D97-AF65-F5344CB8AC3E}">
        <p14:creationId xmlns:p14="http://schemas.microsoft.com/office/powerpoint/2010/main" val="587800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799" y="0"/>
            <a:ext cx="11563313" cy="6534150"/>
          </a:xfrm>
          <a:prstGeom prst="rect">
            <a:avLst/>
          </a:prstGeom>
        </p:spPr>
      </p:pic>
    </p:spTree>
    <p:extLst>
      <p:ext uri="{BB962C8B-B14F-4D97-AF65-F5344CB8AC3E}">
        <p14:creationId xmlns:p14="http://schemas.microsoft.com/office/powerpoint/2010/main" val="3063082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2C56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2.2.1 Sales Forecasting</a:t>
            </a:r>
          </a:p>
        </p:txBody>
      </p:sp>
      <p:sp>
        <p:nvSpPr>
          <p:cNvPr id="5" name="Text Placeholder 4"/>
          <p:cNvSpPr>
            <a:spLocks noGrp="1"/>
          </p:cNvSpPr>
          <p:nvPr>
            <p:ph type="body" idx="1"/>
          </p:nvPr>
        </p:nvSpPr>
        <p:spPr/>
        <p:txBody>
          <a:bodyPr/>
          <a:lstStyle/>
          <a:p>
            <a:endParaRPr lang="en-GB"/>
          </a:p>
        </p:txBody>
      </p:sp>
      <p:pic>
        <p:nvPicPr>
          <p:cNvPr id="6" name="Picture 5"/>
          <p:cNvPicPr>
            <a:picLocks noChangeAspect="1"/>
          </p:cNvPicPr>
          <p:nvPr/>
        </p:nvPicPr>
        <p:blipFill>
          <a:blip r:embed="rId2"/>
          <a:stretch>
            <a:fillRect/>
          </a:stretch>
        </p:blipFill>
        <p:spPr>
          <a:xfrm>
            <a:off x="0" y="0"/>
            <a:ext cx="12221588" cy="1971675"/>
          </a:xfrm>
          <a:prstGeom prst="rect">
            <a:avLst/>
          </a:prstGeom>
        </p:spPr>
      </p:pic>
    </p:spTree>
    <p:extLst>
      <p:ext uri="{BB962C8B-B14F-4D97-AF65-F5344CB8AC3E}">
        <p14:creationId xmlns:p14="http://schemas.microsoft.com/office/powerpoint/2010/main" val="8532406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r>
              <a:rPr lang="en-GB" dirty="0" smtClean="0">
                <a:solidFill>
                  <a:schemeClr val="tx1"/>
                </a:solidFill>
              </a:rPr>
              <a:t/>
            </a:r>
            <a:br>
              <a:rPr lang="en-GB" dirty="0" smtClean="0">
                <a:solidFill>
                  <a:schemeClr val="tx1"/>
                </a:solidFill>
              </a:rPr>
            </a:br>
            <a:r>
              <a:rPr lang="en-GB" dirty="0" smtClean="0">
                <a:solidFill>
                  <a:schemeClr val="tx1"/>
                </a:solidFill>
              </a:rPr>
              <a:t>2.2.1 </a:t>
            </a:r>
            <a:r>
              <a:rPr lang="en-GB" dirty="0">
                <a:solidFill>
                  <a:schemeClr val="tx1"/>
                </a:solidFill>
              </a:rPr>
              <a:t>Sales Forecasting</a:t>
            </a:r>
            <a:br>
              <a:rPr lang="en-GB" dirty="0">
                <a:solidFill>
                  <a:schemeClr val="tx1"/>
                </a:solidFill>
              </a:rPr>
            </a:b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4000" dirty="0"/>
              <a:t>a) Purpose of sales forecasts</a:t>
            </a:r>
          </a:p>
          <a:p>
            <a:pPr marL="0" indent="0">
              <a:buNone/>
            </a:pPr>
            <a:r>
              <a:rPr lang="en-GB" sz="4000" b="1" dirty="0">
                <a:solidFill>
                  <a:srgbClr val="0070C0"/>
                </a:solidFill>
              </a:rPr>
              <a:t>b) Factors affecting sales forecasts:</a:t>
            </a:r>
          </a:p>
          <a:p>
            <a:pPr lvl="1"/>
            <a:r>
              <a:rPr lang="en-GB" sz="3600" b="1" dirty="0" smtClean="0">
                <a:solidFill>
                  <a:srgbClr val="0070C0"/>
                </a:solidFill>
              </a:rPr>
              <a:t>consumer </a:t>
            </a:r>
            <a:r>
              <a:rPr lang="en-GB" sz="3600" b="1" dirty="0">
                <a:solidFill>
                  <a:srgbClr val="0070C0"/>
                </a:solidFill>
              </a:rPr>
              <a:t>trends</a:t>
            </a:r>
          </a:p>
          <a:p>
            <a:pPr lvl="1"/>
            <a:r>
              <a:rPr lang="en-GB" sz="3600" dirty="0" smtClean="0"/>
              <a:t>economic </a:t>
            </a:r>
            <a:r>
              <a:rPr lang="en-GB" sz="3600" dirty="0"/>
              <a:t>variables</a:t>
            </a:r>
          </a:p>
          <a:p>
            <a:pPr lvl="1"/>
            <a:r>
              <a:rPr lang="en-GB" sz="3600" dirty="0" smtClean="0"/>
              <a:t>actions </a:t>
            </a:r>
            <a:r>
              <a:rPr lang="en-GB" sz="3600" dirty="0"/>
              <a:t>of competitors</a:t>
            </a:r>
          </a:p>
          <a:p>
            <a:pPr marL="0" indent="0">
              <a:buNone/>
            </a:pPr>
            <a:r>
              <a:rPr lang="en-GB" sz="4000" dirty="0"/>
              <a:t>c) Difficulties of sales forecasting</a:t>
            </a:r>
          </a:p>
        </p:txBody>
      </p:sp>
    </p:spTree>
    <p:extLst>
      <p:ext uri="{BB962C8B-B14F-4D97-AF65-F5344CB8AC3E}">
        <p14:creationId xmlns:p14="http://schemas.microsoft.com/office/powerpoint/2010/main" val="10149587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637547" cy="1325563"/>
          </a:xfrm>
        </p:spPr>
        <p:style>
          <a:lnRef idx="2">
            <a:schemeClr val="dk1"/>
          </a:lnRef>
          <a:fillRef idx="1">
            <a:schemeClr val="lt1"/>
          </a:fillRef>
          <a:effectRef idx="0">
            <a:schemeClr val="dk1"/>
          </a:effectRef>
          <a:fontRef idx="minor">
            <a:schemeClr val="dk1"/>
          </a:fontRef>
        </p:style>
        <p:txBody>
          <a:bodyPr/>
          <a:lstStyle/>
          <a:p>
            <a:r>
              <a:rPr lang="en-GB" dirty="0" smtClean="0"/>
              <a:t>Purpose of sales forecasts</a:t>
            </a:r>
            <a:endParaRPr lang="en-GB" dirty="0"/>
          </a:p>
        </p:txBody>
      </p:sp>
      <p:sp>
        <p:nvSpPr>
          <p:cNvPr id="4" name="TextBox 3"/>
          <p:cNvSpPr txBox="1"/>
          <p:nvPr/>
        </p:nvSpPr>
        <p:spPr>
          <a:xfrm>
            <a:off x="838200" y="1690688"/>
            <a:ext cx="3637547" cy="2031325"/>
          </a:xfrm>
          <a:prstGeom prst="rect">
            <a:avLst/>
          </a:prstGeom>
          <a:noFill/>
        </p:spPr>
        <p:txBody>
          <a:bodyPr wrap="square" rtlCol="0">
            <a:spAutoFit/>
          </a:bodyPr>
          <a:lstStyle/>
          <a:p>
            <a:r>
              <a:rPr lang="en-GB" dirty="0" smtClean="0">
                <a:latin typeface="Arial Black" panose="020B0A04020102020204" pitchFamily="34" charset="0"/>
              </a:rPr>
              <a:t>Instructions: Identify which of these are REAL uses of sales forecasts and which are fake (confectionery industry edition)</a:t>
            </a:r>
          </a:p>
          <a:p>
            <a:endParaRPr lang="en-GB" dirty="0">
              <a:latin typeface="Arial Black" panose="020B0A04020102020204" pitchFamily="34" charset="0"/>
            </a:endParaRPr>
          </a:p>
          <a:p>
            <a:r>
              <a:rPr lang="en-GB" dirty="0" smtClean="0">
                <a:latin typeface="Arial Black" panose="020B0A04020102020204" pitchFamily="34" charset="0"/>
              </a:rPr>
              <a:t>Answers on the next slide</a:t>
            </a:r>
            <a:endParaRPr lang="en-GB" dirty="0">
              <a:latin typeface="Arial Black" panose="020B0A04020102020204" pitchFamily="34" charset="0"/>
            </a:endParaRPr>
          </a:p>
        </p:txBody>
      </p:sp>
      <p:pic>
        <p:nvPicPr>
          <p:cNvPr id="6" name="Picture 5"/>
          <p:cNvPicPr>
            <a:picLocks noChangeAspect="1"/>
          </p:cNvPicPr>
          <p:nvPr/>
        </p:nvPicPr>
        <p:blipFill>
          <a:blip r:embed="rId2"/>
          <a:stretch>
            <a:fillRect/>
          </a:stretch>
        </p:blipFill>
        <p:spPr>
          <a:xfrm>
            <a:off x="4762500" y="503571"/>
            <a:ext cx="6591300" cy="6067425"/>
          </a:xfrm>
          <a:prstGeom prst="rect">
            <a:avLst/>
          </a:prstGeom>
        </p:spPr>
      </p:pic>
    </p:spTree>
    <p:extLst>
      <p:ext uri="{BB962C8B-B14F-4D97-AF65-F5344CB8AC3E}">
        <p14:creationId xmlns:p14="http://schemas.microsoft.com/office/powerpoint/2010/main" val="912344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637547" cy="1325563"/>
          </a:xfrm>
        </p:spPr>
        <p:style>
          <a:lnRef idx="2">
            <a:schemeClr val="dk1"/>
          </a:lnRef>
          <a:fillRef idx="1">
            <a:schemeClr val="lt1"/>
          </a:fillRef>
          <a:effectRef idx="0">
            <a:schemeClr val="dk1"/>
          </a:effectRef>
          <a:fontRef idx="minor">
            <a:schemeClr val="dk1"/>
          </a:fontRef>
        </p:style>
        <p:txBody>
          <a:bodyPr/>
          <a:lstStyle/>
          <a:p>
            <a:r>
              <a:rPr lang="en-GB" dirty="0" smtClean="0"/>
              <a:t>Purpose of sales forecasts</a:t>
            </a:r>
            <a:endParaRPr lang="en-GB" dirty="0"/>
          </a:p>
        </p:txBody>
      </p:sp>
      <p:sp>
        <p:nvSpPr>
          <p:cNvPr id="4" name="TextBox 3"/>
          <p:cNvSpPr txBox="1"/>
          <p:nvPr/>
        </p:nvSpPr>
        <p:spPr>
          <a:xfrm>
            <a:off x="838200" y="1690688"/>
            <a:ext cx="3637547" cy="1200329"/>
          </a:xfrm>
          <a:prstGeom prst="rect">
            <a:avLst/>
          </a:prstGeom>
          <a:noFill/>
        </p:spPr>
        <p:txBody>
          <a:bodyPr wrap="square" rtlCol="0">
            <a:spAutoFit/>
          </a:bodyPr>
          <a:lstStyle/>
          <a:p>
            <a:r>
              <a:rPr lang="en-GB" dirty="0" smtClean="0">
                <a:latin typeface="Arial Black" panose="020B0A04020102020204" pitchFamily="34" charset="0"/>
              </a:rPr>
              <a:t>Answers</a:t>
            </a:r>
          </a:p>
          <a:p>
            <a:endParaRPr lang="en-GB" dirty="0">
              <a:latin typeface="Arial Black" panose="020B0A04020102020204" pitchFamily="34" charset="0"/>
            </a:endParaRPr>
          </a:p>
          <a:p>
            <a:r>
              <a:rPr lang="en-GB" dirty="0" smtClean="0">
                <a:latin typeface="Arial Black" panose="020B0A04020102020204" pitchFamily="34" charset="0"/>
              </a:rPr>
              <a:t>Real = green</a:t>
            </a:r>
          </a:p>
          <a:p>
            <a:r>
              <a:rPr lang="en-GB" dirty="0" smtClean="0">
                <a:latin typeface="Arial Black" panose="020B0A04020102020204" pitchFamily="34" charset="0"/>
              </a:rPr>
              <a:t>Fake = red</a:t>
            </a:r>
            <a:endParaRPr lang="en-GB" dirty="0">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4795336" y="365125"/>
            <a:ext cx="6619875" cy="6096000"/>
          </a:xfrm>
          <a:prstGeom prst="rect">
            <a:avLst/>
          </a:prstGeom>
        </p:spPr>
      </p:pic>
    </p:spTree>
    <p:extLst>
      <p:ext uri="{BB962C8B-B14F-4D97-AF65-F5344CB8AC3E}">
        <p14:creationId xmlns:p14="http://schemas.microsoft.com/office/powerpoint/2010/main" val="2362927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smtClean="0"/>
              <a:t>Factors affecting sales forecasts</a:t>
            </a:r>
            <a:endParaRPr lang="en-GB" dirty="0"/>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smtClean="0"/>
              <a:t>Scenario</a:t>
            </a:r>
          </a:p>
          <a:p>
            <a:r>
              <a:rPr lang="en-GB" dirty="0"/>
              <a:t>Haribo launches Tangy Bears, a sour gummy targeting teenagers, supported by social media advertising and supermarket promotions, amid rising sugar awareness and strong competition, with a </a:t>
            </a:r>
            <a:r>
              <a:rPr lang="en-GB" dirty="0" smtClean="0"/>
              <a:t> full UK launch </a:t>
            </a:r>
            <a:r>
              <a:rPr lang="en-GB" dirty="0"/>
              <a:t>planned; which factors could increase or decrease sales?</a:t>
            </a:r>
          </a:p>
        </p:txBody>
      </p:sp>
      <p:pic>
        <p:nvPicPr>
          <p:cNvPr id="7" name="Content Placeholder 6"/>
          <p:cNvPicPr>
            <a:picLocks noGrp="1" noChangeAspect="1"/>
          </p:cNvPicPr>
          <p:nvPr>
            <p:ph sz="half" idx="2"/>
          </p:nvPr>
        </p:nvPicPr>
        <p:blipFill>
          <a:blip r:embed="rId3"/>
          <a:stretch>
            <a:fillRect/>
          </a:stretch>
        </p:blipFill>
        <p:spPr>
          <a:xfrm>
            <a:off x="6334448" y="1825625"/>
            <a:ext cx="4857104" cy="4351338"/>
          </a:xfrm>
          <a:prstGeom prst="rect">
            <a:avLst/>
          </a:prstGeom>
        </p:spPr>
      </p:pic>
      <p:pic>
        <p:nvPicPr>
          <p:cNvPr id="8" name="Picture 7"/>
          <p:cNvPicPr>
            <a:picLocks noChangeAspect="1"/>
          </p:cNvPicPr>
          <p:nvPr/>
        </p:nvPicPr>
        <p:blipFill>
          <a:blip r:embed="rId4"/>
          <a:stretch>
            <a:fillRect/>
          </a:stretch>
        </p:blipFill>
        <p:spPr>
          <a:xfrm>
            <a:off x="2433209" y="5396210"/>
            <a:ext cx="3901239" cy="1561506"/>
          </a:xfrm>
          <a:prstGeom prst="rect">
            <a:avLst/>
          </a:prstGeom>
        </p:spPr>
      </p:pic>
    </p:spTree>
    <p:extLst>
      <p:ext uri="{BB962C8B-B14F-4D97-AF65-F5344CB8AC3E}">
        <p14:creationId xmlns:p14="http://schemas.microsoft.com/office/powerpoint/2010/main" val="7702562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smtClean="0"/>
              <a:t>Factors affecting sales forecasts</a:t>
            </a:r>
            <a:endParaRPr lang="en-GB" dirty="0"/>
          </a:p>
        </p:txBody>
      </p:sp>
      <p:pic>
        <p:nvPicPr>
          <p:cNvPr id="8" name="Picture 7"/>
          <p:cNvPicPr>
            <a:picLocks noChangeAspect="1"/>
          </p:cNvPicPr>
          <p:nvPr/>
        </p:nvPicPr>
        <p:blipFill>
          <a:blip r:embed="rId3"/>
          <a:stretch>
            <a:fillRect/>
          </a:stretch>
        </p:blipFill>
        <p:spPr>
          <a:xfrm>
            <a:off x="8473061" y="196651"/>
            <a:ext cx="3901239" cy="1561506"/>
          </a:xfrm>
          <a:prstGeom prst="rect">
            <a:avLst/>
          </a:prstGeom>
        </p:spPr>
      </p:pic>
      <p:pic>
        <p:nvPicPr>
          <p:cNvPr id="6" name="Picture 5"/>
          <p:cNvPicPr>
            <a:picLocks noChangeAspect="1"/>
          </p:cNvPicPr>
          <p:nvPr/>
        </p:nvPicPr>
        <p:blipFill>
          <a:blip r:embed="rId4"/>
          <a:stretch>
            <a:fillRect/>
          </a:stretch>
        </p:blipFill>
        <p:spPr>
          <a:xfrm>
            <a:off x="838200" y="1758157"/>
            <a:ext cx="10515600" cy="4307430"/>
          </a:xfrm>
          <a:prstGeom prst="rect">
            <a:avLst/>
          </a:prstGeom>
        </p:spPr>
      </p:pic>
    </p:spTree>
    <p:extLst>
      <p:ext uri="{BB962C8B-B14F-4D97-AF65-F5344CB8AC3E}">
        <p14:creationId xmlns:p14="http://schemas.microsoft.com/office/powerpoint/2010/main" val="12813781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smtClean="0"/>
              <a:t>Factors affecting sales forecasts</a:t>
            </a:r>
            <a:endParaRPr lang="en-GB" dirty="0"/>
          </a:p>
        </p:txBody>
      </p:sp>
      <p:pic>
        <p:nvPicPr>
          <p:cNvPr id="8" name="Picture 7"/>
          <p:cNvPicPr>
            <a:picLocks noChangeAspect="1"/>
          </p:cNvPicPr>
          <p:nvPr/>
        </p:nvPicPr>
        <p:blipFill>
          <a:blip r:embed="rId3"/>
          <a:stretch>
            <a:fillRect/>
          </a:stretch>
        </p:blipFill>
        <p:spPr>
          <a:xfrm>
            <a:off x="8473061" y="196651"/>
            <a:ext cx="3901239" cy="1561506"/>
          </a:xfrm>
          <a:prstGeom prst="rect">
            <a:avLst/>
          </a:prstGeom>
        </p:spPr>
      </p:pic>
      <p:pic>
        <p:nvPicPr>
          <p:cNvPr id="3" name="Picture 2"/>
          <p:cNvPicPr>
            <a:picLocks noChangeAspect="1"/>
          </p:cNvPicPr>
          <p:nvPr/>
        </p:nvPicPr>
        <p:blipFill>
          <a:blip r:embed="rId4"/>
          <a:stretch>
            <a:fillRect/>
          </a:stretch>
        </p:blipFill>
        <p:spPr>
          <a:xfrm>
            <a:off x="1054016" y="1859161"/>
            <a:ext cx="9846595" cy="4629077"/>
          </a:xfrm>
          <a:prstGeom prst="rect">
            <a:avLst/>
          </a:prstGeom>
        </p:spPr>
      </p:pic>
    </p:spTree>
    <p:extLst>
      <p:ext uri="{BB962C8B-B14F-4D97-AF65-F5344CB8AC3E}">
        <p14:creationId xmlns:p14="http://schemas.microsoft.com/office/powerpoint/2010/main" val="37829431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462"/>
            <a:ext cx="10515600" cy="921103"/>
          </a:xfrm>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Difficulties in sales </a:t>
            </a:r>
            <a:r>
              <a:rPr lang="en-GB" dirty="0" smtClean="0"/>
              <a:t>forecasting: fill the gaps</a:t>
            </a:r>
            <a:endParaRPr lang="en-GB" dirty="0"/>
          </a:p>
        </p:txBody>
      </p:sp>
      <p:sp>
        <p:nvSpPr>
          <p:cNvPr id="3" name="Content Placeholder 2"/>
          <p:cNvSpPr>
            <a:spLocks noGrp="1"/>
          </p:cNvSpPr>
          <p:nvPr>
            <p:ph idx="1"/>
          </p:nvPr>
        </p:nvSpPr>
        <p:spPr>
          <a:xfrm>
            <a:off x="838200" y="1443789"/>
            <a:ext cx="10515600" cy="4733174"/>
          </a:xfrm>
        </p:spPr>
        <p:txBody>
          <a:bodyPr>
            <a:normAutofit fontScale="85000" lnSpcReduction="10000"/>
          </a:bodyPr>
          <a:lstStyle/>
          <a:p>
            <a:pPr marL="0" indent="0">
              <a:lnSpc>
                <a:spcPct val="220000"/>
              </a:lnSpc>
              <a:buNone/>
            </a:pPr>
            <a:r>
              <a:rPr lang="en-GB" dirty="0" smtClean="0">
                <a:latin typeface="Arial Black" panose="020B0A04020102020204" pitchFamily="34" charset="0"/>
              </a:rPr>
              <a:t>Although </a:t>
            </a:r>
            <a:r>
              <a:rPr lang="en-GB" dirty="0">
                <a:latin typeface="Arial Black" panose="020B0A04020102020204" pitchFamily="34" charset="0"/>
              </a:rPr>
              <a:t>the risk of producing </a:t>
            </a:r>
            <a:r>
              <a:rPr lang="en-GB" dirty="0" smtClean="0">
                <a:latin typeface="Arial Black" panose="020B0A04020102020204" pitchFamily="34" charset="0"/>
              </a:rPr>
              <a:t>_______________ </a:t>
            </a:r>
            <a:r>
              <a:rPr lang="en-GB" dirty="0">
                <a:latin typeface="Arial Black" panose="020B0A04020102020204" pitchFamily="34" charset="0"/>
              </a:rPr>
              <a:t>forecasts can be reduced, forecasts are not </a:t>
            </a:r>
            <a:r>
              <a:rPr lang="en-GB" dirty="0" smtClean="0">
                <a:latin typeface="Arial Black" panose="020B0A04020102020204" pitchFamily="34" charset="0"/>
              </a:rPr>
              <a:t>________________ </a:t>
            </a:r>
            <a:r>
              <a:rPr lang="en-GB" dirty="0">
                <a:latin typeface="Arial Black" panose="020B0A04020102020204" pitchFamily="34" charset="0"/>
              </a:rPr>
              <a:t>and businesses operating in </a:t>
            </a:r>
            <a:r>
              <a:rPr lang="en-GB" dirty="0" smtClean="0">
                <a:latin typeface="Arial Black" panose="020B0A04020102020204" pitchFamily="34" charset="0"/>
              </a:rPr>
              <a:t>_______________ </a:t>
            </a:r>
            <a:r>
              <a:rPr lang="en-GB" dirty="0">
                <a:latin typeface="Arial Black" panose="020B0A04020102020204" pitchFamily="34" charset="0"/>
              </a:rPr>
              <a:t>markets will find it </a:t>
            </a:r>
            <a:r>
              <a:rPr lang="en-GB" dirty="0" smtClean="0">
                <a:latin typeface="Arial Black" panose="020B0A04020102020204" pitchFamily="34" charset="0"/>
              </a:rPr>
              <a:t>__________________________________ </a:t>
            </a:r>
            <a:r>
              <a:rPr lang="en-GB" dirty="0">
                <a:latin typeface="Arial Black" panose="020B0A04020102020204" pitchFamily="34" charset="0"/>
              </a:rPr>
              <a:t>more difficult to forecast accurately beyond a very </a:t>
            </a:r>
            <a:r>
              <a:rPr lang="en-GB" dirty="0" smtClean="0">
                <a:latin typeface="Arial Black" panose="020B0A04020102020204" pitchFamily="34" charset="0"/>
              </a:rPr>
              <a:t>_____________ </a:t>
            </a:r>
            <a:r>
              <a:rPr lang="en-GB" dirty="0">
                <a:latin typeface="Arial Black" panose="020B0A04020102020204" pitchFamily="34" charset="0"/>
              </a:rPr>
              <a:t>period of time in the </a:t>
            </a:r>
            <a:r>
              <a:rPr lang="en-GB" dirty="0" smtClean="0">
                <a:latin typeface="Arial Black" panose="020B0A04020102020204" pitchFamily="34" charset="0"/>
              </a:rPr>
              <a:t>_______________. </a:t>
            </a:r>
          </a:p>
          <a:p>
            <a:endParaRPr lang="en-GB" dirty="0"/>
          </a:p>
          <a:p>
            <a:endParaRPr lang="en-GB" dirty="0" smtClean="0"/>
          </a:p>
          <a:p>
            <a:endParaRPr lang="en-GB" sz="3600" dirty="0"/>
          </a:p>
        </p:txBody>
      </p:sp>
      <p:sp>
        <p:nvSpPr>
          <p:cNvPr id="4" name="TextBox 3"/>
          <p:cNvSpPr txBox="1"/>
          <p:nvPr/>
        </p:nvSpPr>
        <p:spPr>
          <a:xfrm>
            <a:off x="3850105" y="5600678"/>
            <a:ext cx="3152273" cy="954107"/>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GB" sz="2800" dirty="0" smtClean="0"/>
              <a:t>Dynamic</a:t>
            </a:r>
          </a:p>
          <a:p>
            <a:pPr marL="285750" indent="-285750">
              <a:buFont typeface="Arial" panose="020B0604020202020204" pitchFamily="34" charset="0"/>
              <a:buChar char="•"/>
            </a:pPr>
            <a:r>
              <a:rPr lang="en-GB" sz="2800" dirty="0" smtClean="0"/>
              <a:t>Significantly</a:t>
            </a:r>
            <a:endParaRPr lang="en-GB" sz="2800" dirty="0"/>
          </a:p>
        </p:txBody>
      </p:sp>
      <p:sp>
        <p:nvSpPr>
          <p:cNvPr id="5" name="TextBox 4"/>
          <p:cNvSpPr txBox="1"/>
          <p:nvPr/>
        </p:nvSpPr>
        <p:spPr>
          <a:xfrm>
            <a:off x="6325603" y="5633080"/>
            <a:ext cx="3152273" cy="954107"/>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GB" sz="2800" dirty="0" smtClean="0"/>
              <a:t>Short</a:t>
            </a:r>
          </a:p>
          <a:p>
            <a:pPr marL="285750" indent="-285750">
              <a:buFont typeface="Arial" panose="020B0604020202020204" pitchFamily="34" charset="0"/>
              <a:buChar char="•"/>
            </a:pPr>
            <a:r>
              <a:rPr lang="en-GB" sz="2800" dirty="0" smtClean="0"/>
              <a:t>Future</a:t>
            </a:r>
            <a:endParaRPr lang="en-GB" sz="2800" dirty="0"/>
          </a:p>
        </p:txBody>
      </p:sp>
      <p:sp>
        <p:nvSpPr>
          <p:cNvPr id="6" name="TextBox 5"/>
          <p:cNvSpPr txBox="1"/>
          <p:nvPr/>
        </p:nvSpPr>
        <p:spPr>
          <a:xfrm>
            <a:off x="8608596" y="5600677"/>
            <a:ext cx="3152273" cy="954107"/>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GB" sz="2800" dirty="0" smtClean="0"/>
              <a:t>Inaccurate</a:t>
            </a:r>
          </a:p>
          <a:p>
            <a:pPr marL="285750" indent="-285750">
              <a:buFont typeface="Arial" panose="020B0604020202020204" pitchFamily="34" charset="0"/>
              <a:buChar char="•"/>
            </a:pPr>
            <a:r>
              <a:rPr lang="en-GB" sz="2800" dirty="0"/>
              <a:t>Guaranteed</a:t>
            </a:r>
            <a:endParaRPr lang="en-GB" sz="2800" dirty="0"/>
          </a:p>
        </p:txBody>
      </p:sp>
    </p:spTree>
    <p:extLst>
      <p:ext uri="{BB962C8B-B14F-4D97-AF65-F5344CB8AC3E}">
        <p14:creationId xmlns:p14="http://schemas.microsoft.com/office/powerpoint/2010/main" val="28572691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Difficulties in sales forecasting</a:t>
            </a:r>
            <a:endParaRPr lang="en-GB" dirty="0"/>
          </a:p>
        </p:txBody>
      </p:sp>
      <p:sp>
        <p:nvSpPr>
          <p:cNvPr id="3" name="Content Placeholder 2"/>
          <p:cNvSpPr>
            <a:spLocks noGrp="1"/>
          </p:cNvSpPr>
          <p:nvPr>
            <p:ph idx="1"/>
          </p:nvPr>
        </p:nvSpPr>
        <p:spPr>
          <a:ln w="76200">
            <a:solidFill>
              <a:srgbClr val="70AD47"/>
            </a:solidFill>
          </a:ln>
        </p:spPr>
        <p:txBody>
          <a:bodyPr/>
          <a:lstStyle/>
          <a:p>
            <a:pPr>
              <a:lnSpc>
                <a:spcPct val="200000"/>
              </a:lnSpc>
            </a:pPr>
            <a:r>
              <a:rPr lang="en-GB" dirty="0" smtClean="0"/>
              <a:t>Although </a:t>
            </a:r>
            <a:r>
              <a:rPr lang="en-GB" dirty="0"/>
              <a:t>the risk of producing inaccurate forecasts can be reduced, forecasts are not guaranteed and businesses operating in dynamic markets will find it significantly more difficult to forecast accurately beyond a very short period of time in the future. </a:t>
            </a:r>
          </a:p>
          <a:p>
            <a:endParaRPr lang="en-GB" dirty="0"/>
          </a:p>
        </p:txBody>
      </p:sp>
    </p:spTree>
    <p:extLst>
      <p:ext uri="{BB962C8B-B14F-4D97-AF65-F5344CB8AC3E}">
        <p14:creationId xmlns:p14="http://schemas.microsoft.com/office/powerpoint/2010/main" val="11596798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2C56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4.2.1 Conditions that prompt trade</a:t>
            </a:r>
          </a:p>
        </p:txBody>
      </p:sp>
      <p:sp>
        <p:nvSpPr>
          <p:cNvPr id="5" name="Text Placeholder 4"/>
          <p:cNvSpPr>
            <a:spLocks noGrp="1"/>
          </p:cNvSpPr>
          <p:nvPr>
            <p:ph type="body" idx="1"/>
          </p:nvPr>
        </p:nvSpPr>
        <p:spPr/>
        <p:txBody>
          <a:bodyPr/>
          <a:lstStyle/>
          <a:p>
            <a:endParaRPr lang="en-GB"/>
          </a:p>
        </p:txBody>
      </p:sp>
      <p:pic>
        <p:nvPicPr>
          <p:cNvPr id="6" name="Picture 5"/>
          <p:cNvPicPr>
            <a:picLocks noChangeAspect="1"/>
          </p:cNvPicPr>
          <p:nvPr/>
        </p:nvPicPr>
        <p:blipFill>
          <a:blip r:embed="rId2"/>
          <a:stretch>
            <a:fillRect/>
          </a:stretch>
        </p:blipFill>
        <p:spPr>
          <a:xfrm>
            <a:off x="0" y="0"/>
            <a:ext cx="12221588" cy="1971675"/>
          </a:xfrm>
          <a:prstGeom prst="rect">
            <a:avLst/>
          </a:prstGeom>
        </p:spPr>
      </p:pic>
    </p:spTree>
    <p:extLst>
      <p:ext uri="{BB962C8B-B14F-4D97-AF65-F5344CB8AC3E}">
        <p14:creationId xmlns:p14="http://schemas.microsoft.com/office/powerpoint/2010/main" val="3874467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212" y="266700"/>
            <a:ext cx="11589774" cy="6096000"/>
          </a:xfrm>
          <a:prstGeom prst="rect">
            <a:avLst/>
          </a:prstGeom>
        </p:spPr>
      </p:pic>
    </p:spTree>
    <p:extLst>
      <p:ext uri="{BB962C8B-B14F-4D97-AF65-F5344CB8AC3E}">
        <p14:creationId xmlns:p14="http://schemas.microsoft.com/office/powerpoint/2010/main" val="7078074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r>
              <a:rPr lang="en-GB" dirty="0" smtClean="0">
                <a:solidFill>
                  <a:schemeClr val="tx1"/>
                </a:solidFill>
              </a:rPr>
              <a:t/>
            </a:r>
            <a:br>
              <a:rPr lang="en-GB" dirty="0" smtClean="0">
                <a:solidFill>
                  <a:schemeClr val="tx1"/>
                </a:solidFill>
              </a:rPr>
            </a:br>
            <a:r>
              <a:rPr lang="en-GB" dirty="0" smtClean="0">
                <a:solidFill>
                  <a:schemeClr val="tx1"/>
                </a:solidFill>
              </a:rPr>
              <a:t>4.2.1 </a:t>
            </a:r>
            <a:r>
              <a:rPr lang="en-GB" dirty="0">
                <a:solidFill>
                  <a:schemeClr val="tx1"/>
                </a:solidFill>
              </a:rPr>
              <a:t>Conditions that prompt trade</a:t>
            </a:r>
            <a:br>
              <a:rPr lang="en-GB" dirty="0">
                <a:solidFill>
                  <a:schemeClr val="tx1"/>
                </a:solidFill>
              </a:rPr>
            </a:b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b="1" dirty="0">
                <a:solidFill>
                  <a:srgbClr val="0070C0"/>
                </a:solidFill>
              </a:rPr>
              <a:t>a) Push factors:</a:t>
            </a:r>
          </a:p>
          <a:p>
            <a:pPr lvl="1"/>
            <a:r>
              <a:rPr lang="en-GB" b="1" dirty="0" smtClean="0">
                <a:solidFill>
                  <a:srgbClr val="0070C0"/>
                </a:solidFill>
              </a:rPr>
              <a:t>saturated </a:t>
            </a:r>
            <a:r>
              <a:rPr lang="en-GB" b="1" dirty="0">
                <a:solidFill>
                  <a:srgbClr val="0070C0"/>
                </a:solidFill>
              </a:rPr>
              <a:t>markets</a:t>
            </a:r>
          </a:p>
          <a:p>
            <a:pPr lvl="1"/>
            <a:r>
              <a:rPr lang="en-GB" b="1" dirty="0" smtClean="0">
                <a:solidFill>
                  <a:srgbClr val="0070C0"/>
                </a:solidFill>
              </a:rPr>
              <a:t>competition</a:t>
            </a:r>
            <a:endParaRPr lang="en-GB" b="1" dirty="0">
              <a:solidFill>
                <a:srgbClr val="0070C0"/>
              </a:solidFill>
            </a:endParaRPr>
          </a:p>
          <a:p>
            <a:pPr marL="0" indent="0">
              <a:buNone/>
            </a:pPr>
            <a:r>
              <a:rPr lang="en-GB" dirty="0"/>
              <a:t>b) Pull factors:</a:t>
            </a:r>
          </a:p>
          <a:p>
            <a:pPr lvl="1"/>
            <a:r>
              <a:rPr lang="en-GB" dirty="0" smtClean="0"/>
              <a:t>economies </a:t>
            </a:r>
            <a:r>
              <a:rPr lang="en-GB" dirty="0"/>
              <a:t>of scale</a:t>
            </a:r>
          </a:p>
          <a:p>
            <a:pPr lvl="1"/>
            <a:r>
              <a:rPr lang="en-GB" dirty="0" smtClean="0"/>
              <a:t>risk </a:t>
            </a:r>
            <a:r>
              <a:rPr lang="en-GB" dirty="0"/>
              <a:t>spreading</a:t>
            </a:r>
          </a:p>
          <a:p>
            <a:pPr marL="0" indent="0">
              <a:buNone/>
            </a:pPr>
            <a:r>
              <a:rPr lang="en-GB" dirty="0"/>
              <a:t>c) Possibility of off-shoring and outsourcing</a:t>
            </a:r>
          </a:p>
          <a:p>
            <a:pPr marL="0" indent="0">
              <a:buNone/>
            </a:pPr>
            <a:r>
              <a:rPr lang="en-GB" dirty="0"/>
              <a:t>d) Extending the product life cycle by selling in </a:t>
            </a:r>
            <a:r>
              <a:rPr lang="en-GB" dirty="0" smtClean="0"/>
              <a:t>multiple markets</a:t>
            </a:r>
            <a:endParaRPr lang="en-GB" dirty="0"/>
          </a:p>
        </p:txBody>
      </p:sp>
    </p:spTree>
    <p:extLst>
      <p:ext uri="{BB962C8B-B14F-4D97-AF65-F5344CB8AC3E}">
        <p14:creationId xmlns:p14="http://schemas.microsoft.com/office/powerpoint/2010/main" val="20067393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05" y="469231"/>
            <a:ext cx="3433010" cy="1491915"/>
          </a:xfrm>
        </p:spPr>
        <p:style>
          <a:lnRef idx="2">
            <a:schemeClr val="dk1"/>
          </a:lnRef>
          <a:fillRef idx="1">
            <a:schemeClr val="lt1"/>
          </a:fillRef>
          <a:effectRef idx="0">
            <a:schemeClr val="dk1"/>
          </a:effectRef>
          <a:fontRef idx="minor">
            <a:schemeClr val="dk1"/>
          </a:fontRef>
        </p:style>
        <p:txBody>
          <a:bodyPr>
            <a:normAutofit/>
          </a:bodyPr>
          <a:lstStyle/>
          <a:p>
            <a:pPr algn="ctr"/>
            <a:r>
              <a:rPr lang="en-GB" dirty="0" smtClean="0"/>
              <a:t>Push and pull  factors</a:t>
            </a:r>
            <a:endParaRPr lang="en-GB" dirty="0"/>
          </a:p>
        </p:txBody>
      </p:sp>
      <p:pic>
        <p:nvPicPr>
          <p:cNvPr id="5" name="Picture 4"/>
          <p:cNvPicPr>
            <a:picLocks noChangeAspect="1"/>
          </p:cNvPicPr>
          <p:nvPr/>
        </p:nvPicPr>
        <p:blipFill>
          <a:blip r:embed="rId3"/>
          <a:stretch>
            <a:fillRect/>
          </a:stretch>
        </p:blipFill>
        <p:spPr>
          <a:xfrm>
            <a:off x="3760619" y="0"/>
            <a:ext cx="7124481" cy="6723648"/>
          </a:xfrm>
          <a:prstGeom prst="rect">
            <a:avLst/>
          </a:prstGeom>
        </p:spPr>
      </p:pic>
      <p:sp>
        <p:nvSpPr>
          <p:cNvPr id="6" name="TextBox 5"/>
          <p:cNvSpPr txBox="1"/>
          <p:nvPr/>
        </p:nvSpPr>
        <p:spPr>
          <a:xfrm>
            <a:off x="541421" y="2213811"/>
            <a:ext cx="2803358" cy="3693319"/>
          </a:xfrm>
          <a:prstGeom prst="rect">
            <a:avLst/>
          </a:prstGeom>
          <a:noFill/>
        </p:spPr>
        <p:txBody>
          <a:bodyPr wrap="square" rtlCol="0">
            <a:spAutoFit/>
          </a:bodyPr>
          <a:lstStyle/>
          <a:p>
            <a:r>
              <a:rPr lang="en-GB" dirty="0" smtClean="0">
                <a:latin typeface="Arial Black" panose="020B0A04020102020204" pitchFamily="34" charset="0"/>
              </a:rPr>
              <a:t>Instructions</a:t>
            </a:r>
          </a:p>
          <a:p>
            <a:r>
              <a:rPr lang="en-GB" dirty="0" smtClean="0">
                <a:latin typeface="Arial Black" panose="020B0A04020102020204" pitchFamily="34" charset="0"/>
              </a:rPr>
              <a:t>Identify two push factors in the confectionery industry and two pull factors that might have an impact on consumer trends </a:t>
            </a:r>
          </a:p>
          <a:p>
            <a:endParaRPr lang="en-GB" dirty="0" smtClean="0">
              <a:latin typeface="Arial Black" panose="020B0A04020102020204" pitchFamily="34" charset="0"/>
            </a:endParaRPr>
          </a:p>
          <a:p>
            <a:r>
              <a:rPr lang="en-GB" dirty="0" smtClean="0">
                <a:latin typeface="Arial Black" panose="020B0A04020102020204" pitchFamily="34" charset="0"/>
              </a:rPr>
              <a:t>Add them to this diagram and colour code the sections </a:t>
            </a:r>
            <a:endParaRPr lang="en-GB" dirty="0">
              <a:latin typeface="Arial Black" panose="020B0A04020102020204" pitchFamily="34" charset="0"/>
            </a:endParaRPr>
          </a:p>
        </p:txBody>
      </p:sp>
      <p:pic>
        <p:nvPicPr>
          <p:cNvPr id="7" name="Picture 6"/>
          <p:cNvPicPr>
            <a:picLocks noChangeAspect="1"/>
          </p:cNvPicPr>
          <p:nvPr/>
        </p:nvPicPr>
        <p:blipFill>
          <a:blip r:embed="rId4"/>
          <a:stretch>
            <a:fillRect/>
          </a:stretch>
        </p:blipFill>
        <p:spPr>
          <a:xfrm>
            <a:off x="8765816" y="4215138"/>
            <a:ext cx="3331495" cy="2642862"/>
          </a:xfrm>
          <a:prstGeom prst="rect">
            <a:avLst/>
          </a:prstGeom>
        </p:spPr>
      </p:pic>
    </p:spTree>
    <p:extLst>
      <p:ext uri="{BB962C8B-B14F-4D97-AF65-F5344CB8AC3E}">
        <p14:creationId xmlns:p14="http://schemas.microsoft.com/office/powerpoint/2010/main" val="4143485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562" y="365126"/>
            <a:ext cx="8652876" cy="597330"/>
          </a:xfrm>
          <a:solidFill>
            <a:srgbClr val="006847"/>
          </a:solidFill>
        </p:spPr>
        <p:txBody>
          <a:bodyPr>
            <a:normAutofit fontScale="90000"/>
          </a:bodyPr>
          <a:lstStyle/>
          <a:p>
            <a:pPr algn="ctr"/>
            <a:r>
              <a:rPr lang="en-GB" dirty="0" smtClean="0">
                <a:solidFill>
                  <a:schemeClr val="bg1"/>
                </a:solidFill>
              </a:rPr>
              <a:t/>
            </a:r>
            <a:br>
              <a:rPr lang="en-GB" dirty="0" smtClean="0">
                <a:solidFill>
                  <a:schemeClr val="bg1"/>
                </a:solidFill>
              </a:rPr>
            </a:br>
            <a:r>
              <a:rPr lang="en-GB" dirty="0" smtClean="0">
                <a:solidFill>
                  <a:schemeClr val="bg1"/>
                </a:solidFill>
              </a:rPr>
              <a:t>Possibility </a:t>
            </a:r>
            <a:r>
              <a:rPr lang="en-GB" dirty="0">
                <a:solidFill>
                  <a:schemeClr val="bg1"/>
                </a:solidFill>
              </a:rPr>
              <a:t>of off-shoring and outsourcing</a:t>
            </a:r>
            <a:br>
              <a:rPr lang="en-GB" dirty="0">
                <a:solidFill>
                  <a:schemeClr val="bg1"/>
                </a:solidFill>
              </a:rPr>
            </a:br>
            <a:endParaRPr lang="en-GB" dirty="0">
              <a:solidFill>
                <a:schemeClr val="bg1"/>
              </a:solidFill>
            </a:endParaRPr>
          </a:p>
        </p:txBody>
      </p:sp>
      <p:sp>
        <p:nvSpPr>
          <p:cNvPr id="6" name="Text Placeholder 5"/>
          <p:cNvSpPr>
            <a:spLocks noGrp="1"/>
          </p:cNvSpPr>
          <p:nvPr>
            <p:ph type="body" idx="1"/>
          </p:nvPr>
        </p:nvSpPr>
        <p:spPr>
          <a:xfrm>
            <a:off x="839788" y="634416"/>
            <a:ext cx="5157787" cy="823912"/>
          </a:xfrm>
        </p:spPr>
        <p:txBody>
          <a:bodyPr/>
          <a:lstStyle/>
          <a:p>
            <a:r>
              <a:rPr lang="en-GB" dirty="0" smtClean="0"/>
              <a:t>Offshoring</a:t>
            </a:r>
            <a:endParaRPr lang="en-GB" dirty="0"/>
          </a:p>
        </p:txBody>
      </p:sp>
      <p:sp>
        <p:nvSpPr>
          <p:cNvPr id="8" name="Text Placeholder 7"/>
          <p:cNvSpPr>
            <a:spLocks noGrp="1"/>
          </p:cNvSpPr>
          <p:nvPr>
            <p:ph type="body" sz="quarter" idx="3"/>
          </p:nvPr>
        </p:nvSpPr>
        <p:spPr>
          <a:xfrm>
            <a:off x="6424863" y="2691816"/>
            <a:ext cx="5183188" cy="639751"/>
          </a:xfrm>
        </p:spPr>
        <p:txBody>
          <a:bodyPr/>
          <a:lstStyle/>
          <a:p>
            <a:r>
              <a:rPr lang="en-GB" dirty="0" smtClean="0"/>
              <a:t>Outsourcing</a:t>
            </a:r>
            <a:endParaRPr lang="en-GB" dirty="0"/>
          </a:p>
        </p:txBody>
      </p:sp>
      <p:sp>
        <p:nvSpPr>
          <p:cNvPr id="4" name="Content Placeholder 3"/>
          <p:cNvSpPr>
            <a:spLocks noGrp="1"/>
          </p:cNvSpPr>
          <p:nvPr>
            <p:ph sz="half" idx="2"/>
          </p:nvPr>
        </p:nvSpPr>
        <p:spPr>
          <a:xfrm>
            <a:off x="839788" y="1458328"/>
            <a:ext cx="5157787" cy="3684588"/>
          </a:xfrm>
        </p:spPr>
        <p:txBody>
          <a:bodyPr/>
          <a:lstStyle/>
          <a:p>
            <a:r>
              <a:rPr lang="en-GB" dirty="0"/>
              <a:t>Companies move production to countries with lower labour costs to reduce costs and stay competitive in the global confectionery </a:t>
            </a:r>
            <a:r>
              <a:rPr lang="en-GB" dirty="0" smtClean="0"/>
              <a:t>industry</a:t>
            </a:r>
            <a:endParaRPr lang="en-GB" dirty="0"/>
          </a:p>
        </p:txBody>
      </p:sp>
      <p:sp>
        <p:nvSpPr>
          <p:cNvPr id="5" name="Content Placeholder 4"/>
          <p:cNvSpPr>
            <a:spLocks noGrp="1"/>
          </p:cNvSpPr>
          <p:nvPr>
            <p:ph sz="quarter" idx="4"/>
          </p:nvPr>
        </p:nvSpPr>
        <p:spPr>
          <a:xfrm>
            <a:off x="6424863" y="3515728"/>
            <a:ext cx="5183188" cy="2861009"/>
          </a:xfrm>
        </p:spPr>
        <p:txBody>
          <a:bodyPr/>
          <a:lstStyle/>
          <a:p>
            <a:r>
              <a:rPr lang="en-GB" dirty="0"/>
              <a:t>Confectionery firms outsource packaging, logistics, and marketing to specialist companies, reducing costs, improving efficiency, and allowing focus on core </a:t>
            </a:r>
            <a:r>
              <a:rPr lang="en-GB" dirty="0" smtClean="0"/>
              <a:t>production</a:t>
            </a:r>
            <a:endParaRPr lang="en-GB" dirty="0"/>
          </a:p>
        </p:txBody>
      </p:sp>
      <p:pic>
        <p:nvPicPr>
          <p:cNvPr id="11" name="Picture 10"/>
          <p:cNvPicPr>
            <a:picLocks noChangeAspect="1"/>
          </p:cNvPicPr>
          <p:nvPr/>
        </p:nvPicPr>
        <p:blipFill>
          <a:blip r:embed="rId3"/>
          <a:stretch>
            <a:fillRect/>
          </a:stretch>
        </p:blipFill>
        <p:spPr>
          <a:xfrm>
            <a:off x="1109411" y="3638697"/>
            <a:ext cx="3631030" cy="2328131"/>
          </a:xfrm>
          <a:prstGeom prst="rect">
            <a:avLst/>
          </a:prstGeom>
        </p:spPr>
      </p:pic>
      <p:pic>
        <p:nvPicPr>
          <p:cNvPr id="12" name="Picture 11"/>
          <p:cNvPicPr>
            <a:picLocks noChangeAspect="1"/>
          </p:cNvPicPr>
          <p:nvPr/>
        </p:nvPicPr>
        <p:blipFill>
          <a:blip r:embed="rId4"/>
          <a:stretch>
            <a:fillRect/>
          </a:stretch>
        </p:blipFill>
        <p:spPr>
          <a:xfrm>
            <a:off x="3481555" y="5470955"/>
            <a:ext cx="1735555" cy="991746"/>
          </a:xfrm>
          <a:prstGeom prst="rect">
            <a:avLst/>
          </a:prstGeom>
        </p:spPr>
      </p:pic>
      <p:pic>
        <p:nvPicPr>
          <p:cNvPr id="13" name="Picture 12"/>
          <p:cNvPicPr>
            <a:picLocks noChangeAspect="1"/>
          </p:cNvPicPr>
          <p:nvPr/>
        </p:nvPicPr>
        <p:blipFill>
          <a:blip r:embed="rId5"/>
          <a:stretch>
            <a:fillRect/>
          </a:stretch>
        </p:blipFill>
        <p:spPr>
          <a:xfrm>
            <a:off x="6549439" y="1087939"/>
            <a:ext cx="2943225" cy="1552575"/>
          </a:xfrm>
          <a:prstGeom prst="rect">
            <a:avLst/>
          </a:prstGeom>
        </p:spPr>
      </p:pic>
    </p:spTree>
    <p:extLst>
      <p:ext uri="{BB962C8B-B14F-4D97-AF65-F5344CB8AC3E}">
        <p14:creationId xmlns:p14="http://schemas.microsoft.com/office/powerpoint/2010/main" val="11785290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71925"/>
          </a:solidFill>
        </p:spPr>
        <p:txBody>
          <a:bodyPr/>
          <a:lstStyle/>
          <a:p>
            <a:r>
              <a:rPr lang="en-GB" dirty="0">
                <a:solidFill>
                  <a:schemeClr val="bg1"/>
                </a:solidFill>
                <a:latin typeface="+mn-lt"/>
              </a:rPr>
              <a:t>Extending the product life cycle by selling in multiple markets</a:t>
            </a:r>
          </a:p>
        </p:txBody>
      </p:sp>
      <p:sp>
        <p:nvSpPr>
          <p:cNvPr id="4" name="Content Placeholder 3"/>
          <p:cNvSpPr>
            <a:spLocks noGrp="1"/>
          </p:cNvSpPr>
          <p:nvPr>
            <p:ph sz="half" idx="1"/>
          </p:nvPr>
        </p:nvSpPr>
        <p:spPr/>
        <p:txBody>
          <a:bodyPr>
            <a:normAutofit fontScale="92500" lnSpcReduction="10000"/>
          </a:bodyPr>
          <a:lstStyle/>
          <a:p>
            <a:r>
              <a:rPr lang="en-GB" dirty="0"/>
              <a:t>Confectionery brands can extend a product’s life by selling in new </a:t>
            </a:r>
            <a:r>
              <a:rPr lang="en-GB" dirty="0" smtClean="0"/>
              <a:t>markets</a:t>
            </a:r>
          </a:p>
          <a:p>
            <a:r>
              <a:rPr lang="en-GB" dirty="0" smtClean="0"/>
              <a:t>Different </a:t>
            </a:r>
            <a:r>
              <a:rPr lang="en-GB" dirty="0"/>
              <a:t>countries have new tastes, seasons, and </a:t>
            </a:r>
            <a:r>
              <a:rPr lang="en-GB" dirty="0" smtClean="0"/>
              <a:t>buyers</a:t>
            </a:r>
          </a:p>
          <a:p>
            <a:r>
              <a:rPr lang="en-GB" dirty="0" smtClean="0"/>
              <a:t>This </a:t>
            </a:r>
            <a:r>
              <a:rPr lang="en-GB" dirty="0"/>
              <a:t>spreads risk, increases sales time, and reduces waste. Small changes in flavour, size, or packaging help products stay popular for longer and support steady growth for global confectionery </a:t>
            </a:r>
            <a:r>
              <a:rPr lang="en-GB" dirty="0" smtClean="0"/>
              <a:t>businesses</a:t>
            </a:r>
            <a:endParaRPr lang="en-GB" dirty="0"/>
          </a:p>
        </p:txBody>
      </p:sp>
      <p:pic>
        <p:nvPicPr>
          <p:cNvPr id="6" name="Content Placeholder 5"/>
          <p:cNvPicPr>
            <a:picLocks noGrp="1" noChangeAspect="1"/>
          </p:cNvPicPr>
          <p:nvPr>
            <p:ph sz="half" idx="2"/>
          </p:nvPr>
        </p:nvPicPr>
        <p:blipFill>
          <a:blip r:embed="rId2"/>
          <a:stretch>
            <a:fillRect/>
          </a:stretch>
        </p:blipFill>
        <p:spPr>
          <a:xfrm>
            <a:off x="6172200" y="2136181"/>
            <a:ext cx="5181600" cy="3730226"/>
          </a:xfrm>
          <a:prstGeom prst="rect">
            <a:avLst/>
          </a:prstGeom>
        </p:spPr>
      </p:pic>
    </p:spTree>
    <p:extLst>
      <p:ext uri="{BB962C8B-B14F-4D97-AF65-F5344CB8AC3E}">
        <p14:creationId xmlns:p14="http://schemas.microsoft.com/office/powerpoint/2010/main" val="21513817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1520583">
            <a:off x="640899" y="2171174"/>
            <a:ext cx="2788374" cy="3182592"/>
          </a:xfrm>
          <a:prstGeom prst="roundRect">
            <a:avLst/>
          </a:prstGeom>
        </p:spPr>
      </p:pic>
      <p:sp>
        <p:nvSpPr>
          <p:cNvPr id="2" name="Title 1"/>
          <p:cNvSpPr>
            <a:spLocks noGrp="1"/>
          </p:cNvSpPr>
          <p:nvPr>
            <p:ph type="title"/>
          </p:nvPr>
        </p:nvSpPr>
        <p:spPr/>
        <p:txBody>
          <a:bodyPr>
            <a:normAutofit fontScale="90000"/>
          </a:bodyPr>
          <a:lstStyle/>
          <a:p>
            <a:pPr algn="ctr"/>
            <a:r>
              <a:rPr lang="en-GB" sz="7200" dirty="0">
                <a:solidFill>
                  <a:srgbClr val="0070C0"/>
                </a:solidFill>
                <a:latin typeface="Folio XBd BT" panose="020B0904040702040204" pitchFamily="34" charset="0"/>
              </a:rPr>
              <a:t>Sample Exam Questions</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3965" y="1929870"/>
            <a:ext cx="4449835" cy="4449835"/>
          </a:xfrm>
          <a:prstGeom prst="roundRect">
            <a:avLst/>
          </a:prstGeom>
        </p:spPr>
      </p:pic>
      <p:pic>
        <p:nvPicPr>
          <p:cNvPr id="8" name="Picture 7"/>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520583">
            <a:off x="2046200" y="2373490"/>
            <a:ext cx="2788374" cy="3182592"/>
          </a:xfrm>
          <a:prstGeom prst="roundRect">
            <a:avLst/>
          </a:prstGeom>
        </p:spPr>
      </p:pic>
      <p:pic>
        <p:nvPicPr>
          <p:cNvPr id="9" name="Picture 8"/>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520583">
            <a:off x="3376473" y="2336623"/>
            <a:ext cx="2788374" cy="3182592"/>
          </a:xfrm>
          <a:prstGeom prst="roundRect">
            <a:avLst/>
          </a:prstGeom>
        </p:spPr>
      </p:pic>
    </p:spTree>
    <p:extLst>
      <p:ext uri="{BB962C8B-B14F-4D97-AF65-F5344CB8AC3E}">
        <p14:creationId xmlns:p14="http://schemas.microsoft.com/office/powerpoint/2010/main" val="31277885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normAutofit/>
          </a:bodyPr>
          <a:lstStyle/>
          <a:p>
            <a:r>
              <a:rPr lang="en-GB" dirty="0" smtClean="0">
                <a:solidFill>
                  <a:schemeClr val="bg1"/>
                </a:solidFill>
              </a:rPr>
              <a:t>Case study for sample question 1</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1576387" y="1939245"/>
            <a:ext cx="9039225" cy="4314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44753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GB" dirty="0" smtClean="0">
                <a:solidFill>
                  <a:schemeClr val="bg1"/>
                </a:solidFill>
              </a:rPr>
              <a:t>Sample question 1</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887700" y="2268311"/>
            <a:ext cx="10416600" cy="1323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2828925" y="3850140"/>
            <a:ext cx="6534150" cy="2466975"/>
          </a:xfrm>
          <a:prstGeom prst="rect">
            <a:avLst/>
          </a:prstGeom>
        </p:spPr>
      </p:pic>
    </p:spTree>
    <p:extLst>
      <p:ext uri="{BB962C8B-B14F-4D97-AF65-F5344CB8AC3E}">
        <p14:creationId xmlns:p14="http://schemas.microsoft.com/office/powerpoint/2010/main" val="7068915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0088C"/>
          </a:solidFill>
        </p:spPr>
        <p:txBody>
          <a:bodyPr/>
          <a:lstStyle/>
          <a:p>
            <a:r>
              <a:rPr lang="en-GB" dirty="0" smtClean="0">
                <a:solidFill>
                  <a:schemeClr val="bg1"/>
                </a:solidFill>
              </a:rPr>
              <a:t>Answer sample question 1</a:t>
            </a:r>
            <a:endParaRPr lang="en-GB" dirty="0">
              <a:solidFill>
                <a:schemeClr val="bg1"/>
              </a:solidFill>
            </a:endParaRPr>
          </a:p>
        </p:txBody>
      </p:sp>
      <p:pic>
        <p:nvPicPr>
          <p:cNvPr id="5" name="Content Placeholder 4"/>
          <p:cNvPicPr>
            <a:picLocks noGrp="1" noChangeAspect="1"/>
          </p:cNvPicPr>
          <p:nvPr>
            <p:ph sz="half" idx="1"/>
          </p:nvPr>
        </p:nvPicPr>
        <p:blipFill>
          <a:blip r:embed="rId2"/>
          <a:stretch>
            <a:fillRect/>
          </a:stretch>
        </p:blipFill>
        <p:spPr>
          <a:xfrm>
            <a:off x="838200" y="2463665"/>
            <a:ext cx="5181600" cy="3075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p:cNvPicPr>
            <a:picLocks noGrp="1" noChangeAspect="1"/>
          </p:cNvPicPr>
          <p:nvPr>
            <p:ph sz="half" idx="2"/>
          </p:nvPr>
        </p:nvPicPr>
        <p:blipFill>
          <a:blip r:embed="rId3"/>
          <a:stretch>
            <a:fillRect/>
          </a:stretch>
        </p:blipFill>
        <p:spPr>
          <a:xfrm>
            <a:off x="6172200" y="2607436"/>
            <a:ext cx="5181600" cy="2787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66304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D3A5A-323C-D939-344E-C26DA0F3B816}"/>
              </a:ext>
            </a:extLst>
          </p:cNvPr>
          <p:cNvSpPr>
            <a:spLocks noGrp="1"/>
          </p:cNvSpPr>
          <p:nvPr>
            <p:ph type="title"/>
          </p:nvPr>
        </p:nvSpPr>
        <p:spPr>
          <a:xfrm>
            <a:off x="0" y="0"/>
            <a:ext cx="2250440" cy="4025348"/>
          </a:xfrm>
          <a:solidFill>
            <a:srgbClr val="1223A7"/>
          </a:solidFill>
        </p:spPr>
        <p:txBody>
          <a:bodyPr>
            <a:normAutofit/>
          </a:bodyPr>
          <a:lstStyle/>
          <a:p>
            <a:r>
              <a:rPr lang="en-GB" dirty="0">
                <a:solidFill>
                  <a:schemeClr val="bg1"/>
                </a:solidFill>
              </a:rPr>
              <a:t>How to level </a:t>
            </a:r>
            <a:r>
              <a:rPr lang="en-GB" dirty="0" smtClean="0">
                <a:solidFill>
                  <a:schemeClr val="bg1"/>
                </a:solidFill>
              </a:rPr>
              <a:t>an 8 </a:t>
            </a:r>
            <a:r>
              <a:rPr lang="en-GB" dirty="0">
                <a:solidFill>
                  <a:schemeClr val="bg1"/>
                </a:solidFill>
              </a:rPr>
              <a:t>mark </a:t>
            </a:r>
            <a:r>
              <a:rPr lang="en-GB" dirty="0" smtClean="0">
                <a:solidFill>
                  <a:schemeClr val="bg1"/>
                </a:solidFill>
              </a:rPr>
              <a:t>answer</a:t>
            </a:r>
            <a:br>
              <a:rPr lang="en-GB" dirty="0" smtClean="0">
                <a:solidFill>
                  <a:schemeClr val="bg1"/>
                </a:solidFill>
              </a:rPr>
            </a:br>
            <a:r>
              <a:rPr lang="en-GB" dirty="0" smtClean="0">
                <a:solidFill>
                  <a:schemeClr val="bg1"/>
                </a:solidFill>
              </a:rPr>
              <a:t>(Only on paper 3)</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2370068" y="331097"/>
            <a:ext cx="9309888" cy="6039886"/>
          </a:xfrm>
          <a:prstGeom prst="rect">
            <a:avLst/>
          </a:prstGeom>
        </p:spPr>
      </p:pic>
      <p:sp>
        <p:nvSpPr>
          <p:cNvPr id="5" name="TextBox 4"/>
          <p:cNvSpPr txBox="1"/>
          <p:nvPr/>
        </p:nvSpPr>
        <p:spPr>
          <a:xfrm>
            <a:off x="2663687" y="6370983"/>
            <a:ext cx="57606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No conclusion required on the 8 mark questions on paper 3</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20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GB" dirty="0" smtClean="0">
                <a:solidFill>
                  <a:schemeClr val="bg1"/>
                </a:solidFill>
              </a:rPr>
              <a:t>Sample question 2</a:t>
            </a:r>
            <a:endParaRPr lang="en-GB" dirty="0">
              <a:solidFill>
                <a:schemeClr val="bg1"/>
              </a:solidFill>
            </a:endParaRPr>
          </a:p>
        </p:txBody>
      </p:sp>
      <p:pic>
        <p:nvPicPr>
          <p:cNvPr id="4" name="Picture 3"/>
          <p:cNvPicPr>
            <a:picLocks noChangeAspect="1"/>
          </p:cNvPicPr>
          <p:nvPr/>
        </p:nvPicPr>
        <p:blipFill>
          <a:blip r:embed="rId2"/>
          <a:stretch>
            <a:fillRect/>
          </a:stretch>
        </p:blipFill>
        <p:spPr>
          <a:xfrm>
            <a:off x="1002166" y="2237467"/>
            <a:ext cx="10351634" cy="1353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1925025" y="3951468"/>
            <a:ext cx="8743950" cy="2514600"/>
          </a:xfrm>
          <a:prstGeom prst="rect">
            <a:avLst/>
          </a:prstGeom>
        </p:spPr>
      </p:pic>
    </p:spTree>
    <p:extLst>
      <p:ext uri="{BB962C8B-B14F-4D97-AF65-F5344CB8AC3E}">
        <p14:creationId xmlns:p14="http://schemas.microsoft.com/office/powerpoint/2010/main" val="140566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Links to syllabus</a:t>
            </a:r>
            <a:endParaRPr lang="en-GB"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lnSpcReduction="10000"/>
          </a:bodyPr>
          <a:lstStyle/>
          <a:p>
            <a:r>
              <a:rPr lang="en-GB" dirty="0" smtClean="0"/>
              <a:t>1.1.1 Dynamic markets</a:t>
            </a:r>
          </a:p>
          <a:p>
            <a:r>
              <a:rPr lang="en-GB" dirty="0" smtClean="0"/>
              <a:t>1.1.2 Market research</a:t>
            </a:r>
          </a:p>
          <a:p>
            <a:r>
              <a:rPr lang="en-GB" dirty="0" smtClean="0"/>
              <a:t>1.2.1 </a:t>
            </a:r>
            <a:r>
              <a:rPr lang="en-GB" dirty="0"/>
              <a:t>Demand</a:t>
            </a:r>
          </a:p>
          <a:p>
            <a:r>
              <a:rPr lang="en-GB" dirty="0"/>
              <a:t>1.3.1 Product / service design</a:t>
            </a:r>
          </a:p>
          <a:p>
            <a:r>
              <a:rPr lang="en-GB" dirty="0"/>
              <a:t>1.3.2 Branding and promotion</a:t>
            </a:r>
          </a:p>
          <a:p>
            <a:r>
              <a:rPr lang="en-GB" dirty="0"/>
              <a:t>1.3.3 Pricing strategies</a:t>
            </a:r>
          </a:p>
          <a:p>
            <a:r>
              <a:rPr lang="en-GB" dirty="0">
                <a:solidFill>
                  <a:schemeClr val="tx1"/>
                </a:solidFill>
              </a:rPr>
              <a:t>2.2.1 Sales </a:t>
            </a:r>
            <a:r>
              <a:rPr lang="en-GB" dirty="0" smtClean="0">
                <a:solidFill>
                  <a:schemeClr val="tx1"/>
                </a:solidFill>
              </a:rPr>
              <a:t>Forecasting</a:t>
            </a:r>
          </a:p>
          <a:p>
            <a:r>
              <a:rPr lang="en-GB" dirty="0" smtClean="0">
                <a:solidFill>
                  <a:schemeClr val="tx1"/>
                </a:solidFill>
              </a:rPr>
              <a:t>4.2.1 Conditions that prompt trade</a:t>
            </a:r>
          </a:p>
          <a:p>
            <a:r>
              <a:rPr lang="en-GB" b="1" i="1" dirty="0" smtClean="0">
                <a:solidFill>
                  <a:srgbClr val="0070C0"/>
                </a:solidFill>
              </a:rPr>
              <a:t>4.3.3 Cultural / social factors (covered in section E)</a:t>
            </a:r>
            <a:endParaRPr lang="en-GB" b="1" i="1" dirty="0">
              <a:solidFill>
                <a:srgbClr val="0070C0"/>
              </a:solidFill>
            </a:endParaRPr>
          </a:p>
        </p:txBody>
      </p:sp>
    </p:spTree>
    <p:extLst>
      <p:ext uri="{BB962C8B-B14F-4D97-AF65-F5344CB8AC3E}">
        <p14:creationId xmlns:p14="http://schemas.microsoft.com/office/powerpoint/2010/main" val="24092461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0088C"/>
          </a:solidFill>
        </p:spPr>
        <p:txBody>
          <a:bodyPr/>
          <a:lstStyle/>
          <a:p>
            <a:r>
              <a:rPr lang="en-GB" dirty="0" smtClean="0">
                <a:solidFill>
                  <a:schemeClr val="bg1"/>
                </a:solidFill>
              </a:rPr>
              <a:t>Answer sample question 1</a:t>
            </a:r>
            <a:endParaRPr lang="en-GB" dirty="0">
              <a:solidFill>
                <a:schemeClr val="bg1"/>
              </a:solidFill>
            </a:endParaRPr>
          </a:p>
        </p:txBody>
      </p:sp>
      <p:pic>
        <p:nvPicPr>
          <p:cNvPr id="5" name="Content Placeholder 4"/>
          <p:cNvPicPr>
            <a:picLocks noGrp="1" noChangeAspect="1"/>
          </p:cNvPicPr>
          <p:nvPr>
            <p:ph sz="half" idx="1"/>
          </p:nvPr>
        </p:nvPicPr>
        <p:blipFill>
          <a:blip r:embed="rId2"/>
          <a:stretch>
            <a:fillRect/>
          </a:stretch>
        </p:blipFill>
        <p:spPr>
          <a:xfrm>
            <a:off x="838200" y="1896514"/>
            <a:ext cx="5181600" cy="4209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p:cNvPicPr>
            <a:picLocks noGrp="1" noChangeAspect="1"/>
          </p:cNvPicPr>
          <p:nvPr>
            <p:ph sz="half" idx="2"/>
          </p:nvPr>
        </p:nvPicPr>
        <p:blipFill>
          <a:blip r:embed="rId3"/>
          <a:stretch>
            <a:fillRect/>
          </a:stretch>
        </p:blipFill>
        <p:spPr>
          <a:xfrm>
            <a:off x="6627621" y="1825625"/>
            <a:ext cx="427075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2266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D3A5A-323C-D939-344E-C26DA0F3B816}"/>
              </a:ext>
            </a:extLst>
          </p:cNvPr>
          <p:cNvSpPr>
            <a:spLocks noGrp="1"/>
          </p:cNvSpPr>
          <p:nvPr>
            <p:ph type="title"/>
          </p:nvPr>
        </p:nvSpPr>
        <p:spPr>
          <a:xfrm>
            <a:off x="0" y="0"/>
            <a:ext cx="2250440" cy="2814955"/>
          </a:xfrm>
          <a:solidFill>
            <a:srgbClr val="1223A7"/>
          </a:solidFill>
        </p:spPr>
        <p:txBody>
          <a:bodyPr>
            <a:normAutofit/>
          </a:bodyPr>
          <a:lstStyle/>
          <a:p>
            <a:r>
              <a:rPr lang="en-GB" dirty="0">
                <a:solidFill>
                  <a:schemeClr val="bg1"/>
                </a:solidFill>
              </a:rPr>
              <a:t>How to level a 10 mark answer</a:t>
            </a:r>
          </a:p>
        </p:txBody>
      </p:sp>
      <p:pic>
        <p:nvPicPr>
          <p:cNvPr id="4" name="Picture 3">
            <a:extLst>
              <a:ext uri="{FF2B5EF4-FFF2-40B4-BE49-F238E27FC236}">
                <a16:creationId xmlns:a16="http://schemas.microsoft.com/office/drawing/2014/main" id="{B4AF7088-456B-1E8B-6F38-8367DB9DC560}"/>
              </a:ext>
            </a:extLst>
          </p:cNvPr>
          <p:cNvPicPr>
            <a:picLocks noChangeAspect="1"/>
          </p:cNvPicPr>
          <p:nvPr/>
        </p:nvPicPr>
        <p:blipFill>
          <a:blip r:embed="rId2"/>
          <a:stretch>
            <a:fillRect/>
          </a:stretch>
        </p:blipFill>
        <p:spPr>
          <a:xfrm>
            <a:off x="2015443" y="0"/>
            <a:ext cx="8161115" cy="6858000"/>
          </a:xfrm>
          <a:prstGeom prst="rect">
            <a:avLst/>
          </a:prstGeom>
        </p:spPr>
      </p:pic>
    </p:spTree>
    <p:extLst>
      <p:ext uri="{BB962C8B-B14F-4D97-AF65-F5344CB8AC3E}">
        <p14:creationId xmlns:p14="http://schemas.microsoft.com/office/powerpoint/2010/main" val="10625189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2928937" y="942975"/>
            <a:ext cx="6334125" cy="4972050"/>
          </a:xfrm>
          <a:prstGeom prst="rect">
            <a:avLst/>
          </a:prstGeom>
        </p:spPr>
      </p:pic>
    </p:spTree>
    <p:extLst>
      <p:ext uri="{BB962C8B-B14F-4D97-AF65-F5344CB8AC3E}">
        <p14:creationId xmlns:p14="http://schemas.microsoft.com/office/powerpoint/2010/main" val="184001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7150">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1092</TotalTime>
  <Words>4581</Words>
  <Application>Microsoft Office PowerPoint</Application>
  <PresentationFormat>Widescreen</PresentationFormat>
  <Paragraphs>516</Paragraphs>
  <Slides>92</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92</vt:i4>
      </vt:variant>
    </vt:vector>
  </HeadingPairs>
  <TitlesOfParts>
    <vt:vector size="99" baseType="lpstr">
      <vt:lpstr>Arial</vt:lpstr>
      <vt:lpstr>Arial Black</vt:lpstr>
      <vt:lpstr>Calibri</vt:lpstr>
      <vt:lpstr>Calibri Light</vt:lpstr>
      <vt:lpstr>Folio XBd BT</vt:lpstr>
      <vt:lpstr>Office Theme</vt:lpstr>
      <vt:lpstr>1_Office Theme</vt:lpstr>
      <vt:lpstr>Section A: Current trends in the consumption of confectionery and biscuits</vt:lpstr>
      <vt:lpstr>SECTION A: Links to the pre-release</vt:lpstr>
      <vt:lpstr>PowerPoint Presentation</vt:lpstr>
      <vt:lpstr>Starter – trends – can you spot the fakes?</vt:lpstr>
      <vt:lpstr>PowerPoint Presentation</vt:lpstr>
      <vt:lpstr>Answers to the starter activity…</vt:lpstr>
      <vt:lpstr>PowerPoint Presentation</vt:lpstr>
      <vt:lpstr>PowerPoint Presentation</vt:lpstr>
      <vt:lpstr>Links to syllabus</vt:lpstr>
      <vt:lpstr>Before we start</vt:lpstr>
      <vt:lpstr>1.1.1 Dynamic markets</vt:lpstr>
      <vt:lpstr> 1.1.1 Dynamic markets </vt:lpstr>
      <vt:lpstr>Characteristics of the confectionery industry</vt:lpstr>
      <vt:lpstr>Confectionery is a very seasonal industry</vt:lpstr>
      <vt:lpstr>Market size of the confectionery industry</vt:lpstr>
      <vt:lpstr>Is there an oligopoly in the confectionery industry?</vt:lpstr>
      <vt:lpstr>Online retailing in the confectionery industry</vt:lpstr>
      <vt:lpstr>How markets are changing in the confectionery industry</vt:lpstr>
      <vt:lpstr>INNOVATION IN THE CONFECTIONERY INDUSTRY</vt:lpstr>
      <vt:lpstr>Market growth in the confectionery industry</vt:lpstr>
      <vt:lpstr>Adapting to change in the confectionery industry</vt:lpstr>
      <vt:lpstr>How competition affects the market in the confectionery industry</vt:lpstr>
      <vt:lpstr>The difference between risk and uncertainty in the confectionery industry</vt:lpstr>
      <vt:lpstr>Risk vs Uncertainty sorting activity</vt:lpstr>
      <vt:lpstr>1.1.2 Market research</vt:lpstr>
      <vt:lpstr> 1.1.2 Market research </vt:lpstr>
      <vt:lpstr>Product orientation in the confectionery industry</vt:lpstr>
      <vt:lpstr>Market orientation in the confectionery industry</vt:lpstr>
      <vt:lpstr>Primary market research data in the confectionery industry</vt:lpstr>
      <vt:lpstr>Secondary market research data in the confectionery industry</vt:lpstr>
      <vt:lpstr>Limitations of market research, sample size and bias</vt:lpstr>
      <vt:lpstr>Uses of ICT to support market research in the confectionery industry</vt:lpstr>
      <vt:lpstr>Activity: Market segmentation in the confectionery industry</vt:lpstr>
      <vt:lpstr>PowerPoint Presentation</vt:lpstr>
      <vt:lpstr>1.2.1 Demand</vt:lpstr>
      <vt:lpstr> 1.2.1 Demand </vt:lpstr>
      <vt:lpstr>Sample questions</vt:lpstr>
      <vt:lpstr>Factors leading to a change in demand: Changes in prices of substitutes in the confectionery industry</vt:lpstr>
      <vt:lpstr> Factors leading to a change in demand: Complementary goods in the confectionery industry </vt:lpstr>
      <vt:lpstr>Factors leading to a change in demand: Consumer incomes in the confectionery industry</vt:lpstr>
      <vt:lpstr>Factors leading to a change in demand: Fashions, tastes and preferences in the confectionery industry</vt:lpstr>
      <vt:lpstr>Activity – rank the brands</vt:lpstr>
      <vt:lpstr>Brands (ranked in order of $value)</vt:lpstr>
      <vt:lpstr>Factors leading to a change in demand: Advertising and branding in the confectionery industry</vt:lpstr>
      <vt:lpstr>Factors leading to a change in demand: Demographics in the confectionery industry</vt:lpstr>
      <vt:lpstr>Factors leading to a change in demand: External shocks in the confectionery industry</vt:lpstr>
      <vt:lpstr>Factors leading to a change in demand: Seasonality in the confectionery industry</vt:lpstr>
      <vt:lpstr>1.3.1 Product / service design</vt:lpstr>
      <vt:lpstr> 1.3.1 Product / service design </vt:lpstr>
      <vt:lpstr>Design mix in the confectionery industry</vt:lpstr>
      <vt:lpstr>Confectionery designed with function in mind</vt:lpstr>
      <vt:lpstr>Confectionery designed with aesthetics in mind</vt:lpstr>
      <vt:lpstr>Confectionery designed with cost in mind</vt:lpstr>
      <vt:lpstr>Changes in the elements of the design mix to reflect social trends</vt:lpstr>
      <vt:lpstr>1.3.2 Branding and promotion</vt:lpstr>
      <vt:lpstr> 1.3.2 Branding and promotion </vt:lpstr>
      <vt:lpstr>Types of promotion in the confectionery industry</vt:lpstr>
      <vt:lpstr>Types of branding in the confectionery industry</vt:lpstr>
      <vt:lpstr>The benefits of strong branding</vt:lpstr>
      <vt:lpstr>Ways to build a brand</vt:lpstr>
      <vt:lpstr>Changes in branding and promotion to reflect social trends</vt:lpstr>
      <vt:lpstr>1.3.3 Pricing strategies</vt:lpstr>
      <vt:lpstr> 1.3.3 Pricing strategies </vt:lpstr>
      <vt:lpstr>Activity: Types of pricing strategy</vt:lpstr>
      <vt:lpstr>Match the example to the pricing strategy</vt:lpstr>
      <vt:lpstr>Types of pricing strategy - answers</vt:lpstr>
      <vt:lpstr> Factors that determine the most appropriate pricing strategy for a particular situation </vt:lpstr>
      <vt:lpstr>Changes in pricing to reflect social trends – online sales</vt:lpstr>
      <vt:lpstr>Changes in pricing to reflect social trends – price comparison sites</vt:lpstr>
      <vt:lpstr>2.2.1 Sales Forecasting</vt:lpstr>
      <vt:lpstr> 2.2.1 Sales Forecasting </vt:lpstr>
      <vt:lpstr>Purpose of sales forecasts</vt:lpstr>
      <vt:lpstr>Purpose of sales forecasts</vt:lpstr>
      <vt:lpstr>Factors affecting sales forecasts</vt:lpstr>
      <vt:lpstr>Factors affecting sales forecasts</vt:lpstr>
      <vt:lpstr>Factors affecting sales forecasts</vt:lpstr>
      <vt:lpstr>Difficulties in sales forecasting: fill the gaps</vt:lpstr>
      <vt:lpstr>Difficulties in sales forecasting</vt:lpstr>
      <vt:lpstr>4.2.1 Conditions that prompt trade</vt:lpstr>
      <vt:lpstr> 4.2.1 Conditions that prompt trade </vt:lpstr>
      <vt:lpstr>Push and pull  factors</vt:lpstr>
      <vt:lpstr> Possibility of off-shoring and outsourcing </vt:lpstr>
      <vt:lpstr>Extending the product life cycle by selling in multiple markets</vt:lpstr>
      <vt:lpstr>Sample Exam Questions</vt:lpstr>
      <vt:lpstr>Case study for sample question 1</vt:lpstr>
      <vt:lpstr>Sample question 1</vt:lpstr>
      <vt:lpstr>Answer sample question 1</vt:lpstr>
      <vt:lpstr>How to level an 8 mark answer (Only on paper 3)</vt:lpstr>
      <vt:lpstr>Sample question 2</vt:lpstr>
      <vt:lpstr>Answer sample question 1</vt:lpstr>
      <vt:lpstr>How to level a 10 mark answer</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A: Current trends in the consumption of confectionery and biscuits</dc:title>
  <dc:creator>Sarah Hilton</dc:creator>
  <cp:lastModifiedBy>Sarah Hilton</cp:lastModifiedBy>
  <cp:revision>156</cp:revision>
  <dcterms:created xsi:type="dcterms:W3CDTF">2025-12-01T17:05:05Z</dcterms:created>
  <dcterms:modified xsi:type="dcterms:W3CDTF">2025-12-15T16:46:18Z</dcterms:modified>
</cp:coreProperties>
</file>