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12" r:id="rId4"/>
    <p:sldId id="313" r:id="rId5"/>
    <p:sldId id="257" r:id="rId6"/>
    <p:sldId id="289" r:id="rId7"/>
    <p:sldId id="322" r:id="rId8"/>
    <p:sldId id="323" r:id="rId9"/>
    <p:sldId id="324" r:id="rId10"/>
    <p:sldId id="308" r:id="rId11"/>
    <p:sldId id="319" r:id="rId12"/>
    <p:sldId id="314" r:id="rId13"/>
    <p:sldId id="320" r:id="rId14"/>
    <p:sldId id="315" r:id="rId15"/>
    <p:sldId id="321" r:id="rId16"/>
    <p:sldId id="305" r:id="rId17"/>
    <p:sldId id="310" r:id="rId18"/>
    <p:sldId id="316" r:id="rId19"/>
    <p:sldId id="307" r:id="rId20"/>
    <p:sldId id="311" r:id="rId21"/>
    <p:sldId id="309" r:id="rId22"/>
    <p:sldId id="317" r:id="rId2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4D5"/>
    <a:srgbClr val="EDAEF8"/>
    <a:srgbClr val="BC43ED"/>
    <a:srgbClr val="D93953"/>
    <a:srgbClr val="00864F"/>
    <a:srgbClr val="1A53BE"/>
    <a:srgbClr val="239BD1"/>
    <a:srgbClr val="AB071C"/>
    <a:srgbClr val="821F1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770" autoAdjust="0"/>
  </p:normalViewPr>
  <p:slideViewPr>
    <p:cSldViewPr snapToGrid="0">
      <p:cViewPr varScale="1">
        <p:scale>
          <a:sx n="69" d="100"/>
          <a:sy n="69" d="100"/>
        </p:scale>
        <p:origin x="1157" y="48"/>
      </p:cViewPr>
      <p:guideLst/>
    </p:cSldViewPr>
  </p:slideViewPr>
  <p:outlineViewPr>
    <p:cViewPr>
      <p:scale>
        <a:sx n="33" d="100"/>
        <a:sy n="33" d="100"/>
      </p:scale>
      <p:origin x="0" y="-191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r>
              <a:rPr lang="en-GB" smtClean="0"/>
              <a:t>T Level Unit 2 Legislation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47E43A-7A7B-4A4B-A8F9-6DF816E7B918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76A3095-0E4B-409E-BDE8-5E62166D2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028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r>
              <a:rPr lang="en-GB" smtClean="0"/>
              <a:t>T Level Unit 2 Legislation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07BB618-ED07-41C0-B492-3D6D06E4D626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58E503CF-041B-4791-BD6F-7EB46ED9C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748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 Level Unit 2 Legislation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503CF-041B-4791-BD6F-7EB46ED9CF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1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 Level Unit 2 Legislation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503CF-041B-4791-BD6F-7EB46ED9CF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1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Answer:</a:t>
            </a:r>
          </a:p>
          <a:p>
            <a:r>
              <a:rPr lang="en-GB" dirty="0" smtClean="0"/>
              <a:t>Inertia is the ‘stickiness’ of</a:t>
            </a:r>
            <a:r>
              <a:rPr lang="en-GB" baseline="0" dirty="0" smtClean="0"/>
              <a:t> what consumers buy.  It takes effort to learn something new, to change and most shoppers will keep to the same routines and buy the same products.  Even if a cheaper or better alternative exists. For example could we get you to change your brand of toothpaste?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 Level Unit 2 Legislation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503CF-041B-4791-BD6F-7EB46ED9CF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6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Suggested answers:</a:t>
            </a:r>
          </a:p>
          <a:p>
            <a:r>
              <a:rPr lang="en-GB" dirty="0" err="1" smtClean="0"/>
              <a:t>Labubu</a:t>
            </a:r>
            <a:r>
              <a:rPr lang="en-GB" dirty="0" smtClean="0"/>
              <a:t> dolls</a:t>
            </a:r>
          </a:p>
          <a:p>
            <a:r>
              <a:rPr lang="en-GB" dirty="0" smtClean="0"/>
              <a:t>Prime drinks</a:t>
            </a:r>
          </a:p>
          <a:p>
            <a:r>
              <a:rPr lang="en-GB" dirty="0" smtClean="0"/>
              <a:t>Fidget spinners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 Level Unit 2 Legislation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503CF-041B-4791-BD6F-7EB46ED9CF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Notes to the question given in the mark scheme: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NB: For Level 3 candidates must refer to Netflix subscribers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NB: Netflix subscribers acting irrationally may be seen as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(Knowledge, Application, Analysis) and then rational behaviour as EV (Evaluation)	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 Level Unit 2 Legislation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503CF-041B-4791-BD6F-7EB46ED9CFE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6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5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9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78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34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886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15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9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95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142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378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83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89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03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534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55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6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0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3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1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9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165B3-B33B-4C80-84C1-476E82BC1D2E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AD622-0AEF-4CCA-9198-FF7D70B2B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6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5336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rticles/c209ndewxy3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bc.co.uk/news/uk-6625624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299" y="1605793"/>
            <a:ext cx="9144000" cy="2387600"/>
          </a:xfrm>
        </p:spPr>
        <p:txBody>
          <a:bodyPr/>
          <a:lstStyle/>
          <a:p>
            <a:r>
              <a:rPr lang="en-GB" dirty="0" smtClean="0"/>
              <a:t>Edexcel Economics 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299" y="4295104"/>
            <a:ext cx="9144000" cy="1655762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rgbClr val="7030A0"/>
                </a:solidFill>
              </a:rPr>
              <a:t>Theme  1: Introduction to markets and market failure</a:t>
            </a:r>
          </a:p>
          <a:p>
            <a:r>
              <a:rPr lang="en-GB" sz="4400" dirty="0" smtClean="0"/>
              <a:t>1.2.10 Alternative views of consumer behaviour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060590"/>
            <a:ext cx="2129882" cy="1507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31" t="5046" r="2044" b="10585"/>
          <a:stretch/>
        </p:blipFill>
        <p:spPr>
          <a:xfrm>
            <a:off x="-1" y="-17130"/>
            <a:ext cx="12192001" cy="1926864"/>
          </a:xfrm>
          <a:prstGeom prst="rect">
            <a:avLst/>
          </a:prstGeom>
        </p:spPr>
      </p:pic>
      <p:pic>
        <p:nvPicPr>
          <p:cNvPr id="7" name="Google Shape;92;p1" title="image.png"/>
          <p:cNvPicPr preferRelativeResize="0"/>
          <p:nvPr/>
        </p:nvPicPr>
        <p:blipFill rotWithShape="1">
          <a:blip r:embed="rId4">
            <a:alphaModFix/>
          </a:blip>
          <a:srcRect l="14324" t="38306" r="14622" b="37369"/>
          <a:stretch/>
        </p:blipFill>
        <p:spPr>
          <a:xfrm>
            <a:off x="8966130" y="2060590"/>
            <a:ext cx="2954524" cy="890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51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Influences on consumer behaviour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From an economics viewpoint, other people's behaviour influences </a:t>
            </a:r>
            <a:r>
              <a:rPr lang="en-GB" dirty="0" smtClean="0"/>
              <a:t>decisions</a:t>
            </a:r>
          </a:p>
          <a:p>
            <a:r>
              <a:rPr lang="en-GB" dirty="0" smtClean="0"/>
              <a:t>Individuals </a:t>
            </a:r>
            <a:r>
              <a:rPr lang="en-GB" dirty="0"/>
              <a:t>often mimic others, known as herd </a:t>
            </a:r>
            <a:r>
              <a:rPr lang="en-GB" dirty="0" smtClean="0"/>
              <a:t>behaviour</a:t>
            </a:r>
          </a:p>
          <a:p>
            <a:r>
              <a:rPr lang="en-GB" dirty="0" smtClean="0"/>
              <a:t>Choices </a:t>
            </a:r>
            <a:r>
              <a:rPr lang="en-GB" dirty="0"/>
              <a:t>depend on social trends, leading to shifts in </a:t>
            </a:r>
            <a:r>
              <a:rPr lang="en-GB" dirty="0" smtClean="0"/>
              <a:t>demand e.g. viral trends </a:t>
            </a:r>
          </a:p>
          <a:p>
            <a:r>
              <a:rPr lang="en-GB" dirty="0" smtClean="0"/>
              <a:t>Understanding </a:t>
            </a:r>
            <a:r>
              <a:rPr lang="en-GB" dirty="0"/>
              <a:t>this helps predict market changes, as consumer actions frequently reflect collective influences rather than purely individual preferences, shaping overall economic </a:t>
            </a:r>
            <a:r>
              <a:rPr lang="en-GB" dirty="0" smtClean="0"/>
              <a:t>outcomes</a:t>
            </a:r>
            <a:endParaRPr lang="en-GB" dirty="0"/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19047" y="1825625"/>
            <a:ext cx="4687905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382" y="4620321"/>
            <a:ext cx="2066925" cy="2066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317" y="6289288"/>
            <a:ext cx="5752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Can you name any other viral trends?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4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4842" y="538860"/>
            <a:ext cx="12216841" cy="24978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24841" y="0"/>
            <a:ext cx="12216841" cy="2497873"/>
          </a:xfrm>
          <a:prstGeom prst="rect">
            <a:avLst/>
          </a:prstGeom>
          <a:solidFill>
            <a:srgbClr val="EDAE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304" y="3036733"/>
            <a:ext cx="10515600" cy="2852737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importance of habitual behaviour</a:t>
            </a:r>
            <a:endParaRPr lang="en-GB" b="1" dirty="0">
              <a:solidFill>
                <a:srgbClr val="1A53BE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DAEF8">
                <a:tint val="45000"/>
                <a:satMod val="400000"/>
              </a:srgbClr>
            </a:duotone>
          </a:blip>
          <a:srcRect l="731" t="5046" r="2044" b="10585"/>
          <a:stretch/>
        </p:blipFill>
        <p:spPr>
          <a:xfrm>
            <a:off x="-1" y="-17130"/>
            <a:ext cx="12192001" cy="19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Habitual behaviour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Be honest….</a:t>
            </a:r>
          </a:p>
          <a:p>
            <a:r>
              <a:rPr lang="en-GB" dirty="0" smtClean="0"/>
              <a:t>Do you have a subscription that you have forgotten about?</a:t>
            </a:r>
          </a:p>
          <a:p>
            <a:r>
              <a:rPr lang="en-GB" dirty="0" smtClean="0"/>
              <a:t>Or have you set up a direct debit and can’t remember what its for?</a:t>
            </a:r>
          </a:p>
          <a:p>
            <a:r>
              <a:rPr lang="en-GB" dirty="0" smtClean="0"/>
              <a:t>Have you started a free trial and forgotten to cancel it? </a:t>
            </a:r>
          </a:p>
          <a:p>
            <a:r>
              <a:rPr lang="en-GB" dirty="0" smtClean="0"/>
              <a:t>Habitual </a:t>
            </a:r>
            <a:r>
              <a:rPr lang="en-GB" dirty="0"/>
              <a:t>behaviour matters because </a:t>
            </a:r>
            <a:r>
              <a:rPr lang="en-GB" dirty="0" smtClean="0"/>
              <a:t>consumers </a:t>
            </a:r>
            <a:r>
              <a:rPr lang="en-GB" dirty="0"/>
              <a:t>repeat familiar choices without </a:t>
            </a:r>
            <a:r>
              <a:rPr lang="en-GB" dirty="0" smtClean="0"/>
              <a:t>thinking</a:t>
            </a:r>
          </a:p>
          <a:p>
            <a:r>
              <a:rPr lang="en-GB" dirty="0" smtClean="0"/>
              <a:t>This </a:t>
            </a:r>
            <a:r>
              <a:rPr lang="en-GB" dirty="0"/>
              <a:t>affects spending patterns, creates stable demand, and allows businesses to predict </a:t>
            </a:r>
            <a:r>
              <a:rPr lang="en-GB" dirty="0" smtClean="0"/>
              <a:t>sales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9775" y="1825625"/>
            <a:ext cx="44464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4842" y="538860"/>
            <a:ext cx="12216841" cy="24978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24841" y="0"/>
            <a:ext cx="12216841" cy="2497873"/>
          </a:xfrm>
          <a:prstGeom prst="rect">
            <a:avLst/>
          </a:prstGeom>
          <a:solidFill>
            <a:srgbClr val="EDAE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304" y="3036733"/>
            <a:ext cx="10515600" cy="2852737"/>
          </a:xfrm>
        </p:spPr>
        <p:txBody>
          <a:bodyPr/>
          <a:lstStyle/>
          <a:p>
            <a:r>
              <a:rPr lang="en-GB" dirty="0" smtClean="0"/>
              <a:t>Consumer </a:t>
            </a:r>
            <a:r>
              <a:rPr lang="en-GB" dirty="0"/>
              <a:t>weakness at computation</a:t>
            </a:r>
            <a:endParaRPr lang="en-GB" b="1" dirty="0">
              <a:solidFill>
                <a:srgbClr val="1A53BE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DAEF8">
                <a:tint val="45000"/>
                <a:satMod val="400000"/>
              </a:srgbClr>
            </a:duotone>
          </a:blip>
          <a:srcRect l="731" t="5046" r="2044" b="10585"/>
          <a:stretch/>
        </p:blipFill>
        <p:spPr>
          <a:xfrm>
            <a:off x="-1" y="-17130"/>
            <a:ext cx="12192001" cy="19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7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Consumer weakness at computation (numbers, addition etc.)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Consumers </a:t>
            </a:r>
            <a:r>
              <a:rPr lang="en-GB" dirty="0"/>
              <a:t>often struggle with </a:t>
            </a:r>
            <a:r>
              <a:rPr lang="en-GB" dirty="0" smtClean="0"/>
              <a:t>computation</a:t>
            </a:r>
          </a:p>
          <a:p>
            <a:r>
              <a:rPr lang="en-GB" dirty="0" smtClean="0"/>
              <a:t>This </a:t>
            </a:r>
            <a:r>
              <a:rPr lang="en-GB" dirty="0"/>
              <a:t>means they find it difficult to calculate exact value or compare prices </a:t>
            </a:r>
            <a:r>
              <a:rPr lang="en-GB" dirty="0" smtClean="0"/>
              <a:t>accurately</a:t>
            </a:r>
          </a:p>
          <a:p>
            <a:r>
              <a:rPr lang="en-GB" dirty="0" smtClean="0"/>
              <a:t>Businesses </a:t>
            </a:r>
            <a:r>
              <a:rPr lang="en-GB" dirty="0"/>
              <a:t>exploit this by simplifying offers or using misleading </a:t>
            </a:r>
            <a:r>
              <a:rPr lang="en-GB" dirty="0" smtClean="0"/>
              <a:t>discounts</a:t>
            </a:r>
          </a:p>
          <a:p>
            <a:r>
              <a:rPr lang="en-GB" dirty="0" smtClean="0"/>
              <a:t>Recognising </a:t>
            </a:r>
            <a:r>
              <a:rPr lang="en-GB" dirty="0"/>
              <a:t>this weakness helps economists understand decision-making errors, leading to better consumer protection </a:t>
            </a: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8179" y="1825625"/>
            <a:ext cx="4549641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313" y="4728116"/>
            <a:ext cx="1803013" cy="18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2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+mn-lt"/>
              </a:rPr>
              <a:t>Plenary quiz questions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b="1" i="1" dirty="0" smtClean="0"/>
              <a:t>Are these statements RATIONAL or IRRATIONAL consumer behaviour?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Consumer weighs up the difference between the price of similar products before selecting a purchase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Consumer allows their car insurance to auto renew even though the price has gone up this year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Consumer buys clothes that they saw on </a:t>
            </a:r>
            <a:r>
              <a:rPr lang="en-GB" dirty="0" err="1" smtClean="0"/>
              <a:t>TikTok</a:t>
            </a:r>
            <a:r>
              <a:rPr lang="en-GB" dirty="0" smtClean="0"/>
              <a:t> and when they arrive they are the wrong colour, an inferior fabric and don’t fit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Consumer uses a list when shopping and sticks to brands they have always bought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912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+mn-lt"/>
              </a:rPr>
              <a:t>Plenary quiz answers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Rational</a:t>
            </a:r>
            <a:r>
              <a:rPr lang="en-GB" dirty="0" smtClean="0"/>
              <a:t> – weighing </a:t>
            </a:r>
            <a:r>
              <a:rPr lang="en-GB" dirty="0" smtClean="0"/>
              <a:t>up is a logical and rational </a:t>
            </a:r>
            <a:r>
              <a:rPr lang="en-GB" dirty="0" smtClean="0"/>
              <a:t>action</a:t>
            </a:r>
          </a:p>
          <a:p>
            <a:pPr marL="514350" indent="-514350">
              <a:buFont typeface="+mj-lt"/>
              <a:buAutoNum type="arabicParenR"/>
            </a:pPr>
            <a:endParaRPr lang="en-GB" dirty="0" smtClean="0"/>
          </a:p>
          <a:p>
            <a:pPr marL="514350" indent="-514350">
              <a:buFont typeface="+mj-lt"/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rrational</a:t>
            </a:r>
            <a:r>
              <a:rPr lang="en-GB" dirty="0" smtClean="0"/>
              <a:t> – </a:t>
            </a:r>
            <a:r>
              <a:rPr lang="en-GB" dirty="0" smtClean="0"/>
              <a:t>allowing the auto renew is more expensive they should have shopped around to get maximum </a:t>
            </a:r>
            <a:r>
              <a:rPr lang="en-GB" dirty="0" smtClean="0"/>
              <a:t>utility</a:t>
            </a:r>
          </a:p>
          <a:p>
            <a:pPr marL="514350" indent="-514350">
              <a:buFont typeface="+mj-lt"/>
              <a:buAutoNum type="arabicParenR"/>
            </a:pPr>
            <a:endParaRPr lang="en-GB" dirty="0" smtClean="0"/>
          </a:p>
          <a:p>
            <a:pPr marL="514350" indent="-514350">
              <a:buFont typeface="+mj-lt"/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rrational</a:t>
            </a:r>
            <a:r>
              <a:rPr lang="en-GB" dirty="0" smtClean="0"/>
              <a:t> – </a:t>
            </a:r>
            <a:r>
              <a:rPr lang="en-GB" dirty="0" smtClean="0"/>
              <a:t>swayed by viral trends on social media without seeing the clothes first or trying them </a:t>
            </a:r>
            <a:r>
              <a:rPr lang="en-GB" dirty="0" smtClean="0"/>
              <a:t>on</a:t>
            </a:r>
          </a:p>
          <a:p>
            <a:pPr marL="514350" indent="-514350">
              <a:buFont typeface="+mj-lt"/>
              <a:buAutoNum type="arabicParenR"/>
            </a:pPr>
            <a:endParaRPr lang="en-GB" dirty="0" smtClean="0"/>
          </a:p>
          <a:p>
            <a:pPr marL="514350" indent="-514350">
              <a:buFont typeface="+mj-lt"/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Irrational</a:t>
            </a:r>
            <a:r>
              <a:rPr lang="en-GB" dirty="0" smtClean="0"/>
              <a:t> </a:t>
            </a:r>
            <a:r>
              <a:rPr lang="en-GB" dirty="0" smtClean="0"/>
              <a:t>– inertia not shopping around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90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12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09332" cy="2645704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Case study for sample question 1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99" y="134036"/>
            <a:ext cx="8558096" cy="6551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5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Sample question 1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7389"/>
            <a:ext cx="10515600" cy="1329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SpPr/>
          <p:nvPr/>
        </p:nvSpPr>
        <p:spPr>
          <a:xfrm>
            <a:off x="126274" y="4405875"/>
            <a:ext cx="3026229" cy="1841500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GB" sz="32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SpPr/>
          <p:nvPr/>
        </p:nvSpPr>
        <p:spPr>
          <a:xfrm>
            <a:off x="3114403" y="4405875"/>
            <a:ext cx="2928257" cy="1830687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0000000-0008-0000-0100-000010000000}"/>
              </a:ext>
            </a:extLst>
          </p:cNvPr>
          <p:cNvSpPr/>
          <p:nvPr/>
        </p:nvSpPr>
        <p:spPr>
          <a:xfrm>
            <a:off x="6096000" y="4405137"/>
            <a:ext cx="2928257" cy="1776620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SpPr/>
          <p:nvPr/>
        </p:nvSpPr>
        <p:spPr>
          <a:xfrm>
            <a:off x="8978900" y="4379737"/>
            <a:ext cx="2928257" cy="1776620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2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42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Retrieval quiz from previous 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 i="1" dirty="0" smtClean="0"/>
              <a:t>4 Quick questions to get you started, short answers required:</a:t>
            </a:r>
            <a:endParaRPr lang="en-GB" b="1" i="1" dirty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Name the three functions of the price mechanism (Unit 1.2.7)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Explain the difference between a consumer and a producer surplus (Unit 1.2.8)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What is an indirect tax? (Unit 1.2.9)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What is a subsidy? (Unit 1.2.9)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78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DAEF8"/>
          </a:solidFill>
        </p:spPr>
        <p:txBody>
          <a:bodyPr/>
          <a:lstStyle/>
          <a:p>
            <a:r>
              <a:rPr lang="en-GB" dirty="0" smtClean="0">
                <a:latin typeface="+mn-lt"/>
              </a:rPr>
              <a:t>Answers</a:t>
            </a:r>
            <a:endParaRPr lang="en-GB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51829"/>
            <a:ext cx="5181600" cy="4298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538" r="1" b="5213"/>
          <a:stretch/>
        </p:blipFill>
        <p:spPr>
          <a:xfrm>
            <a:off x="6200078" y="2008478"/>
            <a:ext cx="5153722" cy="3756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02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76" y="1861776"/>
            <a:ext cx="4297284" cy="405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2;p1" title="image.png"/>
          <p:cNvPicPr preferRelativeResize="0"/>
          <p:nvPr/>
        </p:nvPicPr>
        <p:blipFill rotWithShape="1">
          <a:blip r:embed="rId3">
            <a:alphaModFix/>
          </a:blip>
          <a:srcRect l="14324" t="38306" r="14622" b="37369"/>
          <a:stretch/>
        </p:blipFill>
        <p:spPr>
          <a:xfrm>
            <a:off x="5353135" y="2114696"/>
            <a:ext cx="5897170" cy="3546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35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Retrieval quiz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Functions </a:t>
            </a:r>
            <a:r>
              <a:rPr lang="en-GB" dirty="0"/>
              <a:t>of the price mechanism to allocate resources:</a:t>
            </a:r>
          </a:p>
          <a:p>
            <a:pPr lvl="2"/>
            <a:r>
              <a:rPr lang="en-GB" dirty="0"/>
              <a:t>rationing</a:t>
            </a:r>
          </a:p>
          <a:p>
            <a:pPr lvl="2"/>
            <a:r>
              <a:rPr lang="en-GB" dirty="0"/>
              <a:t>incentive</a:t>
            </a:r>
          </a:p>
          <a:p>
            <a:pPr lvl="2"/>
            <a:r>
              <a:rPr lang="en-GB" dirty="0" smtClean="0"/>
              <a:t>Signalling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A </a:t>
            </a:r>
            <a:r>
              <a:rPr lang="en-GB" b="1" dirty="0"/>
              <a:t>consumer surplus </a:t>
            </a:r>
            <a:r>
              <a:rPr lang="en-GB" dirty="0"/>
              <a:t>is when buyers pay less than they were willing to, and a </a:t>
            </a:r>
            <a:r>
              <a:rPr lang="en-GB" b="1" dirty="0"/>
              <a:t>producer surplus </a:t>
            </a:r>
            <a:r>
              <a:rPr lang="en-GB" dirty="0"/>
              <a:t>is when sellers get more than their minimum acceptable </a:t>
            </a:r>
            <a:r>
              <a:rPr lang="en-GB" dirty="0" smtClean="0"/>
              <a:t>price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/>
              <a:t>An </a:t>
            </a:r>
            <a:r>
              <a:rPr lang="en-GB" b="1" dirty="0"/>
              <a:t>indirect tax</a:t>
            </a:r>
            <a:r>
              <a:rPr lang="en-GB" dirty="0"/>
              <a:t> is a tax that’s collected by a business or retailer on behalf of the government, rather than being paid directly by </a:t>
            </a:r>
            <a:r>
              <a:rPr lang="en-GB" dirty="0" smtClean="0"/>
              <a:t>individuals</a:t>
            </a:r>
            <a:endParaRPr lang="en-GB" dirty="0"/>
          </a:p>
          <a:p>
            <a:pPr marL="742950" indent="-742950">
              <a:buFont typeface="+mj-lt"/>
              <a:buAutoNum type="alphaUcPeriod"/>
            </a:pPr>
            <a:r>
              <a:rPr lang="en-GB" dirty="0"/>
              <a:t>A </a:t>
            </a:r>
            <a:r>
              <a:rPr lang="en-GB" b="1" dirty="0"/>
              <a:t>subsidy</a:t>
            </a:r>
            <a:r>
              <a:rPr lang="en-GB" dirty="0"/>
              <a:t> is money given by the government to a producer to help reduce the cost of producing or buying certain goods and </a:t>
            </a:r>
            <a:r>
              <a:rPr lang="en-GB" dirty="0" smtClean="0"/>
              <a:t>services</a:t>
            </a:r>
            <a:endParaRPr lang="en-GB" dirty="0"/>
          </a:p>
          <a:p>
            <a:pPr marL="742950" indent="-742950">
              <a:buFont typeface="+mj-lt"/>
              <a:buAutoNum type="alphaU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09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a) The reasons why consumers may not behave rationally:</a:t>
            </a:r>
          </a:p>
          <a:p>
            <a:pPr lvl="1"/>
            <a:r>
              <a:rPr lang="en-GB" sz="3600" dirty="0" smtClean="0"/>
              <a:t>consideration </a:t>
            </a:r>
            <a:r>
              <a:rPr lang="en-GB" sz="3600" dirty="0"/>
              <a:t>of the influence of other </a:t>
            </a:r>
            <a:r>
              <a:rPr lang="en-GB" sz="3600" dirty="0" smtClean="0"/>
              <a:t>people's behaviour</a:t>
            </a:r>
            <a:endParaRPr lang="en-GB" sz="3600" dirty="0"/>
          </a:p>
          <a:p>
            <a:pPr lvl="1"/>
            <a:r>
              <a:rPr lang="en-GB" sz="3600" dirty="0" smtClean="0"/>
              <a:t>the </a:t>
            </a:r>
            <a:r>
              <a:rPr lang="en-GB" sz="3600" dirty="0"/>
              <a:t>importance of habitual behaviour</a:t>
            </a:r>
          </a:p>
          <a:p>
            <a:pPr lvl="1"/>
            <a:r>
              <a:rPr lang="en-GB" sz="3600" dirty="0" smtClean="0"/>
              <a:t>consumer </a:t>
            </a:r>
            <a:r>
              <a:rPr lang="en-GB" sz="3600" dirty="0"/>
              <a:t>weakness at computation</a:t>
            </a:r>
          </a:p>
        </p:txBody>
      </p:sp>
    </p:spTree>
    <p:extLst>
      <p:ext uri="{BB962C8B-B14F-4D97-AF65-F5344CB8AC3E}">
        <p14:creationId xmlns:p14="http://schemas.microsoft.com/office/powerpoint/2010/main" val="298824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i="1" dirty="0" smtClean="0"/>
              <a:t>When you want to buy something, which of these influences you?  You can choose multiple answers, justify your answer.</a:t>
            </a:r>
          </a:p>
          <a:p>
            <a:endParaRPr lang="en-GB" dirty="0"/>
          </a:p>
          <a:p>
            <a:r>
              <a:rPr lang="en-GB" dirty="0" smtClean="0"/>
              <a:t>Friends / mates</a:t>
            </a:r>
          </a:p>
          <a:p>
            <a:r>
              <a:rPr lang="en-GB" dirty="0" smtClean="0"/>
              <a:t>Family / relatives</a:t>
            </a:r>
          </a:p>
          <a:p>
            <a:r>
              <a:rPr lang="en-GB" dirty="0" smtClean="0"/>
              <a:t>Your phone / social media</a:t>
            </a:r>
          </a:p>
          <a:p>
            <a:r>
              <a:rPr lang="en-GB" dirty="0" smtClean="0"/>
              <a:t>Other e.g. sponsorship</a:t>
            </a:r>
          </a:p>
          <a:p>
            <a:r>
              <a:rPr lang="en-GB" dirty="0" smtClean="0"/>
              <a:t>Bought it before, why change?</a:t>
            </a:r>
          </a:p>
          <a:p>
            <a:r>
              <a:rPr lang="en-GB" dirty="0" smtClean="0"/>
              <a:t>Buy the same thing every week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95" y="2782461"/>
            <a:ext cx="5675739" cy="37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2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Definition: Utility maximisation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Utility maximisation</a:t>
            </a:r>
            <a:r>
              <a:rPr lang="en-GB" dirty="0"/>
              <a:t> is when consumers make choices to get the highest possible satisfaction or </a:t>
            </a:r>
            <a:r>
              <a:rPr lang="en-GB" dirty="0" smtClean="0"/>
              <a:t>benefit (value for money) </a:t>
            </a:r>
            <a:r>
              <a:rPr lang="en-GB" dirty="0"/>
              <a:t>from their limited resources, such as money or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A95B3-8D26-B663-F526-A7A591BA0F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719530" y="4077072"/>
            <a:ext cx="2349364" cy="25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Rational consumer behaviour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 smtClean="0"/>
              <a:t>Rational </a:t>
            </a:r>
            <a:r>
              <a:rPr lang="en-GB" dirty="0"/>
              <a:t>consumer behaviour means people carefully choose products to maximise their </a:t>
            </a:r>
            <a:r>
              <a:rPr lang="en-GB" dirty="0" smtClean="0"/>
              <a:t>utility</a:t>
            </a:r>
          </a:p>
          <a:p>
            <a:r>
              <a:rPr lang="en-GB" dirty="0" smtClean="0"/>
              <a:t>Consumers </a:t>
            </a:r>
            <a:r>
              <a:rPr lang="en-GB" dirty="0"/>
              <a:t>compare benefits and costs, selecting options providing greatest </a:t>
            </a:r>
            <a:r>
              <a:rPr lang="en-GB" dirty="0" smtClean="0"/>
              <a:t>value</a:t>
            </a:r>
          </a:p>
          <a:p>
            <a:r>
              <a:rPr lang="en-GB" dirty="0" smtClean="0"/>
              <a:t>They </a:t>
            </a:r>
            <a:r>
              <a:rPr lang="en-GB" dirty="0"/>
              <a:t>consider prices, quality, and personal </a:t>
            </a:r>
            <a:r>
              <a:rPr lang="en-GB" dirty="0" smtClean="0"/>
              <a:t>preferences</a:t>
            </a:r>
          </a:p>
          <a:p>
            <a:r>
              <a:rPr lang="en-GB" dirty="0" smtClean="0"/>
              <a:t>This is RATIONAL behaviour, but consumers do not always do this…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5044" y="1973766"/>
            <a:ext cx="4724400" cy="4393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439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287" y="251615"/>
            <a:ext cx="6961425" cy="6217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34000" cy="132556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Irrational consumer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Irrational </a:t>
            </a:r>
            <a:r>
              <a:rPr lang="en-GB" dirty="0"/>
              <a:t>consumer behaviour occurs when people make decisions against their own interests or </a:t>
            </a:r>
            <a:r>
              <a:rPr lang="en-GB" dirty="0" smtClean="0"/>
              <a:t>logic</a:t>
            </a:r>
          </a:p>
          <a:p>
            <a:r>
              <a:rPr lang="en-GB" dirty="0" smtClean="0"/>
              <a:t>Consumers may be:</a:t>
            </a:r>
          </a:p>
          <a:p>
            <a:pPr lvl="1"/>
            <a:r>
              <a:rPr lang="en-GB" dirty="0" smtClean="0"/>
              <a:t>Impulse-buying </a:t>
            </a:r>
          </a:p>
          <a:p>
            <a:pPr lvl="1"/>
            <a:r>
              <a:rPr lang="en-GB" dirty="0" smtClean="0"/>
              <a:t>Following influencers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isjudging value</a:t>
            </a:r>
          </a:p>
          <a:p>
            <a:pPr lvl="1"/>
            <a:r>
              <a:rPr lang="en-GB" dirty="0" smtClean="0"/>
              <a:t>Emotional purchases</a:t>
            </a:r>
          </a:p>
          <a:p>
            <a:pPr lvl="1"/>
            <a:r>
              <a:rPr lang="en-GB" dirty="0" smtClean="0"/>
              <a:t>Habitual purchases</a:t>
            </a:r>
          </a:p>
          <a:p>
            <a:pPr lvl="1"/>
            <a:r>
              <a:rPr lang="en-GB" dirty="0" smtClean="0"/>
              <a:t>Poor </a:t>
            </a:r>
            <a:r>
              <a:rPr lang="en-GB" dirty="0"/>
              <a:t>calculations </a:t>
            </a:r>
            <a:r>
              <a:rPr lang="en-GB" dirty="0" smtClean="0"/>
              <a:t>leading </a:t>
            </a:r>
            <a:r>
              <a:rPr lang="en-GB" dirty="0"/>
              <a:t>to </a:t>
            </a:r>
            <a:r>
              <a:rPr lang="en-GB" dirty="0" smtClean="0"/>
              <a:t>mistakes</a:t>
            </a:r>
            <a:endParaRPr lang="en-GB" dirty="0"/>
          </a:p>
          <a:p>
            <a:pPr lvl="1"/>
            <a:r>
              <a:rPr lang="en-GB" dirty="0" smtClean="0"/>
              <a:t>Buying due to </a:t>
            </a:r>
            <a:r>
              <a:rPr lang="en-GB" b="1" dirty="0" smtClean="0"/>
              <a:t>inertia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1770" y="2142848"/>
            <a:ext cx="5181600" cy="2646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065" y="6176963"/>
            <a:ext cx="5379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What is inertia in this context?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7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4842" y="538860"/>
            <a:ext cx="12216841" cy="24978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24841" y="0"/>
            <a:ext cx="12216841" cy="2497873"/>
          </a:xfrm>
          <a:prstGeom prst="rect">
            <a:avLst/>
          </a:prstGeom>
          <a:solidFill>
            <a:srgbClr val="EDAE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304" y="3036733"/>
            <a:ext cx="10515600" cy="2852737"/>
          </a:xfrm>
        </p:spPr>
        <p:txBody>
          <a:bodyPr/>
          <a:lstStyle/>
          <a:p>
            <a:r>
              <a:rPr lang="en-GB" dirty="0" smtClean="0"/>
              <a:t>Consideration </a:t>
            </a:r>
            <a:r>
              <a:rPr lang="en-GB" dirty="0"/>
              <a:t>of the influence of other </a:t>
            </a:r>
            <a:r>
              <a:rPr lang="en-GB" dirty="0" smtClean="0"/>
              <a:t>people's behaviour</a:t>
            </a:r>
            <a:endParaRPr lang="en-GB" b="1" dirty="0">
              <a:solidFill>
                <a:srgbClr val="1A53BE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DAEF8">
                <a:tint val="45000"/>
                <a:satMod val="400000"/>
              </a:srgbClr>
            </a:duotone>
          </a:blip>
          <a:srcRect l="731" t="5046" r="2044" b="10585"/>
          <a:stretch/>
        </p:blipFill>
        <p:spPr>
          <a:xfrm>
            <a:off x="-1" y="-17130"/>
            <a:ext cx="12192001" cy="19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76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894</Words>
  <Application>Microsoft Office PowerPoint</Application>
  <PresentationFormat>Widescreen</PresentationFormat>
  <Paragraphs>116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1_Office Theme</vt:lpstr>
      <vt:lpstr>Edexcel Economics A</vt:lpstr>
      <vt:lpstr>Retrieval quiz from previous topic</vt:lpstr>
      <vt:lpstr>Retrieval quiz answers</vt:lpstr>
      <vt:lpstr>Learning objectives</vt:lpstr>
      <vt:lpstr>Starter</vt:lpstr>
      <vt:lpstr>Definition: Utility maximisation </vt:lpstr>
      <vt:lpstr>Rational consumer behaviour</vt:lpstr>
      <vt:lpstr>Irrational consumer behaviour</vt:lpstr>
      <vt:lpstr>Consideration of the influence of other people's behaviour</vt:lpstr>
      <vt:lpstr>Influences on consumer behaviour</vt:lpstr>
      <vt:lpstr>The importance of habitual behaviour</vt:lpstr>
      <vt:lpstr>Habitual behaviour</vt:lpstr>
      <vt:lpstr>Consumer weakness at computation</vt:lpstr>
      <vt:lpstr>Consumer weakness at computation (numbers, addition etc.)</vt:lpstr>
      <vt:lpstr>Plenary quiz questions</vt:lpstr>
      <vt:lpstr>Plenary quiz answers</vt:lpstr>
      <vt:lpstr>PowerPoint Presentation</vt:lpstr>
      <vt:lpstr>Case study for sample question 1</vt:lpstr>
      <vt:lpstr>Sample question 1</vt:lpstr>
      <vt:lpstr>Answers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Level Management and Administration</dc:title>
  <dc:creator>Sarah Hilton for Revisionstation</dc:creator>
  <cp:lastModifiedBy>Sarah Hilton</cp:lastModifiedBy>
  <cp:revision>107</cp:revision>
  <cp:lastPrinted>2024-09-27T09:44:33Z</cp:lastPrinted>
  <dcterms:created xsi:type="dcterms:W3CDTF">2024-08-29T17:04:55Z</dcterms:created>
  <dcterms:modified xsi:type="dcterms:W3CDTF">2025-07-30T09:57:42Z</dcterms:modified>
</cp:coreProperties>
</file>