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6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3F88-C92E-4F8E-8332-1081B116F673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EEAC-33EC-4344-A20A-4353E117B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69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3F88-C92E-4F8E-8332-1081B116F673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EEAC-33EC-4344-A20A-4353E117B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25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3F88-C92E-4F8E-8332-1081B116F673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EEAC-33EC-4344-A20A-4353E117B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05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3F88-C92E-4F8E-8332-1081B116F673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EEAC-33EC-4344-A20A-4353E117B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46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3F88-C92E-4F8E-8332-1081B116F673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EEAC-33EC-4344-A20A-4353E117B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3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3F88-C92E-4F8E-8332-1081B116F673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EEAC-33EC-4344-A20A-4353E117B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2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3F88-C92E-4F8E-8332-1081B116F673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EEAC-33EC-4344-A20A-4353E117B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65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3F88-C92E-4F8E-8332-1081B116F673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EEAC-33EC-4344-A20A-4353E117B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3F88-C92E-4F8E-8332-1081B116F673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EEAC-33EC-4344-A20A-4353E117B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98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3F88-C92E-4F8E-8332-1081B116F673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EEAC-33EC-4344-A20A-4353E117B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8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3F88-C92E-4F8E-8332-1081B116F673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EEAC-33EC-4344-A20A-4353E117B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6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3F88-C92E-4F8E-8332-1081B116F673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EEAC-33EC-4344-A20A-4353E117B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05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slide" Target="slide2.xml"/><Relationship Id="rId12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openxmlformats.org/officeDocument/2006/relationships/slide" Target="slide3.xml"/><Relationship Id="rId9" Type="http://schemas.openxmlformats.org/officeDocument/2006/relationships/slide" Target="slide5.xml"/><Relationship Id="rId1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oecd-ilibrary.org/sites/2e9dd941-en/index.html?itemId=/content/component/2e9dd941-en#section-d1e4931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doingbusiness.org/rankings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reports.weforum.org/global-competitiveness-index/competitiveness-rankings/?doing_wp_cron=1504363656.2056028842926025390625#series=EOSQ056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n.wikipedia.org/wiki/ICT_Development_Inde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theglobaleconomy.com/rankings/wb_political_stability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6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327" y="3238500"/>
            <a:ext cx="2524125" cy="2076450"/>
          </a:xfrm>
          <a:prstGeom prst="rect">
            <a:avLst/>
          </a:prstGeom>
        </p:spPr>
      </p:pic>
      <p:pic>
        <p:nvPicPr>
          <p:cNvPr id="8" name="Picture 7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833" y="1628911"/>
            <a:ext cx="2876550" cy="1819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/>
          <a:srcRect r="780"/>
          <a:stretch/>
        </p:blipFill>
        <p:spPr>
          <a:xfrm>
            <a:off x="3058068" y="4857885"/>
            <a:ext cx="5340397" cy="1738176"/>
          </a:xfrm>
          <a:prstGeom prst="rect">
            <a:avLst/>
          </a:prstGeom>
        </p:spPr>
      </p:pic>
      <p:pic>
        <p:nvPicPr>
          <p:cNvPr id="10" name="Picture 9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81325" y="300036"/>
            <a:ext cx="2248320" cy="1804989"/>
          </a:xfrm>
          <a:prstGeom prst="rect">
            <a:avLst/>
          </a:prstGeom>
        </p:spPr>
      </p:pic>
      <p:pic>
        <p:nvPicPr>
          <p:cNvPr id="11" name="Picture 10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8137" y="209550"/>
            <a:ext cx="3629025" cy="30289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88652" y="2000890"/>
            <a:ext cx="4700588" cy="2647309"/>
          </a:xfrm>
          <a:prstGeom prst="rect">
            <a:avLst/>
          </a:prstGeom>
        </p:spPr>
      </p:pic>
      <p:pic>
        <p:nvPicPr>
          <p:cNvPr id="13" name="Picture 12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069665" y="3062287"/>
            <a:ext cx="2705100" cy="24288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365" y="498422"/>
            <a:ext cx="1989051" cy="140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68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1 Why is disposable income a factor?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Household disposable income is the amount of money that a household earns, or gains, each year after taxes</a:t>
            </a:r>
          </a:p>
          <a:p>
            <a:r>
              <a:rPr lang="en-GB" dirty="0" smtClean="0"/>
              <a:t>It represents the money available to a household for spending on goods or services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If a country’s citizens have low disposable income what does this mean for business?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7" name="Content Placeholder 6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747554"/>
            <a:ext cx="5181600" cy="25646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9896475" y="533400"/>
            <a:ext cx="1323975" cy="9810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81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2 What is the ease of doing </a:t>
            </a:r>
            <a:br>
              <a:rPr lang="en-GB" dirty="0" smtClean="0"/>
            </a:br>
            <a:r>
              <a:rPr lang="en-GB" dirty="0" smtClean="0"/>
              <a:t>business index?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GB" dirty="0" smtClean="0"/>
              <a:t>The ease of doing business index is an index created by the World Bank Group</a:t>
            </a:r>
          </a:p>
          <a:p>
            <a:r>
              <a:rPr lang="en-GB" dirty="0" smtClean="0"/>
              <a:t>Higher rankings (a low number) indicate better, usually simpler paperwork for businesses and stronger protection of intellectual property rights e.g. patents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Can you guess which country has the worst Ease of Doing Business Ranking in the world?</a:t>
            </a:r>
          </a:p>
          <a:p>
            <a:endParaRPr lang="en-GB" dirty="0"/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9896475" y="533400"/>
            <a:ext cx="1323975" cy="9810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Content Placeholder 1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41334" y="1825625"/>
            <a:ext cx="4443332" cy="43513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373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3 Why is infrastructure important?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dirty="0" smtClean="0"/>
              <a:t>Infrastructure can mean roads, ports, airports, rail and road transport. Without this a business cannot deliver to its customers on time</a:t>
            </a:r>
          </a:p>
          <a:p>
            <a:r>
              <a:rPr lang="en-GB" dirty="0" smtClean="0"/>
              <a:t>Infrastructure can also mean telecommunications and </a:t>
            </a:r>
            <a:r>
              <a:rPr lang="en-GB" dirty="0" err="1" smtClean="0"/>
              <a:t>wifi</a:t>
            </a:r>
            <a:r>
              <a:rPr lang="en-GB" dirty="0" smtClean="0"/>
              <a:t>, without this a business cannot communicate with its suppliers and its customers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Why else might </a:t>
            </a:r>
            <a:r>
              <a:rPr lang="en-GB" dirty="0" err="1" smtClean="0">
                <a:solidFill>
                  <a:srgbClr val="FF0000"/>
                </a:solidFill>
              </a:rPr>
              <a:t>wifi</a:t>
            </a:r>
            <a:r>
              <a:rPr lang="en-GB" dirty="0" smtClean="0">
                <a:solidFill>
                  <a:srgbClr val="FF0000"/>
                </a:solidFill>
              </a:rPr>
              <a:t> be critical?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9896475" y="533400"/>
            <a:ext cx="1323975" cy="9810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Content Placeholder 6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48400" y="1858963"/>
            <a:ext cx="5181600" cy="30641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7448550" y="5362575"/>
            <a:ext cx="2339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/>
              </a:rPr>
              <a:t>ICT development index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30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4 What is the impact of </a:t>
            </a:r>
            <a:br>
              <a:rPr lang="en-GB" dirty="0" smtClean="0"/>
            </a:br>
            <a:r>
              <a:rPr lang="en-GB" dirty="0" smtClean="0"/>
              <a:t>political stability?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Political instability in a country could be a major risk factor </a:t>
            </a:r>
          </a:p>
          <a:p>
            <a:r>
              <a:rPr lang="en-GB" dirty="0" smtClean="0"/>
              <a:t>Each new government may seek to impose a series of laws which will need to be adhered to e.g. environment laws, employment laws which could have an impact on the business costs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Would a country at war make a good market?</a:t>
            </a:r>
          </a:p>
          <a:p>
            <a:endParaRPr lang="en-GB" dirty="0"/>
          </a:p>
        </p:txBody>
      </p:sp>
      <p:pic>
        <p:nvPicPr>
          <p:cNvPr id="7" name="Content Placeholder 6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57950" y="1829594"/>
            <a:ext cx="4610100" cy="4343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9896475" y="533400"/>
            <a:ext cx="1323975" cy="9810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86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5 What are exchange rates?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Exchange rates are the value of one currency in exchange for another</a:t>
            </a:r>
          </a:p>
          <a:p>
            <a:r>
              <a:rPr lang="en-GB" dirty="0" smtClean="0"/>
              <a:t>When trading internationally a UK business will need to look at the exchange rates with the other countries</a:t>
            </a:r>
          </a:p>
          <a:p>
            <a:r>
              <a:rPr lang="en-GB" dirty="0" smtClean="0"/>
              <a:t>This can have an impact on trade depending if imports or exports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What is the opposite to SPICED?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08952" y="1825625"/>
            <a:ext cx="4108095" cy="4351338"/>
          </a:xfrm>
          <a:prstGeom prst="rect">
            <a:avLst/>
          </a:prstGeom>
        </p:spPr>
      </p:pic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9896475" y="533400"/>
            <a:ext cx="1323975" cy="9810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66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Instructions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Show the PowerPoint and click on each question as students pick a number, this will take it to that slide. </a:t>
            </a:r>
          </a:p>
          <a:p>
            <a:r>
              <a:rPr lang="en-GB" dirty="0" smtClean="0"/>
              <a:t>Click on the Home graphic on each slide to take it back to the title slide to pick numbers again.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65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286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1 Why is disposable income a factor?</vt:lpstr>
      <vt:lpstr>2 What is the ease of doing  business index?</vt:lpstr>
      <vt:lpstr>3 Why is infrastructure important?</vt:lpstr>
      <vt:lpstr>4 What is the impact of  political stability?</vt:lpstr>
      <vt:lpstr>5 What are exchange rates?</vt:lpstr>
      <vt:lpstr>Instructions</vt:lpstr>
    </vt:vector>
  </TitlesOfParts>
  <Company>Derby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Hilton for Revisionstation</dc:creator>
  <cp:lastModifiedBy>Sarah Hilton for Revisionstation</cp:lastModifiedBy>
  <cp:revision>16</cp:revision>
  <dcterms:created xsi:type="dcterms:W3CDTF">2021-02-24T17:22:47Z</dcterms:created>
  <dcterms:modified xsi:type="dcterms:W3CDTF">2022-08-30T13:47:48Z</dcterms:modified>
</cp:coreProperties>
</file>