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7"/>
  </p:notesMasterIdLst>
  <p:sldIdLst>
    <p:sldId id="256" r:id="rId2"/>
    <p:sldId id="257" r:id="rId3"/>
    <p:sldId id="259" r:id="rId4"/>
    <p:sldId id="296" r:id="rId5"/>
    <p:sldId id="286" r:id="rId6"/>
    <p:sldId id="261" r:id="rId7"/>
    <p:sldId id="262" r:id="rId8"/>
    <p:sldId id="263" r:id="rId9"/>
    <p:sldId id="264" r:id="rId10"/>
    <p:sldId id="265" r:id="rId11"/>
    <p:sldId id="287" r:id="rId12"/>
    <p:sldId id="266" r:id="rId13"/>
    <p:sldId id="267" r:id="rId14"/>
    <p:sldId id="268" r:id="rId15"/>
    <p:sldId id="269" r:id="rId16"/>
    <p:sldId id="295" r:id="rId17"/>
    <p:sldId id="270" r:id="rId18"/>
    <p:sldId id="271" r:id="rId19"/>
    <p:sldId id="272" r:id="rId20"/>
    <p:sldId id="273" r:id="rId21"/>
    <p:sldId id="274" r:id="rId22"/>
    <p:sldId id="292" r:id="rId23"/>
    <p:sldId id="275" r:id="rId24"/>
    <p:sldId id="284" r:id="rId25"/>
    <p:sldId id="294" r:id="rId26"/>
    <p:sldId id="291" r:id="rId27"/>
    <p:sldId id="276" r:id="rId28"/>
    <p:sldId id="293" r:id="rId29"/>
    <p:sldId id="277" r:id="rId30"/>
    <p:sldId id="279" r:id="rId31"/>
    <p:sldId id="280" r:id="rId32"/>
    <p:sldId id="288" r:id="rId33"/>
    <p:sldId id="281" r:id="rId34"/>
    <p:sldId id="289" r:id="rId35"/>
    <p:sldId id="285" r:id="rId36"/>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lu1bvyFVqZafufo8rv7IvzO/sf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2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43" autoAdjust="0"/>
  </p:normalViewPr>
  <p:slideViewPr>
    <p:cSldViewPr snapToGrid="0">
      <p:cViewPr varScale="1">
        <p:scale>
          <a:sx n="60" d="100"/>
          <a:sy n="60" d="100"/>
        </p:scale>
        <p:origin x="7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2985558" cy="502835"/>
          </a:xfrm>
          <a:prstGeom prst="rect">
            <a:avLst/>
          </a:prstGeom>
          <a:noFill/>
          <a:ln>
            <a:noFill/>
          </a:ln>
        </p:spPr>
        <p:txBody>
          <a:bodyPr spcFirstLastPara="1" wrap="square" lIns="96625" tIns="48300" rIns="96625"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7" y="2"/>
            <a:ext cx="2985558" cy="502835"/>
          </a:xfrm>
          <a:prstGeom prst="rect">
            <a:avLst/>
          </a:prstGeom>
          <a:noFill/>
          <a:ln>
            <a:noFill/>
          </a:ln>
        </p:spPr>
        <p:txBody>
          <a:bodyPr spcFirstLastPara="1" wrap="square" lIns="96625" tIns="48300" rIns="96625"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6" y="4823034"/>
            <a:ext cx="5511800" cy="3946118"/>
          </a:xfrm>
          <a:prstGeom prst="rect">
            <a:avLst/>
          </a:prstGeom>
          <a:noFill/>
          <a:ln>
            <a:noFill/>
          </a:ln>
        </p:spPr>
        <p:txBody>
          <a:bodyPr spcFirstLastPara="1" wrap="square" lIns="96625" tIns="48300" rIns="96625"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9055"/>
            <a:ext cx="2985558" cy="502834"/>
          </a:xfrm>
          <a:prstGeom prst="rect">
            <a:avLst/>
          </a:prstGeom>
          <a:noFill/>
          <a:ln>
            <a:noFill/>
          </a:ln>
        </p:spPr>
        <p:txBody>
          <a:bodyPr spcFirstLastPara="1" wrap="square" lIns="96625" tIns="48300" rIns="96625"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xfordreference.com/display/10.1093/oi/authority.20110803100447569#:~:text=The%20systematic%20study%20of%20the,experimental%20investigation%2C%20and%20theoretical%20explan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bc.co.uk/news/explainers-6363518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BiLj35g_cA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bc.co.uk/news/articles/cdr5mr5l2d1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8976"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86c153b5e_0_84:notes"/>
          <p:cNvSpPr txBox="1">
            <a:spLocks noGrp="1"/>
          </p:cNvSpPr>
          <p:nvPr>
            <p:ph type="body" idx="1"/>
          </p:nvPr>
        </p:nvSpPr>
        <p:spPr>
          <a:xfrm>
            <a:off x="688975" y="4823027"/>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198" name="Google Shape;198;g3686c153b5e_0_84: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60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686c153b5e_0_353:notes"/>
          <p:cNvSpPr txBox="1">
            <a:spLocks noGrp="1"/>
          </p:cNvSpPr>
          <p:nvPr>
            <p:ph type="body" idx="1"/>
          </p:nvPr>
        </p:nvSpPr>
        <p:spPr>
          <a:xfrm>
            <a:off x="688976"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GB" b="1" u="none" dirty="0" smtClean="0"/>
              <a:t>Author’s note:</a:t>
            </a:r>
          </a:p>
          <a:p>
            <a:pPr marL="0" lvl="0" indent="0" algn="l" rtl="0">
              <a:spcBef>
                <a:spcPts val="0"/>
              </a:spcBef>
              <a:spcAft>
                <a:spcPts val="0"/>
              </a:spcAft>
              <a:buNone/>
            </a:pPr>
            <a:r>
              <a:rPr lang="en-GB" b="0" dirty="0" smtClean="0"/>
              <a:t>We </a:t>
            </a:r>
            <a:r>
              <a:rPr lang="en-GB" b="0" dirty="0"/>
              <a:t>cover opportunity costs in more detail in 1.1.3 </a:t>
            </a:r>
          </a:p>
          <a:p>
            <a:pPr marL="0" lvl="0" indent="0" algn="l" rtl="0">
              <a:spcBef>
                <a:spcPts val="0"/>
              </a:spcBef>
              <a:spcAft>
                <a:spcPts val="0"/>
              </a:spcAft>
              <a:buNone/>
            </a:pPr>
            <a:endParaRPr lang="en-GB" b="0" dirty="0" smtClean="0"/>
          </a:p>
          <a:p>
            <a:pPr marL="0" lvl="0" indent="0" algn="l" rtl="0">
              <a:spcBef>
                <a:spcPts val="0"/>
              </a:spcBef>
              <a:spcAft>
                <a:spcPts val="0"/>
              </a:spcAft>
              <a:buNone/>
            </a:pPr>
            <a:r>
              <a:rPr lang="en-GB" b="1" u="sng" dirty="0" smtClean="0"/>
              <a:t>Suggested answers:</a:t>
            </a:r>
          </a:p>
          <a:p>
            <a:pPr marL="0" lvl="0" indent="0" algn="l" rtl="0">
              <a:spcBef>
                <a:spcPts val="0"/>
              </a:spcBef>
              <a:spcAft>
                <a:spcPts val="0"/>
              </a:spcAft>
              <a:buNone/>
            </a:pPr>
            <a:endParaRPr lang="en-GB" b="0" dirty="0" smtClean="0"/>
          </a:p>
          <a:p>
            <a:r>
              <a:rPr lang="en-GB" b="1" dirty="0" smtClean="0"/>
              <a:t>A NHS - Benefits of investing more in the NHS</a:t>
            </a:r>
          </a:p>
          <a:p>
            <a:r>
              <a:rPr lang="en-GB" b="0" dirty="0" smtClean="0"/>
              <a:t>Shorter waiting times for consultations, diagnostics and treatment.</a:t>
            </a:r>
          </a:p>
          <a:p>
            <a:r>
              <a:rPr lang="en-GB" b="0" dirty="0" smtClean="0"/>
              <a:t>Improved quality of care, through better staffing ratios, training and equipment.</a:t>
            </a:r>
          </a:p>
          <a:p>
            <a:r>
              <a:rPr lang="en-GB" b="0" dirty="0" smtClean="0"/>
              <a:t>Broader service coverage, e.g. expanded mental-health support, community outreach or preventive programmes.</a:t>
            </a:r>
          </a:p>
          <a:p>
            <a:r>
              <a:rPr lang="en-GB" b="0" dirty="0" smtClean="0"/>
              <a:t>Better health outcomes overall—fewer complications, reduced hospital readmissions and higher life expectancy.</a:t>
            </a:r>
          </a:p>
          <a:p>
            <a:r>
              <a:rPr lang="en-GB" b="0" dirty="0" smtClean="0"/>
              <a:t>Economic spill-overs from a healthier workforce: higher productivity and lower absenteeism.</a:t>
            </a:r>
          </a:p>
          <a:p>
            <a:r>
              <a:rPr lang="en-GB" b="1" dirty="0" smtClean="0"/>
              <a:t>B NHS - Opportunity costs of that extra spending</a:t>
            </a:r>
          </a:p>
          <a:p>
            <a:r>
              <a:rPr lang="en-GB" b="0" dirty="0" smtClean="0"/>
              <a:t>Reduced investment in other public services, such as schools, transport or policing.</a:t>
            </a:r>
          </a:p>
          <a:p>
            <a:r>
              <a:rPr lang="en-GB" b="0" dirty="0" smtClean="0"/>
              <a:t>Less funding for infrastructure projects (roads, broadband, housing).</a:t>
            </a:r>
          </a:p>
          <a:p>
            <a:r>
              <a:rPr lang="en-GB" b="0" dirty="0" smtClean="0"/>
              <a:t>Higher taxation or borrowing, which could dampen private-sector activity or increase future debt servicing.</a:t>
            </a:r>
          </a:p>
          <a:p>
            <a:r>
              <a:rPr lang="en-GB" b="0" dirty="0" smtClean="0"/>
              <a:t>Cuts to welfare or local-government grants, potentially affecting social care, housing support or local amenities.</a:t>
            </a:r>
          </a:p>
          <a:p>
            <a:r>
              <a:rPr lang="en-GB" b="0" dirty="0" smtClean="0"/>
              <a:t>Delayed investment in research &amp; development or climate-change mitigation programmes.</a:t>
            </a:r>
          </a:p>
          <a:p>
            <a:pPr marL="0" lvl="0" indent="0" algn="l" rtl="0">
              <a:spcBef>
                <a:spcPts val="0"/>
              </a:spcBef>
              <a:spcAft>
                <a:spcPts val="0"/>
              </a:spcAft>
              <a:buNone/>
            </a:pPr>
            <a:endParaRPr lang="en-GB" b="0" dirty="0" smtClean="0"/>
          </a:p>
          <a:p>
            <a:r>
              <a:rPr lang="en-GB" b="1" dirty="0" smtClean="0"/>
              <a:t>C</a:t>
            </a:r>
            <a:r>
              <a:rPr lang="en-GB" b="1" baseline="0" dirty="0" smtClean="0"/>
              <a:t> - </a:t>
            </a:r>
            <a:r>
              <a:rPr lang="en-GB" b="1" dirty="0" smtClean="0"/>
              <a:t>Benefits of investing more in public education</a:t>
            </a:r>
          </a:p>
          <a:p>
            <a:r>
              <a:rPr lang="en-GB" b="0" dirty="0" smtClean="0"/>
              <a:t>Higher skill levels: Better-trained teachers, smaller class sizes and updated resources boost student learning and competencies.</a:t>
            </a:r>
          </a:p>
          <a:p>
            <a:r>
              <a:rPr lang="en-GB" b="0" dirty="0" smtClean="0"/>
              <a:t>Greater social mobility: Improved access and support narrows attainment gaps, helping disadvantaged students climb the socioeconomic ladder.</a:t>
            </a:r>
          </a:p>
          <a:p>
            <a:r>
              <a:rPr lang="en-GB" b="0" dirty="0" smtClean="0"/>
              <a:t>Long-term economic growth: A better-educated workforce raises productivity, spurs innovation and attracts investment.</a:t>
            </a:r>
          </a:p>
          <a:p>
            <a:r>
              <a:rPr lang="en-GB" b="0" dirty="0" smtClean="0"/>
              <a:t>Reduced social costs: Stronger education correlates with lower crime rates, better health outcomes and reduced welfare dependency.</a:t>
            </a:r>
          </a:p>
          <a:p>
            <a:r>
              <a:rPr lang="en-GB" b="0" dirty="0" smtClean="0"/>
              <a:t>Civic engagement: Enhanced critical-thinking and civic-education programs foster informed, active citizens.</a:t>
            </a:r>
          </a:p>
          <a:p>
            <a:r>
              <a:rPr lang="en-GB" b="1" dirty="0" smtClean="0"/>
              <a:t>D - Opportunity costs of that extra spending</a:t>
            </a:r>
          </a:p>
          <a:p>
            <a:r>
              <a:rPr lang="en-GB" b="0" dirty="0" smtClean="0"/>
              <a:t>Less funding for other services such as healthcare (e.g. the NHS), policing or social care.</a:t>
            </a:r>
          </a:p>
          <a:p>
            <a:r>
              <a:rPr lang="en-GB" b="0" dirty="0" smtClean="0"/>
              <a:t>Delayed infrastructure projects like roads, public transport or broadband expansion.</a:t>
            </a:r>
          </a:p>
          <a:p>
            <a:r>
              <a:rPr lang="en-GB" b="0" dirty="0" smtClean="0"/>
              <a:t>Higher taxes or borrowing to pay for the boost, which could dampen consumer spending or burden future budgets.</a:t>
            </a:r>
          </a:p>
          <a:p>
            <a:r>
              <a:rPr lang="en-GB" b="0" dirty="0" smtClean="0"/>
              <a:t>Cuts to R&amp;D or environmental programmes, potentially slowing scientific advances or climate-action initiatives.</a:t>
            </a:r>
          </a:p>
          <a:p>
            <a:r>
              <a:rPr lang="en-GB" b="0" dirty="0" smtClean="0"/>
              <a:t>Reduced grants to local authorities or welfare benefits, affecting community services, housing support or elderly care.</a:t>
            </a:r>
          </a:p>
          <a:p>
            <a:pPr marL="0" lvl="0" indent="0" algn="l" rtl="0">
              <a:spcBef>
                <a:spcPts val="0"/>
              </a:spcBef>
              <a:spcAft>
                <a:spcPts val="0"/>
              </a:spcAft>
              <a:buNone/>
            </a:pPr>
            <a:endParaRPr lang="en-GB" b="0" dirty="0" smtClean="0"/>
          </a:p>
          <a:p>
            <a:pPr marL="0" lvl="0" indent="0" algn="l" rtl="0">
              <a:spcBef>
                <a:spcPts val="0"/>
              </a:spcBef>
              <a:spcAft>
                <a:spcPts val="0"/>
              </a:spcAft>
              <a:buNone/>
            </a:pPr>
            <a:endParaRPr b="0" dirty="0"/>
          </a:p>
        </p:txBody>
      </p:sp>
      <p:sp>
        <p:nvSpPr>
          <p:cNvPr id="163" name="Google Shape;163;g3686c153b5e_0_353: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686c153b5e_0_68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3686c153b5e_0_689:notes"/>
          <p:cNvSpPr txBox="1">
            <a:spLocks noGrp="1"/>
          </p:cNvSpPr>
          <p:nvPr>
            <p:ph type="body" idx="1"/>
          </p:nvPr>
        </p:nvSpPr>
        <p:spPr>
          <a:xfrm>
            <a:off x="688976" y="4823034"/>
            <a:ext cx="5511900" cy="394620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173" name="Google Shape;173;g3686c153b5e_0_689:notes"/>
          <p:cNvSpPr txBox="1">
            <a:spLocks noGrp="1"/>
          </p:cNvSpPr>
          <p:nvPr>
            <p:ph type="sldNum" idx="12"/>
          </p:nvPr>
        </p:nvSpPr>
        <p:spPr>
          <a:xfrm>
            <a:off x="3902597" y="9519055"/>
            <a:ext cx="2985600" cy="502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942ba0f1b_0_19:notes"/>
          <p:cNvSpPr txBox="1">
            <a:spLocks noGrp="1"/>
          </p:cNvSpPr>
          <p:nvPr>
            <p:ph type="body" idx="1"/>
          </p:nvPr>
        </p:nvSpPr>
        <p:spPr>
          <a:xfrm>
            <a:off x="688976"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181" name="Google Shape;181;g36942ba0f1b_0_1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686c153b5e_0_519:notes"/>
          <p:cNvSpPr txBox="1">
            <a:spLocks noGrp="1"/>
          </p:cNvSpPr>
          <p:nvPr>
            <p:ph type="body" idx="1"/>
          </p:nvPr>
        </p:nvSpPr>
        <p:spPr>
          <a:xfrm>
            <a:off x="688976"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90" name="Google Shape;190;g3686c153b5e_0_51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86c153b5e_0_84:notes"/>
          <p:cNvSpPr txBox="1">
            <a:spLocks noGrp="1"/>
          </p:cNvSpPr>
          <p:nvPr>
            <p:ph type="body" idx="1"/>
          </p:nvPr>
        </p:nvSpPr>
        <p:spPr>
          <a:xfrm>
            <a:off x="688975" y="4823027"/>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GB" b="1" u="sng" dirty="0" smtClean="0"/>
              <a:t>Author’s note:</a:t>
            </a:r>
          </a:p>
          <a:p>
            <a:pPr marL="0" lvl="0" indent="0" algn="l" rtl="0">
              <a:spcBef>
                <a:spcPts val="0"/>
              </a:spcBef>
              <a:spcAft>
                <a:spcPts val="0"/>
              </a:spcAft>
              <a:buNone/>
            </a:pPr>
            <a:r>
              <a:rPr lang="en-GB" dirty="0" smtClean="0"/>
              <a:t>This is an important term for students to learn that is all over the exam papers.  Might be worth challenging students to make a poster or setting this for homework. </a:t>
            </a:r>
            <a:endParaRPr dirty="0"/>
          </a:p>
        </p:txBody>
      </p:sp>
      <p:sp>
        <p:nvSpPr>
          <p:cNvPr id="198" name="Google Shape;198;g3686c153b5e_0_84: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686c153b5e_0_607: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3686c153b5e_0_607:notes"/>
          <p:cNvSpPr txBox="1">
            <a:spLocks noGrp="1"/>
          </p:cNvSpPr>
          <p:nvPr>
            <p:ph type="body" idx="1"/>
          </p:nvPr>
        </p:nvSpPr>
        <p:spPr>
          <a:xfrm>
            <a:off x="688976" y="4823034"/>
            <a:ext cx="5511900" cy="394620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u="sng" dirty="0" smtClean="0"/>
              <a:t>Answers:</a:t>
            </a:r>
          </a:p>
          <a:p>
            <a:pPr marL="0" lvl="0" indent="0" algn="l" rtl="0">
              <a:spcBef>
                <a:spcPts val="0"/>
              </a:spcBef>
              <a:spcAft>
                <a:spcPts val="0"/>
              </a:spcAft>
              <a:buNone/>
            </a:pPr>
            <a:r>
              <a:rPr lang="en-GB" dirty="0" smtClean="0"/>
              <a:t>Health </a:t>
            </a:r>
            <a:endParaRPr dirty="0"/>
          </a:p>
          <a:p>
            <a:pPr marL="0" lvl="0" indent="0" algn="l" rtl="0">
              <a:spcBef>
                <a:spcPts val="0"/>
              </a:spcBef>
              <a:spcAft>
                <a:spcPts val="0"/>
              </a:spcAft>
              <a:buNone/>
            </a:pPr>
            <a:r>
              <a:rPr lang="en-GB" dirty="0"/>
              <a:t>Government reports</a:t>
            </a:r>
            <a:endParaRPr dirty="0"/>
          </a:p>
          <a:p>
            <a:pPr marL="0" lvl="0" indent="0" algn="l" rtl="0">
              <a:spcBef>
                <a:spcPts val="0"/>
              </a:spcBef>
              <a:spcAft>
                <a:spcPts val="0"/>
              </a:spcAft>
              <a:buNone/>
            </a:pPr>
            <a:r>
              <a:rPr lang="en-GB" dirty="0"/>
              <a:t>News </a:t>
            </a:r>
            <a:endParaRPr dirty="0"/>
          </a:p>
          <a:p>
            <a:pPr marL="0" lvl="0" indent="0" algn="l" rtl="0">
              <a:spcBef>
                <a:spcPts val="0"/>
              </a:spcBef>
              <a:spcAft>
                <a:spcPts val="0"/>
              </a:spcAft>
              <a:buNone/>
            </a:pPr>
            <a:r>
              <a:rPr lang="en-GB" dirty="0"/>
              <a:t>Social media and society factors </a:t>
            </a:r>
            <a:endParaRPr dirty="0"/>
          </a:p>
        </p:txBody>
      </p:sp>
      <p:sp>
        <p:nvSpPr>
          <p:cNvPr id="206" name="Google Shape;206;g3686c153b5e_0_607:notes"/>
          <p:cNvSpPr txBox="1">
            <a:spLocks noGrp="1"/>
          </p:cNvSpPr>
          <p:nvPr>
            <p:ph type="sldNum" idx="12"/>
          </p:nvPr>
        </p:nvSpPr>
        <p:spPr>
          <a:xfrm>
            <a:off x="3902597" y="9519055"/>
            <a:ext cx="2985600" cy="502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6942ba0f1b_0_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36942ba0f1b_0_9:notes"/>
          <p:cNvSpPr txBox="1">
            <a:spLocks noGrp="1"/>
          </p:cNvSpPr>
          <p:nvPr>
            <p:ph type="body" idx="1"/>
          </p:nvPr>
        </p:nvSpPr>
        <p:spPr>
          <a:xfrm>
            <a:off x="688976" y="4823034"/>
            <a:ext cx="5511900" cy="394620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214" name="Google Shape;214;g36942ba0f1b_0_9:notes"/>
          <p:cNvSpPr txBox="1">
            <a:spLocks noGrp="1"/>
          </p:cNvSpPr>
          <p:nvPr>
            <p:ph type="sldNum" idx="12"/>
          </p:nvPr>
        </p:nvSpPr>
        <p:spPr>
          <a:xfrm>
            <a:off x="3902597" y="9519055"/>
            <a:ext cx="2985600" cy="502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19</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6942ba0f1b_1_2:notes"/>
          <p:cNvSpPr txBox="1">
            <a:spLocks noGrp="1"/>
          </p:cNvSpPr>
          <p:nvPr>
            <p:ph type="body" idx="1"/>
          </p:nvPr>
        </p:nvSpPr>
        <p:spPr>
          <a:xfrm>
            <a:off x="688976"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21" name="Google Shape;221;g36942ba0f1b_1_2: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6942ba0f1b_1_10:notes"/>
          <p:cNvSpPr txBox="1">
            <a:spLocks noGrp="1"/>
          </p:cNvSpPr>
          <p:nvPr>
            <p:ph type="body" idx="1"/>
          </p:nvPr>
        </p:nvSpPr>
        <p:spPr>
          <a:xfrm>
            <a:off x="688976"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30" name="Google Shape;230;g36942ba0f1b_1_10: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686c153b5e_0_2:notes"/>
          <p:cNvSpPr txBox="1">
            <a:spLocks noGrp="1"/>
          </p:cNvSpPr>
          <p:nvPr>
            <p:ph type="body" idx="1"/>
          </p:nvPr>
        </p:nvSpPr>
        <p:spPr>
          <a:xfrm>
            <a:off x="688975" y="4823027"/>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95" name="Google Shape;95;g3686c153b5e_0_2: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6942ba0f1b_1_17: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6942ba0f1b_1_17:notes"/>
          <p:cNvSpPr txBox="1">
            <a:spLocks noGrp="1"/>
          </p:cNvSpPr>
          <p:nvPr>
            <p:ph type="body" idx="1"/>
          </p:nvPr>
        </p:nvSpPr>
        <p:spPr>
          <a:xfrm>
            <a:off x="688976" y="4823034"/>
            <a:ext cx="5511900" cy="394620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dirty="0"/>
              <a:t>Quote - </a:t>
            </a:r>
            <a:r>
              <a:rPr lang="en-GB" u="sng" dirty="0">
                <a:solidFill>
                  <a:schemeClr val="hlink"/>
                </a:solidFill>
                <a:hlinkClick r:id="rId3"/>
              </a:rPr>
              <a:t>https://www.oxfordreference.com/display/10.1093/oi/authority.20110803100447569#:~:text=The%20systematic%20study%20of%20the,experimental%20investigation%2C%20and%20theoretical%20explanations</a:t>
            </a:r>
            <a:r>
              <a:rPr lang="en-GB" dirty="0"/>
              <a:t>.</a:t>
            </a:r>
            <a:endParaRPr dirty="0"/>
          </a:p>
          <a:p>
            <a:pPr marL="0" lvl="0" indent="0" algn="l" rtl="0">
              <a:spcBef>
                <a:spcPts val="0"/>
              </a:spcBef>
              <a:spcAft>
                <a:spcPts val="0"/>
              </a:spcAft>
              <a:buNone/>
            </a:pPr>
            <a:endParaRPr lang="en-GB" b="1" u="sng" dirty="0" smtClean="0"/>
          </a:p>
          <a:p>
            <a:pPr marL="0" lvl="0" indent="0" algn="l" rtl="0">
              <a:spcBef>
                <a:spcPts val="0"/>
              </a:spcBef>
              <a:spcAft>
                <a:spcPts val="0"/>
              </a:spcAft>
              <a:buNone/>
            </a:pPr>
            <a:r>
              <a:rPr lang="en-GB" b="1" u="sng" dirty="0" smtClean="0"/>
              <a:t>Suggested answer:</a:t>
            </a:r>
          </a:p>
          <a:p>
            <a:pPr marL="0" lvl="0" indent="0" algn="l" rtl="0">
              <a:spcBef>
                <a:spcPts val="0"/>
              </a:spcBef>
              <a:spcAft>
                <a:spcPts val="0"/>
              </a:spcAft>
              <a:buNone/>
            </a:pPr>
            <a:r>
              <a:rPr lang="en-GB" dirty="0" smtClean="0"/>
              <a:t>Yes, economics also needs real-world information and facts to understand how things work and to make good choices. This is because we use actual data to test our ideas and see what policies are truly helpful.</a:t>
            </a:r>
            <a:endParaRPr dirty="0"/>
          </a:p>
        </p:txBody>
      </p:sp>
      <p:sp>
        <p:nvSpPr>
          <p:cNvPr id="239" name="Google Shape;239;g36942ba0f1b_1_17:notes"/>
          <p:cNvSpPr txBox="1">
            <a:spLocks noGrp="1"/>
          </p:cNvSpPr>
          <p:nvPr>
            <p:ph type="sldNum" idx="12"/>
          </p:nvPr>
        </p:nvSpPr>
        <p:spPr>
          <a:xfrm>
            <a:off x="3902597" y="9519055"/>
            <a:ext cx="2985600" cy="502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24</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6244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26</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5040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6942ba0f1b_1_109:notes"/>
          <p:cNvSpPr txBox="1">
            <a:spLocks noGrp="1"/>
          </p:cNvSpPr>
          <p:nvPr>
            <p:ph type="body" idx="1"/>
          </p:nvPr>
        </p:nvSpPr>
        <p:spPr>
          <a:xfrm>
            <a:off x="688976"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246" name="Google Shape;246;g36942ba0f1b_1_10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1-5 are correct 6-10 are all fake</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28</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9588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6942ba0f1b_1_189:notes"/>
          <p:cNvSpPr txBox="1">
            <a:spLocks noGrp="1"/>
          </p:cNvSpPr>
          <p:nvPr>
            <p:ph type="body" idx="1"/>
          </p:nvPr>
        </p:nvSpPr>
        <p:spPr>
          <a:xfrm>
            <a:off x="688976"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GB" dirty="0"/>
              <a:t>1- </a:t>
            </a:r>
            <a:r>
              <a:rPr lang="en-GB" u="sng" dirty="0">
                <a:solidFill>
                  <a:schemeClr val="hlink"/>
                </a:solidFill>
                <a:hlinkClick r:id="rId3"/>
              </a:rPr>
              <a:t>https://www.bbc.co.uk/news/explainers-63635185</a:t>
            </a:r>
            <a:endParaRPr dirty="0"/>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b="1" u="sng" dirty="0" smtClean="0"/>
              <a:t>Suggestions</a:t>
            </a:r>
            <a:endParaRPr b="1" u="sng" dirty="0"/>
          </a:p>
          <a:p>
            <a:pPr marL="0" lvl="0" indent="0" algn="l" rtl="0">
              <a:spcBef>
                <a:spcPts val="0"/>
              </a:spcBef>
              <a:spcAft>
                <a:spcPts val="0"/>
              </a:spcAft>
              <a:buNone/>
            </a:pPr>
            <a:r>
              <a:rPr lang="en-GB" dirty="0"/>
              <a:t>1- Businesses will cut costs and therefore unemployment will increase </a:t>
            </a:r>
            <a:endParaRPr dirty="0"/>
          </a:p>
          <a:p>
            <a:pPr marL="0" lvl="0" indent="0" algn="l" rtl="0">
              <a:spcBef>
                <a:spcPts val="0"/>
              </a:spcBef>
              <a:spcAft>
                <a:spcPts val="0"/>
              </a:spcAft>
              <a:buNone/>
            </a:pPr>
            <a:r>
              <a:rPr lang="en-GB" dirty="0"/>
              <a:t>2- Business spending will go down and therefore investments from industry would fall </a:t>
            </a:r>
            <a:endParaRPr dirty="0"/>
          </a:p>
          <a:p>
            <a:pPr marL="0" lvl="0" indent="0" algn="l" rtl="0">
              <a:spcBef>
                <a:spcPts val="0"/>
              </a:spcBef>
              <a:spcAft>
                <a:spcPts val="0"/>
              </a:spcAft>
              <a:buNone/>
            </a:pPr>
            <a:r>
              <a:rPr lang="en-GB" dirty="0"/>
              <a:t>3- allow any other acceptable answer </a:t>
            </a:r>
            <a:endParaRPr dirty="0"/>
          </a:p>
          <a:p>
            <a:pPr marL="0" lvl="0" indent="0" algn="l" rtl="0">
              <a:spcBef>
                <a:spcPts val="0"/>
              </a:spcBef>
              <a:spcAft>
                <a:spcPts val="0"/>
              </a:spcAft>
              <a:buNone/>
            </a:pPr>
            <a:endParaRPr lang="en-GB"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smtClean="0"/>
              <a:t>Is it a fair assumption and hypothesis to assume that when the Government increase national insurance contributions for businesses this will increase their costs and as a result will lead to industry making staff redundant or lowering their recruitment rates, this will result in UK unemployment rate to increase. </a:t>
            </a:r>
          </a:p>
          <a:p>
            <a:pPr marL="0" lvl="0" indent="0" algn="l" rtl="0">
              <a:spcBef>
                <a:spcPts val="0"/>
              </a:spcBef>
              <a:spcAft>
                <a:spcPts val="0"/>
              </a:spcAft>
              <a:buNone/>
            </a:pPr>
            <a:endParaRPr dirty="0"/>
          </a:p>
        </p:txBody>
      </p:sp>
      <p:sp>
        <p:nvSpPr>
          <p:cNvPr id="252" name="Google Shape;252;g36942ba0f1b_1_18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txBox="1">
            <a:spLocks noGrp="1"/>
          </p:cNvSpPr>
          <p:nvPr>
            <p:ph type="body" idx="1"/>
          </p:nvPr>
        </p:nvSpPr>
        <p:spPr>
          <a:xfrm>
            <a:off x="688976"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GB">
                <a:highlight>
                  <a:srgbClr val="FFFF00"/>
                </a:highlight>
              </a:rPr>
              <a:t>To be completed </a:t>
            </a:r>
            <a:endParaRPr>
              <a:highlight>
                <a:srgbClr val="FFFF00"/>
              </a:highlight>
            </a:endParaRPr>
          </a:p>
        </p:txBody>
      </p:sp>
      <p:sp>
        <p:nvSpPr>
          <p:cNvPr id="271" name="Google Shape;271;p10: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8976"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77" name="Google Shape;277;p1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32</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3984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txBox="1">
            <a:spLocks noGrp="1"/>
          </p:cNvSpPr>
          <p:nvPr>
            <p:ph type="body" idx="1"/>
          </p:nvPr>
        </p:nvSpPr>
        <p:spPr>
          <a:xfrm>
            <a:off x="688976"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dirty="0">
              <a:highlight>
                <a:srgbClr val="FFFF00"/>
              </a:highlight>
            </a:endParaRPr>
          </a:p>
        </p:txBody>
      </p:sp>
      <p:sp>
        <p:nvSpPr>
          <p:cNvPr id="283" name="Google Shape;283;p12: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8976"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107" name="Google Shape;107;p5: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6b2fd1e12b_0_3:notes"/>
          <p:cNvSpPr txBox="1">
            <a:spLocks noGrp="1"/>
          </p:cNvSpPr>
          <p:nvPr>
            <p:ph type="body" idx="1"/>
          </p:nvPr>
        </p:nvSpPr>
        <p:spPr>
          <a:xfrm>
            <a:off x="688976" y="4823034"/>
            <a:ext cx="5511900" cy="39462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36b2fd1e12b_0_3: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6781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35</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982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5</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955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688976"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21" name="Google Shape;121;p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8976"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GB" b="0" u="sng" dirty="0">
                <a:solidFill>
                  <a:schemeClr val="hlink"/>
                </a:solidFill>
                <a:hlinkClick r:id="rId3"/>
              </a:rPr>
              <a:t>https://youtu.be/BiLj35g_cAU</a:t>
            </a:r>
            <a:endParaRPr b="0" dirty="0"/>
          </a:p>
          <a:p>
            <a:pPr marL="0" lvl="0" indent="0" algn="l" rtl="0">
              <a:spcBef>
                <a:spcPts val="0"/>
              </a:spcBef>
              <a:spcAft>
                <a:spcPts val="0"/>
              </a:spcAft>
              <a:buNone/>
            </a:pPr>
            <a:endParaRPr lang="en-GB" b="0" dirty="0" smtClean="0"/>
          </a:p>
          <a:p>
            <a:pPr marL="0" lvl="0" indent="0" algn="l" rtl="0">
              <a:spcBef>
                <a:spcPts val="0"/>
              </a:spcBef>
              <a:spcAft>
                <a:spcPts val="0"/>
              </a:spcAft>
              <a:buNone/>
            </a:pPr>
            <a:r>
              <a:rPr lang="en-GB" b="1" u="sng" dirty="0" smtClean="0"/>
              <a:t>Suggested answers</a:t>
            </a:r>
            <a:r>
              <a:rPr lang="en-GB" b="1" u="sng" baseline="0" dirty="0" smtClean="0"/>
              <a:t> (scaffold notes)</a:t>
            </a:r>
          </a:p>
          <a:p>
            <a:pPr marL="0" lvl="0" indent="0" algn="l" rtl="0">
              <a:spcBef>
                <a:spcPts val="0"/>
              </a:spcBef>
              <a:spcAft>
                <a:spcPts val="0"/>
              </a:spcAft>
              <a:buNone/>
            </a:pPr>
            <a:endParaRPr lang="en-GB" b="1" u="sng" baseline="0" dirty="0" smtClean="0"/>
          </a:p>
          <a:p>
            <a:pPr marL="0" lvl="0" indent="0" algn="l" rtl="0">
              <a:spcBef>
                <a:spcPts val="0"/>
              </a:spcBef>
              <a:spcAft>
                <a:spcPts val="0"/>
              </a:spcAft>
              <a:buNone/>
            </a:pPr>
            <a:r>
              <a:rPr lang="en-GB" b="0" dirty="0" smtClean="0"/>
              <a:t>“Social science helps us understand society—how people behave, interact, and make decisions. The Economic and Social Research Council (ESRC) funds high-quality research that tackles real-world challenges—from education and crime to the economy and health. Working with academics, policymakers, and the public, ESRC ensures that evidence-based findings improve lives and guide policy.”</a:t>
            </a:r>
          </a:p>
          <a:p>
            <a:pPr marL="0" lvl="0" indent="0" algn="l" rtl="0">
              <a:spcBef>
                <a:spcPts val="0"/>
              </a:spcBef>
              <a:spcAft>
                <a:spcPts val="0"/>
              </a:spcAft>
              <a:buNone/>
            </a:pPr>
            <a:endParaRPr lang="en-GB" b="0" dirty="0" smtClean="0"/>
          </a:p>
          <a:p>
            <a:r>
              <a:rPr lang="en-GB" b="1" u="sng" dirty="0" smtClean="0"/>
              <a:t>1. What are some of the key areas that social science research covers?</a:t>
            </a:r>
          </a:p>
          <a:p>
            <a:r>
              <a:rPr lang="en-GB" b="0" dirty="0" smtClean="0"/>
              <a:t>Education</a:t>
            </a:r>
          </a:p>
          <a:p>
            <a:r>
              <a:rPr lang="en-GB" b="0" dirty="0" smtClean="0"/>
              <a:t>Crime and justice</a:t>
            </a:r>
          </a:p>
          <a:p>
            <a:r>
              <a:rPr lang="en-GB" b="0" dirty="0" smtClean="0"/>
              <a:t>Health and wellbeing</a:t>
            </a:r>
          </a:p>
          <a:p>
            <a:r>
              <a:rPr lang="en-GB" b="0" dirty="0" smtClean="0"/>
              <a:t>Employment and labour markets</a:t>
            </a:r>
          </a:p>
          <a:p>
            <a:r>
              <a:rPr lang="en-GB" b="0" dirty="0" smtClean="0"/>
              <a:t>Economic policy</a:t>
            </a:r>
          </a:p>
          <a:p>
            <a:r>
              <a:rPr lang="en-GB" b="0" dirty="0" smtClean="0"/>
              <a:t>Social inequality</a:t>
            </a:r>
          </a:p>
          <a:p>
            <a:r>
              <a:rPr lang="en-GB" b="0" dirty="0" smtClean="0"/>
              <a:t>Climate change and sustainability</a:t>
            </a:r>
          </a:p>
          <a:p>
            <a:r>
              <a:rPr lang="en-GB" b="0" dirty="0" smtClean="0"/>
              <a:t>Political participation and governance</a:t>
            </a:r>
          </a:p>
          <a:p>
            <a:endParaRPr lang="en-GB" b="0" dirty="0" smtClean="0"/>
          </a:p>
          <a:p>
            <a:r>
              <a:rPr lang="en-GB" b="1" u="sng" dirty="0" smtClean="0"/>
              <a:t>2. How does the Economic and Social Research Council (ESRC) ensure the quality of the research they fund?</a:t>
            </a:r>
          </a:p>
          <a:p>
            <a:r>
              <a:rPr lang="en-GB" b="0" dirty="0" smtClean="0"/>
              <a:t>Peer review process: Proposals are reviewed by experts in the field.</a:t>
            </a:r>
          </a:p>
          <a:p>
            <a:r>
              <a:rPr lang="en-GB" b="0" dirty="0" smtClean="0"/>
              <a:t>Rigorous selection criteria: Only projects with strong methodology and impact potential are funded.</a:t>
            </a:r>
          </a:p>
          <a:p>
            <a:r>
              <a:rPr lang="en-GB" b="0" dirty="0" smtClean="0"/>
              <a:t>Monitoring and evaluation: Ongoing assessment ensures projects meet objectives.</a:t>
            </a:r>
          </a:p>
          <a:p>
            <a:r>
              <a:rPr lang="en-GB" b="0" dirty="0" smtClean="0"/>
              <a:t>Support for collaboration: Encouraging links between researchers, government, and industry.</a:t>
            </a:r>
          </a:p>
          <a:p>
            <a:endParaRPr lang="en-GB" b="0" dirty="0" smtClean="0"/>
          </a:p>
          <a:p>
            <a:r>
              <a:rPr lang="en-GB" b="1" u="sng" dirty="0" smtClean="0"/>
              <a:t>3. What are some examples of discoveries made through long-term social science research projects?</a:t>
            </a:r>
          </a:p>
          <a:p>
            <a:r>
              <a:rPr lang="en-GB" b="0" dirty="0" smtClean="0"/>
              <a:t>Understanding voting behaviour and what drives political engagement.</a:t>
            </a:r>
          </a:p>
          <a:p>
            <a:r>
              <a:rPr lang="en-GB" b="0" dirty="0" smtClean="0"/>
              <a:t>Early childhood education studies, showing long-term impacts on life outcomes.</a:t>
            </a:r>
          </a:p>
          <a:p>
            <a:r>
              <a:rPr lang="en-GB" b="0" dirty="0" smtClean="0"/>
              <a:t>Work on ageing and society, influencing healthcare and pensions policy.</a:t>
            </a:r>
          </a:p>
          <a:p>
            <a:r>
              <a:rPr lang="en-GB" b="0" dirty="0" smtClean="0"/>
              <a:t>Household panel studies, tracking income, family structure, and wellbeing over decades.</a:t>
            </a:r>
          </a:p>
          <a:p>
            <a:pPr marL="0" lvl="0" indent="0" algn="l" rtl="0">
              <a:spcBef>
                <a:spcPts val="0"/>
              </a:spcBef>
              <a:spcAft>
                <a:spcPts val="0"/>
              </a:spcAft>
              <a:buNone/>
            </a:pPr>
            <a:endParaRPr b="0" dirty="0"/>
          </a:p>
        </p:txBody>
      </p:sp>
      <p:sp>
        <p:nvSpPr>
          <p:cNvPr id="129" name="Google Shape;129;p7: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8976"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dirty="0"/>
              <a:t>News Story - </a:t>
            </a:r>
            <a:r>
              <a:rPr lang="en-GB" u="sng" dirty="0">
                <a:solidFill>
                  <a:schemeClr val="hlink"/>
                </a:solidFill>
                <a:hlinkClick r:id="rId3"/>
              </a:rPr>
              <a:t>https://www.bbc.co.uk/news/articles/cdr5mr5l2d1o</a:t>
            </a:r>
            <a:endParaRPr dirty="0"/>
          </a:p>
          <a:p>
            <a:pPr marL="0" lvl="0" indent="0" algn="l" rtl="0">
              <a:spcBef>
                <a:spcPts val="0"/>
              </a:spcBef>
              <a:spcAft>
                <a:spcPts val="0"/>
              </a:spcAft>
              <a:buNone/>
            </a:pPr>
            <a:endParaRPr lang="en-GB" b="1" u="sng" dirty="0" smtClean="0"/>
          </a:p>
          <a:p>
            <a:pPr marL="0" lvl="0" indent="0" algn="l" rtl="0">
              <a:spcBef>
                <a:spcPts val="0"/>
              </a:spcBef>
              <a:spcAft>
                <a:spcPts val="0"/>
              </a:spcAft>
              <a:buNone/>
            </a:pPr>
            <a:r>
              <a:rPr lang="en-GB" b="1" u="sng" dirty="0" smtClean="0"/>
              <a:t>Suggested answer:</a:t>
            </a:r>
            <a:endParaRPr b="1" u="sng" dirty="0"/>
          </a:p>
          <a:p>
            <a:pPr marL="0" lvl="0" indent="0" algn="l" rtl="0">
              <a:spcBef>
                <a:spcPts val="0"/>
              </a:spcBef>
              <a:spcAft>
                <a:spcPts val="0"/>
              </a:spcAft>
              <a:buNone/>
            </a:pPr>
            <a:r>
              <a:rPr lang="en-GB" dirty="0"/>
              <a:t>Free school meals may improve </a:t>
            </a:r>
            <a:r>
              <a:rPr lang="en-GB" dirty="0" smtClean="0"/>
              <a:t>academic </a:t>
            </a:r>
            <a:r>
              <a:rPr lang="en-GB" dirty="0"/>
              <a:t>performance as all students will be well fed and this could led to increase performance in lessons (concentration</a:t>
            </a:r>
            <a:r>
              <a:rPr lang="en-GB" dirty="0" smtClean="0"/>
              <a:t>).</a:t>
            </a:r>
            <a:r>
              <a:rPr lang="en-GB" baseline="0" dirty="0" smtClean="0"/>
              <a:t> Eventually this may have an impact on the quality of workers and therefore goods and services in the future, so it has a positive externality – more on this in later lessons. </a:t>
            </a:r>
            <a:endParaRPr dirty="0"/>
          </a:p>
        </p:txBody>
      </p:sp>
      <p:sp>
        <p:nvSpPr>
          <p:cNvPr id="138" name="Google Shape;138;p6: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686c153b5e_0_270: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3686c153b5e_0_270:notes"/>
          <p:cNvSpPr txBox="1">
            <a:spLocks noGrp="1"/>
          </p:cNvSpPr>
          <p:nvPr>
            <p:ph type="body" idx="1"/>
          </p:nvPr>
        </p:nvSpPr>
        <p:spPr>
          <a:xfrm>
            <a:off x="688976" y="4823034"/>
            <a:ext cx="5511900" cy="394620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46" name="Google Shape;146;g3686c153b5e_0_270:notes"/>
          <p:cNvSpPr txBox="1">
            <a:spLocks noGrp="1"/>
          </p:cNvSpPr>
          <p:nvPr>
            <p:ph type="sldNum" idx="12"/>
          </p:nvPr>
        </p:nvSpPr>
        <p:spPr>
          <a:xfrm>
            <a:off x="3902597" y="9519055"/>
            <a:ext cx="2985600" cy="502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9</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686c153b5e_0_185: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3686c153b5e_0_185:notes"/>
          <p:cNvSpPr txBox="1">
            <a:spLocks noGrp="1"/>
          </p:cNvSpPr>
          <p:nvPr>
            <p:ph type="body" idx="1"/>
          </p:nvPr>
        </p:nvSpPr>
        <p:spPr>
          <a:xfrm>
            <a:off x="688976" y="4823034"/>
            <a:ext cx="5511900" cy="3946200"/>
          </a:xfrm>
          <a:prstGeom prst="rect">
            <a:avLst/>
          </a:prstGeom>
          <a:noFill/>
          <a:ln>
            <a:noFill/>
          </a:ln>
        </p:spPr>
        <p:txBody>
          <a:bodyPr spcFirstLastPara="1" wrap="square" lIns="96625" tIns="48300" rIns="96625" bIns="48300" anchor="t" anchorCtr="0">
            <a:noAutofit/>
          </a:bodyPr>
          <a:lstStyle/>
          <a:p>
            <a:pPr marL="139700" lvl="0" indent="0" algn="l" rtl="0">
              <a:spcBef>
                <a:spcPts val="0"/>
              </a:spcBef>
              <a:spcAft>
                <a:spcPts val="0"/>
              </a:spcAft>
              <a:buSzPts val="1400"/>
              <a:buNone/>
            </a:pPr>
            <a:r>
              <a:rPr lang="en-GB" b="1" u="sng" dirty="0" smtClean="0"/>
              <a:t>Suggested answers:</a:t>
            </a:r>
          </a:p>
          <a:p>
            <a:pPr marL="457200" lvl="0" indent="-317500" algn="l" rtl="0">
              <a:spcBef>
                <a:spcPts val="0"/>
              </a:spcBef>
              <a:spcAft>
                <a:spcPts val="0"/>
              </a:spcAft>
              <a:buSzPts val="1400"/>
              <a:buChar char="●"/>
            </a:pPr>
            <a:r>
              <a:rPr lang="en-GB" dirty="0" smtClean="0"/>
              <a:t>No </a:t>
            </a:r>
            <a:r>
              <a:rPr lang="en-GB" dirty="0"/>
              <a:t>- people normally act in their own best interest and this may differ from person to person </a:t>
            </a:r>
            <a:endParaRPr dirty="0"/>
          </a:p>
          <a:p>
            <a:pPr marL="457200" lvl="0" indent="-317500" algn="l" rtl="0">
              <a:spcBef>
                <a:spcPts val="0"/>
              </a:spcBef>
              <a:spcAft>
                <a:spcPts val="0"/>
              </a:spcAft>
              <a:buSzPts val="1400"/>
              <a:buChar char="●"/>
            </a:pPr>
            <a:r>
              <a:rPr lang="en-GB" dirty="0"/>
              <a:t>These headlines show that some people assign a different value to certain things that others wouldn’t - for example </a:t>
            </a:r>
            <a:r>
              <a:rPr lang="en-GB" dirty="0" err="1"/>
              <a:t>Pokemon</a:t>
            </a:r>
            <a:r>
              <a:rPr lang="en-GB" dirty="0"/>
              <a:t> cards if you are a collector or this is your hobby you are willing to pay this price. </a:t>
            </a:r>
            <a:endParaRPr dirty="0"/>
          </a:p>
          <a:p>
            <a:pPr marL="457200" lvl="0" indent="-317500" algn="l" rtl="0">
              <a:spcBef>
                <a:spcPts val="0"/>
              </a:spcBef>
              <a:spcAft>
                <a:spcPts val="0"/>
              </a:spcAft>
              <a:buSzPts val="1400"/>
              <a:buChar char="●"/>
            </a:pPr>
            <a:r>
              <a:rPr lang="en-GB" dirty="0"/>
              <a:t>This can lead to a discussion / debate about the importance of perceived value. </a:t>
            </a:r>
            <a:endParaRPr dirty="0"/>
          </a:p>
        </p:txBody>
      </p:sp>
      <p:sp>
        <p:nvSpPr>
          <p:cNvPr id="154" name="Google Shape;154;g3686c153b5e_0_185:notes"/>
          <p:cNvSpPr txBox="1">
            <a:spLocks noGrp="1"/>
          </p:cNvSpPr>
          <p:nvPr>
            <p:ph type="sldNum" idx="12"/>
          </p:nvPr>
        </p:nvSpPr>
        <p:spPr>
          <a:xfrm>
            <a:off x="3902597" y="9519055"/>
            <a:ext cx="2985600" cy="502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10</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0337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5997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868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4882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3590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0345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2766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8125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428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8402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554518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109979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bbc.co.uk/news/av/business-12463863"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bbc.co.uk/news/explainers-6363518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youtu.be/BiLj35g_cAU" TargetMode="External"/><Relationship Id="rId5" Type="http://schemas.openxmlformats.org/officeDocument/2006/relationships/image" Target="../media/image9.jpg"/><Relationship Id="rId4" Type="http://schemas.openxmlformats.org/officeDocument/2006/relationships/hyperlink" Target="http://www.youtube.com/watch?v=BiLj35g_cA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news/articles/cdr5mr5l2d1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834685" y="1909734"/>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GB" dirty="0"/>
              <a:t>Edexcel Economics A</a:t>
            </a:r>
            <a:endParaRPr dirty="0"/>
          </a:p>
        </p:txBody>
      </p:sp>
      <p:sp>
        <p:nvSpPr>
          <p:cNvPr id="89" name="Google Shape;89;p1"/>
          <p:cNvSpPr txBox="1">
            <a:spLocks noGrp="1"/>
          </p:cNvSpPr>
          <p:nvPr>
            <p:ph type="subTitle" idx="1"/>
          </p:nvPr>
        </p:nvSpPr>
        <p:spPr>
          <a:xfrm>
            <a:off x="1647485" y="4599045"/>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030A0"/>
              </a:buClr>
              <a:buSzPts val="4400"/>
              <a:buNone/>
            </a:pPr>
            <a:r>
              <a:rPr lang="en-GB" sz="4400" dirty="0">
                <a:solidFill>
                  <a:srgbClr val="7030A0"/>
                </a:solidFill>
              </a:rPr>
              <a:t>Theme  1: Introduction to markets and market </a:t>
            </a:r>
            <a:r>
              <a:rPr lang="en-GB" sz="4400" dirty="0" smtClean="0">
                <a:solidFill>
                  <a:srgbClr val="7030A0"/>
                </a:solidFill>
              </a:rPr>
              <a:t>failure</a:t>
            </a:r>
          </a:p>
          <a:p>
            <a:pPr marL="0" lvl="0" indent="0" algn="ctr" rtl="0">
              <a:lnSpc>
                <a:spcPct val="90000"/>
              </a:lnSpc>
              <a:spcBef>
                <a:spcPts val="1000"/>
              </a:spcBef>
              <a:spcAft>
                <a:spcPts val="0"/>
              </a:spcAft>
              <a:buClr>
                <a:schemeClr val="dk1"/>
              </a:buClr>
              <a:buSzPts val="4400"/>
              <a:buNone/>
            </a:pPr>
            <a:r>
              <a:rPr lang="en-GB" sz="4400" dirty="0" smtClean="0"/>
              <a:t>1.1.1 Economics as a social science</a:t>
            </a:r>
            <a:endParaRPr dirty="0"/>
          </a:p>
        </p:txBody>
      </p:sp>
      <p:pic>
        <p:nvPicPr>
          <p:cNvPr id="90" name="Google Shape;90;p1"/>
          <p:cNvPicPr preferRelativeResize="0"/>
          <p:nvPr/>
        </p:nvPicPr>
        <p:blipFill rotWithShape="1">
          <a:blip r:embed="rId3">
            <a:alphaModFix/>
          </a:blip>
          <a:srcRect/>
          <a:stretch/>
        </p:blipFill>
        <p:spPr>
          <a:xfrm>
            <a:off x="228598" y="2060590"/>
            <a:ext cx="2129882" cy="1507921"/>
          </a:xfrm>
          <a:prstGeom prst="rect">
            <a:avLst/>
          </a:prstGeom>
          <a:noFill/>
          <a:ln>
            <a:noFill/>
          </a:ln>
        </p:spPr>
      </p:pic>
      <p:pic>
        <p:nvPicPr>
          <p:cNvPr id="91" name="Google Shape;91;p1"/>
          <p:cNvPicPr preferRelativeResize="0"/>
          <p:nvPr/>
        </p:nvPicPr>
        <p:blipFill rotWithShape="1">
          <a:blip r:embed="rId4">
            <a:alphaModFix/>
          </a:blip>
          <a:srcRect l="731" t="5045" r="2043" b="10584"/>
          <a:stretch/>
        </p:blipFill>
        <p:spPr>
          <a:xfrm>
            <a:off x="-1" y="-17130"/>
            <a:ext cx="12192001" cy="1926864"/>
          </a:xfrm>
          <a:prstGeom prst="rect">
            <a:avLst/>
          </a:prstGeom>
          <a:noFill/>
          <a:ln>
            <a:noFill/>
          </a:ln>
        </p:spPr>
      </p:pic>
      <p:pic>
        <p:nvPicPr>
          <p:cNvPr id="92" name="Google Shape;92;p1" title="image.png"/>
          <p:cNvPicPr preferRelativeResize="0"/>
          <p:nvPr/>
        </p:nvPicPr>
        <p:blipFill rotWithShape="1">
          <a:blip r:embed="rId5">
            <a:alphaModFix/>
          </a:blip>
          <a:srcRect l="14324" t="38306" r="14622" b="37369"/>
          <a:stretch/>
        </p:blipFill>
        <p:spPr>
          <a:xfrm>
            <a:off x="8701450" y="2060588"/>
            <a:ext cx="3330115" cy="11400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686c153b5e_0_185"/>
          <p:cNvSpPr txBox="1">
            <a:spLocks noGrp="1"/>
          </p:cNvSpPr>
          <p:nvPr>
            <p:ph type="title"/>
          </p:nvPr>
        </p:nvSpPr>
        <p:spPr>
          <a:xfrm>
            <a:off x="838200" y="365125"/>
            <a:ext cx="3005700" cy="1325700"/>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solidFill>
                  <a:schemeClr val="lt1"/>
                </a:solidFill>
              </a:rPr>
              <a:t>Economic Models</a:t>
            </a:r>
            <a:endParaRPr/>
          </a:p>
        </p:txBody>
      </p:sp>
      <p:sp>
        <p:nvSpPr>
          <p:cNvPr id="157" name="Google Shape;157;g3686c153b5e_0_185"/>
          <p:cNvSpPr txBox="1">
            <a:spLocks noGrp="1"/>
          </p:cNvSpPr>
          <p:nvPr>
            <p:ph sz="half" idx="1"/>
          </p:nvPr>
        </p:nvSpPr>
        <p:spPr>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Economists use models to help predict and understand behaviours. </a:t>
            </a:r>
            <a:endParaRPr dirty="0"/>
          </a:p>
          <a:p>
            <a:pPr marL="0" lvl="0" indent="0" algn="l" rtl="0">
              <a:lnSpc>
                <a:spcPct val="90000"/>
              </a:lnSpc>
              <a:spcBef>
                <a:spcPts val="0"/>
              </a:spcBef>
              <a:spcAft>
                <a:spcPts val="0"/>
              </a:spcAft>
              <a:buNone/>
            </a:pPr>
            <a:endParaRPr dirty="0"/>
          </a:p>
          <a:p>
            <a:pPr marL="228600" lvl="0" indent="-228600" algn="l" rtl="0">
              <a:lnSpc>
                <a:spcPct val="90000"/>
              </a:lnSpc>
              <a:spcBef>
                <a:spcPts val="1000"/>
              </a:spcBef>
              <a:spcAft>
                <a:spcPts val="0"/>
              </a:spcAft>
              <a:buClr>
                <a:srgbClr val="FF0000"/>
              </a:buClr>
              <a:buSzPts val="2800"/>
              <a:buChar char="•"/>
            </a:pPr>
            <a:r>
              <a:rPr lang="en-GB" b="1" dirty="0">
                <a:solidFill>
                  <a:srgbClr val="FF0000"/>
                </a:solidFill>
              </a:rPr>
              <a:t>Is it possible to always predict people's behaviour? Do people always act in a rational way? </a:t>
            </a:r>
            <a:endParaRPr b="1" dirty="0">
              <a:solidFill>
                <a:srgbClr val="FF0000"/>
              </a:solidFill>
            </a:endParaRPr>
          </a:p>
          <a:p>
            <a:pPr marL="228600" lvl="0" indent="-165100" algn="l" rtl="0">
              <a:lnSpc>
                <a:spcPct val="90000"/>
              </a:lnSpc>
              <a:spcBef>
                <a:spcPts val="1000"/>
              </a:spcBef>
              <a:spcAft>
                <a:spcPts val="0"/>
              </a:spcAft>
              <a:buClr>
                <a:srgbClr val="FF0000"/>
              </a:buClr>
              <a:buSzPts val="1800"/>
              <a:buChar char="•"/>
            </a:pPr>
            <a:r>
              <a:rPr lang="en-GB" b="1" dirty="0">
                <a:solidFill>
                  <a:srgbClr val="FF0000"/>
                </a:solidFill>
              </a:rPr>
              <a:t>Do these headlines suggest rational behaviour?</a:t>
            </a:r>
            <a:endParaRPr b="1" dirty="0">
              <a:solidFill>
                <a:srgbClr val="FF0000"/>
              </a:solidFill>
            </a:endParaRPr>
          </a:p>
          <a:p>
            <a:pPr marL="228600" lvl="0" indent="-50800" algn="l" rtl="0">
              <a:lnSpc>
                <a:spcPct val="90000"/>
              </a:lnSpc>
              <a:spcBef>
                <a:spcPts val="1000"/>
              </a:spcBef>
              <a:spcAft>
                <a:spcPts val="0"/>
              </a:spcAft>
              <a:buClr>
                <a:schemeClr val="dk1"/>
              </a:buClr>
              <a:buSzPts val="2800"/>
              <a:buNone/>
            </a:pPr>
            <a:endParaRPr dirty="0"/>
          </a:p>
        </p:txBody>
      </p:sp>
      <p:pic>
        <p:nvPicPr>
          <p:cNvPr id="158" name="Google Shape;158;g3686c153b5e_0_185"/>
          <p:cNvPicPr preferRelativeResize="0"/>
          <p:nvPr/>
        </p:nvPicPr>
        <p:blipFill rotWithShape="1">
          <a:blip r:embed="rId3">
            <a:alphaModFix/>
            <a:duotone>
              <a:prstClr val="black"/>
              <a:srgbClr val="CCCCFF">
                <a:tint val="45000"/>
                <a:satMod val="400000"/>
              </a:srgbClr>
            </a:duotone>
          </a:blip>
          <a:srcRect l="3670"/>
          <a:stretch/>
        </p:blipFill>
        <p:spPr>
          <a:xfrm>
            <a:off x="6377500" y="2647613"/>
            <a:ext cx="5480926" cy="1325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9" name="Google Shape;159;g3686c153b5e_0_185"/>
          <p:cNvPicPr preferRelativeResize="0"/>
          <p:nvPr/>
        </p:nvPicPr>
        <p:blipFill>
          <a:blip r:embed="rId4">
            <a:alphaModFix/>
            <a:duotone>
              <a:prstClr val="black"/>
              <a:srgbClr val="CCCCFF">
                <a:tint val="45000"/>
                <a:satMod val="400000"/>
              </a:srgbClr>
            </a:duotone>
          </a:blip>
          <a:stretch>
            <a:fillRect/>
          </a:stretch>
        </p:blipFill>
        <p:spPr>
          <a:xfrm>
            <a:off x="3843900" y="444112"/>
            <a:ext cx="8348100" cy="943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0" name="Google Shape;160;g3686c153b5e_0_185"/>
          <p:cNvPicPr preferRelativeResize="0"/>
          <p:nvPr/>
        </p:nvPicPr>
        <p:blipFill>
          <a:blip r:embed="rId5">
            <a:alphaModFix/>
            <a:duotone>
              <a:prstClr val="black"/>
              <a:srgbClr val="CCCCFF">
                <a:tint val="45000"/>
                <a:satMod val="400000"/>
              </a:srgbClr>
            </a:duotone>
          </a:blip>
          <a:stretch>
            <a:fillRect/>
          </a:stretch>
        </p:blipFill>
        <p:spPr>
          <a:xfrm>
            <a:off x="4632500" y="5495275"/>
            <a:ext cx="7225913" cy="94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686c153b5e_0_84"/>
          <p:cNvSpPr txBox="1">
            <a:spLocks noGrp="1"/>
          </p:cNvSpPr>
          <p:nvPr>
            <p:ph type="title"/>
          </p:nvPr>
        </p:nvSpPr>
        <p:spPr>
          <a:xfrm>
            <a:off x="838200" y="245856"/>
            <a:ext cx="10515600" cy="1325700"/>
          </a:xfrm>
          <a:prstGeom prst="rect">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solidFill>
                  <a:schemeClr val="dk1"/>
                </a:solidFill>
                <a:latin typeface="Calibri"/>
                <a:ea typeface="Calibri"/>
                <a:cs typeface="Calibri"/>
                <a:sym typeface="Calibri"/>
              </a:rPr>
              <a:t>Definition: </a:t>
            </a:r>
            <a:r>
              <a:rPr lang="en-GB" dirty="0" smtClean="0"/>
              <a:t>Opportunity cost</a:t>
            </a:r>
            <a:endParaRPr dirty="0">
              <a:solidFill>
                <a:schemeClr val="dk1"/>
              </a:solidFill>
            </a:endParaRPr>
          </a:p>
        </p:txBody>
      </p:sp>
      <p:sp>
        <p:nvSpPr>
          <p:cNvPr id="201" name="Google Shape;201;g3686c153b5e_0_84"/>
          <p:cNvSpPr txBox="1">
            <a:spLocks noGrp="1"/>
          </p:cNvSpPr>
          <p:nvPr>
            <p:ph idx="1"/>
          </p:nvPr>
        </p:nvSpPr>
        <p:spPr>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p>
            <a:pPr marL="0" lvl="0" indent="0">
              <a:buSzPts val="2800"/>
              <a:buNone/>
            </a:pPr>
            <a:r>
              <a:rPr lang="en-GB" sz="4800" dirty="0" smtClean="0"/>
              <a:t>Opportunity cost is the value of the next best alternative foregone</a:t>
            </a:r>
            <a:endParaRPr sz="4800" dirty="0"/>
          </a:p>
        </p:txBody>
      </p:sp>
      <p:pic>
        <p:nvPicPr>
          <p:cNvPr id="202" name="Google Shape;202;g3686c153b5e_0_84"/>
          <p:cNvPicPr preferRelativeResize="0"/>
          <p:nvPr/>
        </p:nvPicPr>
        <p:blipFill rotWithShape="1">
          <a:blip r:embed="rId3">
            <a:alphaModFix/>
            <a:duotone>
              <a:prstClr val="black"/>
              <a:srgbClr val="7030A0">
                <a:tint val="45000"/>
                <a:satMod val="400000"/>
              </a:srgbClr>
            </a:duotone>
          </a:blip>
          <a:srcRect/>
          <a:stretch/>
        </p:blipFill>
        <p:spPr>
          <a:xfrm>
            <a:off x="9957220" y="4710137"/>
            <a:ext cx="1912050" cy="1966675"/>
          </a:xfrm>
          <a:prstGeom prst="rect">
            <a:avLst/>
          </a:prstGeom>
          <a:noFill/>
          <a:ln>
            <a:noFill/>
          </a:ln>
        </p:spPr>
      </p:pic>
    </p:spTree>
    <p:extLst>
      <p:ext uri="{BB962C8B-B14F-4D97-AF65-F5344CB8AC3E}">
        <p14:creationId xmlns:p14="http://schemas.microsoft.com/office/powerpoint/2010/main" val="92912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64"/>
        <p:cNvGrpSpPr/>
        <p:nvPr/>
      </p:nvGrpSpPr>
      <p:grpSpPr>
        <a:xfrm>
          <a:off x="0" y="0"/>
          <a:ext cx="0" cy="0"/>
          <a:chOff x="0" y="0"/>
          <a:chExt cx="0" cy="0"/>
        </a:xfrm>
      </p:grpSpPr>
      <p:sp>
        <p:nvSpPr>
          <p:cNvPr id="165" name="Google Shape;165;g3686c153b5e_0_353"/>
          <p:cNvSpPr txBox="1">
            <a:spLocks noGrp="1"/>
          </p:cNvSpPr>
          <p:nvPr>
            <p:ph type="title"/>
          </p:nvPr>
        </p:nvSpPr>
        <p:spPr>
          <a:prstGeom prst="rect">
            <a:avLst/>
          </a:prstGeom>
          <a:solidFill>
            <a:schemeClr val="accent5">
              <a:lumMod val="50000"/>
            </a:schemeClr>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GB" sz="4000" b="1" dirty="0">
                <a:solidFill>
                  <a:srgbClr val="FFC000"/>
                </a:solidFill>
                <a:latin typeface="Calibri"/>
                <a:ea typeface="Calibri"/>
                <a:cs typeface="Calibri"/>
                <a:sym typeface="Calibri"/>
              </a:rPr>
              <a:t>Activity: </a:t>
            </a:r>
            <a:r>
              <a:rPr lang="en-GB" sz="4000" b="1" dirty="0">
                <a:solidFill>
                  <a:srgbClr val="FFC000"/>
                </a:solidFill>
              </a:rPr>
              <a:t>What would you do? You can only pick </a:t>
            </a:r>
            <a:r>
              <a:rPr lang="en-GB" sz="4000" b="1" dirty="0" smtClean="0">
                <a:solidFill>
                  <a:srgbClr val="FFC000"/>
                </a:solidFill>
              </a:rPr>
              <a:t>one, explain and justify </a:t>
            </a:r>
            <a:r>
              <a:rPr lang="en-GB" sz="4000" b="1" dirty="0">
                <a:solidFill>
                  <a:srgbClr val="FFC000"/>
                </a:solidFill>
              </a:rPr>
              <a:t>your decision </a:t>
            </a:r>
            <a:endParaRPr sz="4000" b="1" dirty="0">
              <a:solidFill>
                <a:srgbClr val="FFC000"/>
              </a:solidFill>
            </a:endParaRPr>
          </a:p>
        </p:txBody>
      </p:sp>
      <p:sp>
        <p:nvSpPr>
          <p:cNvPr id="166" name="Google Shape;166;g3686c153b5e_0_353"/>
          <p:cNvSpPr txBox="1">
            <a:spLocks noGrp="1"/>
          </p:cNvSpPr>
          <p:nvPr>
            <p:ph type="body" idx="1"/>
          </p:nvPr>
        </p:nvSpPr>
        <p:spPr>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GB" sz="4000" dirty="0"/>
              <a:t>Decision 1</a:t>
            </a:r>
            <a:r>
              <a:rPr lang="en-GB" sz="4000" dirty="0">
                <a:solidFill>
                  <a:schemeClr val="dk1"/>
                </a:solidFill>
                <a:latin typeface="Calibri"/>
                <a:ea typeface="Calibri"/>
                <a:cs typeface="Calibri"/>
                <a:sym typeface="Calibri"/>
              </a:rPr>
              <a:t>: NHS	</a:t>
            </a:r>
            <a:endParaRPr sz="4000" dirty="0"/>
          </a:p>
        </p:txBody>
      </p:sp>
      <p:sp>
        <p:nvSpPr>
          <p:cNvPr id="167" name="Google Shape;167;g3686c153b5e_0_353"/>
          <p:cNvSpPr txBox="1">
            <a:spLocks noGrp="1"/>
          </p:cNvSpPr>
          <p:nvPr>
            <p:ph sz="half" idx="2"/>
          </p:nvPr>
        </p:nvSpPr>
        <p:spPr>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GB" dirty="0"/>
              <a:t>In Government you can decide to invest more money in the NHS </a:t>
            </a:r>
            <a:endParaRPr dirty="0"/>
          </a:p>
          <a:p>
            <a:pPr marL="228600" lvl="0" indent="-50800" algn="l" rtl="0">
              <a:lnSpc>
                <a:spcPct val="90000"/>
              </a:lnSpc>
              <a:spcBef>
                <a:spcPts val="0"/>
              </a:spcBef>
              <a:spcAft>
                <a:spcPts val="0"/>
              </a:spcAft>
              <a:buClr>
                <a:schemeClr val="dk1"/>
              </a:buClr>
              <a:buSzPts val="2800"/>
              <a:buNone/>
            </a:pPr>
            <a:endParaRPr dirty="0"/>
          </a:p>
          <a:p>
            <a:pPr marL="628650" lvl="0" indent="-514350" algn="l" rtl="0">
              <a:lnSpc>
                <a:spcPct val="90000"/>
              </a:lnSpc>
              <a:spcBef>
                <a:spcPts val="0"/>
              </a:spcBef>
              <a:spcAft>
                <a:spcPts val="0"/>
              </a:spcAft>
              <a:buClr>
                <a:srgbClr val="FF0000"/>
              </a:buClr>
              <a:buSzPct val="100000"/>
              <a:buFont typeface="+mj-lt"/>
              <a:buAutoNum type="alphaUcPeriod"/>
            </a:pPr>
            <a:r>
              <a:rPr lang="en-GB" b="1" dirty="0">
                <a:solidFill>
                  <a:srgbClr val="FF0000"/>
                </a:solidFill>
              </a:rPr>
              <a:t>What benefits would this bring? </a:t>
            </a:r>
            <a:endParaRPr b="1" dirty="0">
              <a:solidFill>
                <a:srgbClr val="FF0000"/>
              </a:solidFill>
            </a:endParaRPr>
          </a:p>
          <a:p>
            <a:pPr marL="628650" lvl="0" indent="-514350" algn="l" rtl="0">
              <a:lnSpc>
                <a:spcPct val="90000"/>
              </a:lnSpc>
              <a:spcBef>
                <a:spcPts val="0"/>
              </a:spcBef>
              <a:spcAft>
                <a:spcPts val="0"/>
              </a:spcAft>
              <a:buClr>
                <a:srgbClr val="FF0000"/>
              </a:buClr>
              <a:buSzPct val="100000"/>
              <a:buFont typeface="+mj-lt"/>
              <a:buAutoNum type="alphaUcPeriod"/>
            </a:pPr>
            <a:r>
              <a:rPr lang="en-GB" b="1" dirty="0">
                <a:solidFill>
                  <a:srgbClr val="FF0000"/>
                </a:solidFill>
              </a:rPr>
              <a:t>What opportunity costs would there be? </a:t>
            </a:r>
            <a:endParaRPr b="1" dirty="0">
              <a:solidFill>
                <a:srgbClr val="FF0000"/>
              </a:solidFill>
            </a:endParaRPr>
          </a:p>
        </p:txBody>
      </p:sp>
      <p:sp>
        <p:nvSpPr>
          <p:cNvPr id="168" name="Google Shape;168;g3686c153b5e_0_353"/>
          <p:cNvSpPr txBox="1">
            <a:spLocks noGrp="1"/>
          </p:cNvSpPr>
          <p:nvPr>
            <p:ph type="body" sz="quarter" idx="3"/>
          </p:nvPr>
        </p:nvSpPr>
        <p:spPr>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GB" sz="4000" dirty="0"/>
              <a:t>Decision 2</a:t>
            </a:r>
            <a:r>
              <a:rPr lang="en-GB" sz="4000" dirty="0">
                <a:solidFill>
                  <a:schemeClr val="dk1"/>
                </a:solidFill>
                <a:latin typeface="Calibri"/>
                <a:ea typeface="Calibri"/>
                <a:cs typeface="Calibri"/>
                <a:sym typeface="Calibri"/>
              </a:rPr>
              <a:t>: Education</a:t>
            </a:r>
            <a:endParaRPr sz="4000" dirty="0"/>
          </a:p>
        </p:txBody>
      </p:sp>
      <p:sp>
        <p:nvSpPr>
          <p:cNvPr id="169" name="Google Shape;169;g3686c153b5e_0_353"/>
          <p:cNvSpPr txBox="1">
            <a:spLocks noGrp="1"/>
          </p:cNvSpPr>
          <p:nvPr>
            <p:ph sz="quarter" idx="4"/>
          </p:nvPr>
        </p:nvSpPr>
        <p:spPr>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GB" dirty="0"/>
              <a:t>In Government you can decide to invest more money </a:t>
            </a:r>
            <a:r>
              <a:rPr lang="en-GB" dirty="0" smtClean="0"/>
              <a:t>into public </a:t>
            </a:r>
            <a:r>
              <a:rPr lang="en-GB" dirty="0"/>
              <a:t>education</a:t>
            </a:r>
            <a:endParaRPr dirty="0"/>
          </a:p>
          <a:p>
            <a:pPr marL="177800" lvl="0" indent="0" algn="l" rtl="0">
              <a:lnSpc>
                <a:spcPct val="90000"/>
              </a:lnSpc>
              <a:spcBef>
                <a:spcPts val="0"/>
              </a:spcBef>
              <a:spcAft>
                <a:spcPts val="0"/>
              </a:spcAft>
              <a:buClr>
                <a:schemeClr val="dk1"/>
              </a:buClr>
              <a:buSzPts val="2800"/>
              <a:buNone/>
            </a:pPr>
            <a:endParaRPr dirty="0"/>
          </a:p>
          <a:p>
            <a:pPr marL="628650" lvl="0" indent="-514350" algn="l" rtl="0">
              <a:spcBef>
                <a:spcPts val="0"/>
              </a:spcBef>
              <a:spcAft>
                <a:spcPts val="0"/>
              </a:spcAft>
              <a:buClr>
                <a:srgbClr val="FF0000"/>
              </a:buClr>
              <a:buSzPct val="100000"/>
              <a:buFont typeface="+mj-lt"/>
              <a:buAutoNum type="alphaUcPeriod" startAt="3"/>
            </a:pPr>
            <a:r>
              <a:rPr lang="en-GB" b="1" dirty="0">
                <a:solidFill>
                  <a:srgbClr val="FF0000"/>
                </a:solidFill>
              </a:rPr>
              <a:t>What benefits would this bring? </a:t>
            </a:r>
            <a:endParaRPr b="1" dirty="0">
              <a:solidFill>
                <a:srgbClr val="FF0000"/>
              </a:solidFill>
            </a:endParaRPr>
          </a:p>
          <a:p>
            <a:pPr marL="628650" lvl="0" indent="-514350" algn="l" rtl="0">
              <a:spcBef>
                <a:spcPts val="0"/>
              </a:spcBef>
              <a:spcAft>
                <a:spcPts val="0"/>
              </a:spcAft>
              <a:buClr>
                <a:srgbClr val="FF0000"/>
              </a:buClr>
              <a:buSzPct val="100000"/>
              <a:buFont typeface="+mj-lt"/>
              <a:buAutoNum type="alphaUcPeriod" startAt="3"/>
            </a:pPr>
            <a:r>
              <a:rPr lang="en-GB" b="1" dirty="0">
                <a:solidFill>
                  <a:srgbClr val="FF0000"/>
                </a:solidFill>
              </a:rPr>
              <a:t>What opportunity costs would there be?</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686c153b5e_0_689"/>
          <p:cNvSpPr txBox="1">
            <a:spLocks noGrp="1"/>
          </p:cNvSpPr>
          <p:nvPr>
            <p:ph type="title"/>
          </p:nvPr>
        </p:nvSpPr>
        <p:spPr>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smtClean="0">
                <a:solidFill>
                  <a:schemeClr val="lt1"/>
                </a:solidFill>
                <a:latin typeface="+mn-lt"/>
              </a:rPr>
              <a:t>What are economic models?</a:t>
            </a:r>
            <a:endParaRPr dirty="0">
              <a:latin typeface="+mn-lt"/>
            </a:endParaRPr>
          </a:p>
        </p:txBody>
      </p:sp>
      <p:sp>
        <p:nvSpPr>
          <p:cNvPr id="176" name="Google Shape;176;g3686c153b5e_0_689"/>
          <p:cNvSpPr txBox="1">
            <a:spLocks noGrp="1"/>
          </p:cNvSpPr>
          <p:nvPr>
            <p:ph sz="half" idx="1"/>
          </p:nvPr>
        </p:nvSpPr>
        <p:spPr>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SzPts val="1800"/>
              <a:buChar char="●"/>
            </a:pPr>
            <a:r>
              <a:rPr lang="en-GB" dirty="0"/>
              <a:t>Economic models are diagrams that represent real world </a:t>
            </a:r>
            <a:r>
              <a:rPr lang="en-GB" dirty="0" smtClean="0"/>
              <a:t>situations</a:t>
            </a:r>
          </a:p>
          <a:p>
            <a:pPr marL="228600" lvl="0" indent="-228600" algn="l" rtl="0">
              <a:lnSpc>
                <a:spcPct val="90000"/>
              </a:lnSpc>
              <a:spcBef>
                <a:spcPts val="0"/>
              </a:spcBef>
              <a:spcAft>
                <a:spcPts val="0"/>
              </a:spcAft>
              <a:buSzPts val="1800"/>
              <a:buChar char="●"/>
            </a:pPr>
            <a:r>
              <a:rPr lang="en-GB" dirty="0" smtClean="0"/>
              <a:t>They </a:t>
            </a:r>
            <a:r>
              <a:rPr lang="en-GB" dirty="0"/>
              <a:t>make assumptions about human behaviour and how firms and markets will respond to situations</a:t>
            </a:r>
            <a:endParaRPr dirty="0"/>
          </a:p>
          <a:p>
            <a:pPr marL="228600" lvl="0" indent="-165100" algn="l" rtl="0">
              <a:lnSpc>
                <a:spcPct val="90000"/>
              </a:lnSpc>
              <a:spcBef>
                <a:spcPts val="0"/>
              </a:spcBef>
              <a:spcAft>
                <a:spcPts val="0"/>
              </a:spcAft>
              <a:buSzPts val="1800"/>
              <a:buChar char="●"/>
            </a:pPr>
            <a:r>
              <a:rPr lang="en-GB" dirty="0"/>
              <a:t>These models help </a:t>
            </a:r>
            <a:r>
              <a:rPr lang="en-GB" dirty="0" smtClean="0"/>
              <a:t>economists to </a:t>
            </a:r>
            <a:r>
              <a:rPr lang="en-GB" dirty="0"/>
              <a:t>predict future events </a:t>
            </a:r>
            <a:endParaRPr dirty="0"/>
          </a:p>
        </p:txBody>
      </p:sp>
      <p:sp>
        <p:nvSpPr>
          <p:cNvPr id="2" name="Text Placeholder 1"/>
          <p:cNvSpPr>
            <a:spLocks noGrp="1"/>
          </p:cNvSpPr>
          <p:nvPr>
            <p:ph sz="half" idx="2"/>
          </p:nvPr>
        </p:nvSpPr>
        <p:spPr/>
        <p:txBody>
          <a:bodyPr>
            <a:normAutofit fontScale="92500" lnSpcReduction="20000"/>
          </a:bodyPr>
          <a:lstStyle/>
          <a:p>
            <a:pPr marL="0" lvl="0" indent="0">
              <a:spcBef>
                <a:spcPts val="0"/>
              </a:spcBef>
              <a:buNone/>
            </a:pPr>
            <a:r>
              <a:rPr lang="en-GB" sz="3200" b="1" dirty="0" smtClean="0">
                <a:solidFill>
                  <a:srgbClr val="FF0000"/>
                </a:solidFill>
              </a:rPr>
              <a:t>Two quick questions:</a:t>
            </a:r>
          </a:p>
          <a:p>
            <a:pPr marL="0" lvl="0" indent="0">
              <a:spcBef>
                <a:spcPts val="0"/>
              </a:spcBef>
              <a:buNone/>
            </a:pPr>
            <a:endParaRPr lang="en-GB" sz="3200" b="1" dirty="0" smtClean="0">
              <a:solidFill>
                <a:srgbClr val="FF0000"/>
              </a:solidFill>
            </a:endParaRPr>
          </a:p>
          <a:p>
            <a:pPr marL="514350" lvl="0" indent="-514350">
              <a:spcBef>
                <a:spcPts val="0"/>
              </a:spcBef>
              <a:buFont typeface="+mj-lt"/>
              <a:buAutoNum type="arabicPeriod"/>
            </a:pPr>
            <a:r>
              <a:rPr lang="en-GB" sz="3200" b="1" dirty="0" smtClean="0">
                <a:solidFill>
                  <a:srgbClr val="FF0000"/>
                </a:solidFill>
              </a:rPr>
              <a:t>Can you identify </a:t>
            </a:r>
            <a:r>
              <a:rPr lang="en-GB" sz="3200" b="1" dirty="0" smtClean="0">
                <a:solidFill>
                  <a:srgbClr val="FF0000"/>
                </a:solidFill>
              </a:rPr>
              <a:t>2 benefits </a:t>
            </a:r>
            <a:r>
              <a:rPr lang="en-GB" sz="3200" b="1" dirty="0">
                <a:solidFill>
                  <a:srgbClr val="FF0000"/>
                </a:solidFill>
              </a:rPr>
              <a:t>for economists </a:t>
            </a:r>
            <a:r>
              <a:rPr lang="en-GB" sz="3200" b="1" dirty="0" smtClean="0">
                <a:solidFill>
                  <a:srgbClr val="FF0000"/>
                </a:solidFill>
              </a:rPr>
              <a:t>of </a:t>
            </a:r>
            <a:r>
              <a:rPr lang="en-GB" sz="3200" b="1" dirty="0">
                <a:solidFill>
                  <a:srgbClr val="FF0000"/>
                </a:solidFill>
              </a:rPr>
              <a:t>using </a:t>
            </a:r>
            <a:r>
              <a:rPr lang="en-GB" sz="3200" b="1" dirty="0" smtClean="0">
                <a:solidFill>
                  <a:srgbClr val="FF0000"/>
                </a:solidFill>
              </a:rPr>
              <a:t>models?</a:t>
            </a:r>
            <a:endParaRPr lang="en-GB" sz="3200" b="1" dirty="0">
              <a:solidFill>
                <a:srgbClr val="FF0000"/>
              </a:solidFill>
            </a:endParaRPr>
          </a:p>
          <a:p>
            <a:pPr marL="514350" lvl="0" indent="-514350">
              <a:spcBef>
                <a:spcPts val="0"/>
              </a:spcBef>
              <a:buFont typeface="+mj-lt"/>
              <a:buAutoNum type="arabicPeriod"/>
            </a:pPr>
            <a:endParaRPr lang="en-GB" sz="3200" b="1" dirty="0" smtClean="0">
              <a:solidFill>
                <a:srgbClr val="FF0000"/>
              </a:solidFill>
            </a:endParaRPr>
          </a:p>
          <a:p>
            <a:pPr marL="514350" lvl="0" indent="-514350">
              <a:spcBef>
                <a:spcPts val="0"/>
              </a:spcBef>
              <a:buFont typeface="+mj-lt"/>
              <a:buAutoNum type="arabicPeriod"/>
            </a:pPr>
            <a:endParaRPr lang="en-GB" sz="3200" b="1" dirty="0">
              <a:solidFill>
                <a:srgbClr val="FF0000"/>
              </a:solidFill>
            </a:endParaRPr>
          </a:p>
          <a:p>
            <a:pPr marL="514350" lvl="0" indent="-514350">
              <a:spcBef>
                <a:spcPts val="0"/>
              </a:spcBef>
              <a:buFont typeface="+mj-lt"/>
              <a:buAutoNum type="arabicPeriod"/>
            </a:pPr>
            <a:r>
              <a:rPr lang="en-GB" sz="3200" b="1" dirty="0" smtClean="0">
                <a:solidFill>
                  <a:srgbClr val="FF0000"/>
                </a:solidFill>
              </a:rPr>
              <a:t>Can you identify </a:t>
            </a:r>
            <a:r>
              <a:rPr lang="en-GB" sz="3200" b="1" dirty="0" smtClean="0">
                <a:solidFill>
                  <a:srgbClr val="FF0000"/>
                </a:solidFill>
              </a:rPr>
              <a:t>2 </a:t>
            </a:r>
            <a:r>
              <a:rPr lang="en-GB" sz="3200" b="1" dirty="0">
                <a:solidFill>
                  <a:srgbClr val="FF0000"/>
                </a:solidFill>
              </a:rPr>
              <a:t>drawbacks </a:t>
            </a:r>
            <a:r>
              <a:rPr lang="en-GB" sz="3200" b="1" dirty="0" smtClean="0">
                <a:solidFill>
                  <a:srgbClr val="FF0000"/>
                </a:solidFill>
              </a:rPr>
              <a:t>for economists of using </a:t>
            </a:r>
            <a:r>
              <a:rPr lang="en-GB" sz="3200" b="1" dirty="0" smtClean="0">
                <a:solidFill>
                  <a:srgbClr val="FF0000"/>
                </a:solidFill>
              </a:rPr>
              <a:t>models?</a:t>
            </a:r>
            <a:endParaRPr lang="en-GB" sz="3200" b="1" dirty="0" smtClean="0">
              <a:solidFill>
                <a:srgbClr val="FF0000"/>
              </a:solidFill>
            </a:endParaRPr>
          </a:p>
          <a:p>
            <a:pPr marL="0" lvl="0" indent="0">
              <a:spcBef>
                <a:spcPts val="0"/>
              </a:spcBef>
              <a:buNone/>
            </a:pPr>
            <a:endParaRPr lang="en-GB" dirty="0"/>
          </a:p>
          <a:p>
            <a:pPr marL="0" lvl="0" indent="0">
              <a:spcBef>
                <a:spcPts val="0"/>
              </a:spcBef>
              <a:buNone/>
            </a:pPr>
            <a:endParaRPr lang="en-GB" dirty="0" smtClean="0"/>
          </a:p>
          <a:p>
            <a:pPr marL="0" lvl="0" indent="0">
              <a:spcBef>
                <a:spcPts val="0"/>
              </a:spcBef>
              <a:buNone/>
            </a:pPr>
            <a:r>
              <a:rPr lang="en-GB" i="1" dirty="0" smtClean="0"/>
              <a:t>Answers on next slide</a:t>
            </a:r>
            <a:endParaRPr lang="en-GB" i="1" dirty="0"/>
          </a:p>
        </p:txBody>
      </p:sp>
      <p:pic>
        <p:nvPicPr>
          <p:cNvPr id="5" name="Picture 4"/>
          <p:cNvPicPr>
            <a:picLocks noChangeAspect="1"/>
          </p:cNvPicPr>
          <p:nvPr/>
        </p:nvPicPr>
        <p:blipFill>
          <a:blip r:embed="rId3"/>
          <a:stretch>
            <a:fillRect/>
          </a:stretch>
        </p:blipFill>
        <p:spPr>
          <a:xfrm>
            <a:off x="2117725" y="4618971"/>
            <a:ext cx="2162175" cy="1811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solidFill>
                  <a:schemeClr val="bg1"/>
                </a:solidFill>
              </a:rPr>
              <a:t>Benefits and drawbacks of using models</a:t>
            </a:r>
            <a:endParaRPr lang="en-GB" dirty="0">
              <a:solidFill>
                <a:schemeClr val="bg1"/>
              </a:solidFill>
            </a:endParaRPr>
          </a:p>
        </p:txBody>
      </p:sp>
      <p:sp>
        <p:nvSpPr>
          <p:cNvPr id="184" name="Google Shape;184;g36942ba0f1b_0_19"/>
          <p:cNvSpPr txBox="1">
            <a:spLocks noGrp="1"/>
          </p:cNvSpPr>
          <p:nvPr>
            <p:ph type="body" idx="1"/>
          </p:nvPr>
        </p:nvSpPr>
        <p:spPr>
          <a:prstGeom prst="rect">
            <a:avLst/>
          </a:prstGeom>
          <a:solidFill>
            <a:srgbClr val="D9EAD3"/>
          </a:solidFill>
          <a:ln w="12700"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GB" sz="4400" dirty="0"/>
              <a:t>Benefits</a:t>
            </a:r>
            <a:r>
              <a:rPr lang="en-GB" dirty="0"/>
              <a:t> 	</a:t>
            </a:r>
            <a:r>
              <a:rPr lang="en-GB" dirty="0">
                <a:solidFill>
                  <a:schemeClr val="dk1"/>
                </a:solidFill>
                <a:latin typeface="Calibri"/>
                <a:ea typeface="Calibri"/>
                <a:cs typeface="Calibri"/>
                <a:sym typeface="Calibri"/>
              </a:rPr>
              <a:t>	</a:t>
            </a:r>
            <a:endParaRPr dirty="0"/>
          </a:p>
        </p:txBody>
      </p:sp>
      <p:sp>
        <p:nvSpPr>
          <p:cNvPr id="185" name="Google Shape;185;g36942ba0f1b_0_19"/>
          <p:cNvSpPr txBox="1">
            <a:spLocks noGrp="1"/>
          </p:cNvSpPr>
          <p:nvPr>
            <p:ph sz="half" idx="2"/>
          </p:nvPr>
        </p:nvSpPr>
        <p:spPr>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GB" dirty="0"/>
              <a:t>Economists can make predictions of future events </a:t>
            </a:r>
            <a:endParaRPr dirty="0"/>
          </a:p>
          <a:p>
            <a:pPr marL="457200" lvl="0" indent="-342900" algn="l" rtl="0">
              <a:lnSpc>
                <a:spcPct val="90000"/>
              </a:lnSpc>
              <a:spcBef>
                <a:spcPts val="0"/>
              </a:spcBef>
              <a:spcAft>
                <a:spcPts val="0"/>
              </a:spcAft>
              <a:buSzPts val="1800"/>
              <a:buChar char="•"/>
            </a:pPr>
            <a:r>
              <a:rPr lang="en-GB" dirty="0"/>
              <a:t>Economists can understand why events happen </a:t>
            </a:r>
            <a:endParaRPr dirty="0"/>
          </a:p>
          <a:p>
            <a:pPr marL="457200" lvl="0" indent="-342900" algn="l" rtl="0">
              <a:lnSpc>
                <a:spcPct val="90000"/>
              </a:lnSpc>
              <a:spcBef>
                <a:spcPts val="0"/>
              </a:spcBef>
              <a:spcAft>
                <a:spcPts val="0"/>
              </a:spcAft>
              <a:buSzPts val="1800"/>
              <a:buChar char="•"/>
            </a:pPr>
            <a:r>
              <a:rPr lang="en-GB" dirty="0"/>
              <a:t>Helps to predict the markets and potential price changes</a:t>
            </a:r>
            <a:endParaRPr dirty="0"/>
          </a:p>
          <a:p>
            <a:pPr marL="457200" lvl="0" indent="-342900" algn="l" rtl="0">
              <a:lnSpc>
                <a:spcPct val="90000"/>
              </a:lnSpc>
              <a:spcBef>
                <a:spcPts val="0"/>
              </a:spcBef>
              <a:spcAft>
                <a:spcPts val="0"/>
              </a:spcAft>
              <a:buSzPts val="1800"/>
              <a:buChar char="•"/>
            </a:pPr>
            <a:r>
              <a:rPr lang="en-GB" dirty="0" smtClean="0"/>
              <a:t>Economists </a:t>
            </a:r>
            <a:r>
              <a:rPr lang="en-GB" dirty="0"/>
              <a:t>can provide future frameworks for Government Policies </a:t>
            </a:r>
            <a:endParaRPr dirty="0"/>
          </a:p>
        </p:txBody>
      </p:sp>
      <p:sp>
        <p:nvSpPr>
          <p:cNvPr id="186" name="Google Shape;186;g36942ba0f1b_0_19"/>
          <p:cNvSpPr txBox="1">
            <a:spLocks noGrp="1"/>
          </p:cNvSpPr>
          <p:nvPr>
            <p:ph type="body" sz="quarter" idx="3"/>
          </p:nvPr>
        </p:nvSpPr>
        <p:spPr>
          <a:prstGeom prst="rect">
            <a:avLst/>
          </a:prstGeom>
          <a:solidFill>
            <a:srgbClr val="EAD1DC"/>
          </a:solidFill>
          <a:ln w="12700"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GB" sz="4400" dirty="0"/>
              <a:t>Drawbacks</a:t>
            </a:r>
            <a:endParaRPr dirty="0"/>
          </a:p>
        </p:txBody>
      </p:sp>
      <p:sp>
        <p:nvSpPr>
          <p:cNvPr id="187" name="Google Shape;187;g36942ba0f1b_0_19"/>
          <p:cNvSpPr txBox="1">
            <a:spLocks noGrp="1"/>
          </p:cNvSpPr>
          <p:nvPr>
            <p:ph sz="quarter" idx="4"/>
          </p:nvPr>
        </p:nvSpPr>
        <p:spPr>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GB" dirty="0"/>
              <a:t>They can </a:t>
            </a:r>
            <a:r>
              <a:rPr lang="en-GB" dirty="0" smtClean="0"/>
              <a:t>miss out </a:t>
            </a:r>
            <a:r>
              <a:rPr lang="en-GB" dirty="0"/>
              <a:t>vital variables </a:t>
            </a:r>
            <a:endParaRPr lang="en-GB" dirty="0" smtClean="0"/>
          </a:p>
          <a:p>
            <a:pPr marL="457200" lvl="0" indent="-342900" algn="l" rtl="0">
              <a:spcBef>
                <a:spcPts val="0"/>
              </a:spcBef>
              <a:spcAft>
                <a:spcPts val="0"/>
              </a:spcAft>
              <a:buSzPts val="1800"/>
              <a:buChar char="•"/>
            </a:pPr>
            <a:r>
              <a:rPr lang="en-GB" dirty="0" smtClean="0"/>
              <a:t>Can </a:t>
            </a:r>
            <a:r>
              <a:rPr lang="en-GB" dirty="0"/>
              <a:t>be difficult to use when predicting future events  </a:t>
            </a:r>
            <a:r>
              <a:rPr lang="en-GB" dirty="0" smtClean="0"/>
              <a:t>     (e.g. 2008 recession) </a:t>
            </a:r>
            <a:endParaRPr dirty="0"/>
          </a:p>
          <a:p>
            <a:pPr marL="457200" lvl="0" indent="-342900" algn="l" rtl="0">
              <a:spcBef>
                <a:spcPts val="0"/>
              </a:spcBef>
              <a:spcAft>
                <a:spcPts val="0"/>
              </a:spcAft>
              <a:buSzPts val="1800"/>
              <a:buChar char="•"/>
            </a:pPr>
            <a:r>
              <a:rPr lang="en-GB" dirty="0"/>
              <a:t>They </a:t>
            </a:r>
            <a:r>
              <a:rPr lang="en-GB" dirty="0" smtClean="0"/>
              <a:t>over-simplify markets, </a:t>
            </a:r>
            <a:r>
              <a:rPr lang="en-GB" dirty="0"/>
              <a:t>firms and human </a:t>
            </a:r>
            <a:r>
              <a:rPr lang="en-GB" dirty="0" smtClean="0"/>
              <a:t>responses, </a:t>
            </a:r>
            <a:r>
              <a:rPr lang="en-GB" dirty="0"/>
              <a:t>as real world situations can be more complex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686c153b5e_0_519"/>
          <p:cNvSpPr/>
          <p:nvPr/>
        </p:nvSpPr>
        <p:spPr>
          <a:xfrm>
            <a:off x="-24842" y="538860"/>
            <a:ext cx="12216900" cy="2497800"/>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3" name="Google Shape;193;g3686c153b5e_0_519"/>
          <p:cNvSpPr/>
          <p:nvPr/>
        </p:nvSpPr>
        <p:spPr>
          <a:xfrm>
            <a:off x="-24841" y="0"/>
            <a:ext cx="12216900" cy="2497800"/>
          </a:xfrm>
          <a:prstGeom prst="rect">
            <a:avLst/>
          </a:prstGeom>
          <a:solidFill>
            <a:srgbClr val="EDAEF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g3686c153b5e_0_519"/>
          <p:cNvSpPr txBox="1">
            <a:spLocks noGrp="1"/>
          </p:cNvSpPr>
          <p:nvPr>
            <p:ph type="title"/>
          </p:nvPr>
        </p:nvSpPr>
        <p:spPr>
          <a:xfrm>
            <a:off x="865304" y="3036733"/>
            <a:ext cx="10515600" cy="285270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rgbClr val="1A53BE"/>
              </a:buClr>
              <a:buSzPts val="6000"/>
              <a:buFont typeface="Calibri"/>
              <a:buNone/>
            </a:pPr>
            <a:r>
              <a:rPr lang="en-GB" b="1" dirty="0">
                <a:solidFill>
                  <a:srgbClr val="1A53BE"/>
                </a:solidFill>
                <a:latin typeface="+mn-lt"/>
              </a:rPr>
              <a:t>Ceteris Paribus</a:t>
            </a:r>
            <a:endParaRPr dirty="0">
              <a:latin typeface="+mn-lt"/>
            </a:endParaRPr>
          </a:p>
        </p:txBody>
      </p:sp>
      <p:pic>
        <p:nvPicPr>
          <p:cNvPr id="195" name="Google Shape;195;g3686c153b5e_0_519"/>
          <p:cNvPicPr preferRelativeResize="0"/>
          <p:nvPr/>
        </p:nvPicPr>
        <p:blipFill rotWithShape="1">
          <a:blip r:embed="rId3">
            <a:alphaModFix/>
          </a:blip>
          <a:srcRect l="729" t="5045" r="2041" b="10588"/>
          <a:stretch/>
        </p:blipFill>
        <p:spPr>
          <a:xfrm>
            <a:off x="-1" y="-17130"/>
            <a:ext cx="12192002" cy="19268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245" y="256973"/>
            <a:ext cx="10058400" cy="5416448"/>
          </a:xfrm>
          <a:prstGeom prst="rect">
            <a:avLst/>
          </a:prstGeom>
        </p:spPr>
      </p:pic>
      <p:sp>
        <p:nvSpPr>
          <p:cNvPr id="5" name="TextBox 4"/>
          <p:cNvSpPr txBox="1"/>
          <p:nvPr/>
        </p:nvSpPr>
        <p:spPr>
          <a:xfrm>
            <a:off x="240895" y="5892800"/>
            <a:ext cx="11849100" cy="523220"/>
          </a:xfrm>
          <a:prstGeom prst="rect">
            <a:avLst/>
          </a:prstGeom>
          <a:noFill/>
        </p:spPr>
        <p:txBody>
          <a:bodyPr wrap="square" rtlCol="0">
            <a:spAutoFit/>
          </a:bodyPr>
          <a:lstStyle/>
          <a:p>
            <a:r>
              <a:rPr lang="en-GB" sz="2800" b="1" dirty="0" smtClean="0">
                <a:solidFill>
                  <a:srgbClr val="FF0000"/>
                </a:solidFill>
              </a:rPr>
              <a:t>Challenge:  Make your own poster to help you remember this important term. </a:t>
            </a:r>
            <a:endParaRPr lang="en-GB" sz="2800" b="1" dirty="0">
              <a:solidFill>
                <a:srgbClr val="FF0000"/>
              </a:solidFill>
            </a:endParaRPr>
          </a:p>
        </p:txBody>
      </p:sp>
    </p:spTree>
    <p:extLst>
      <p:ext uri="{BB962C8B-B14F-4D97-AF65-F5344CB8AC3E}">
        <p14:creationId xmlns:p14="http://schemas.microsoft.com/office/powerpoint/2010/main" val="304186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686c153b5e_0_84"/>
          <p:cNvSpPr txBox="1">
            <a:spLocks noGrp="1"/>
          </p:cNvSpPr>
          <p:nvPr>
            <p:ph type="title"/>
          </p:nvPr>
        </p:nvSpPr>
        <p:spPr>
          <a:xfrm>
            <a:off x="838200" y="245856"/>
            <a:ext cx="10515600" cy="1325700"/>
          </a:xfrm>
          <a:prstGeom prst="rect">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solidFill>
                  <a:schemeClr val="dk1"/>
                </a:solidFill>
                <a:latin typeface="Calibri"/>
                <a:ea typeface="Calibri"/>
                <a:cs typeface="Calibri"/>
                <a:sym typeface="Calibri"/>
              </a:rPr>
              <a:t>Definition: </a:t>
            </a:r>
            <a:r>
              <a:rPr lang="en-GB" dirty="0">
                <a:latin typeface="+mn-lt"/>
              </a:rPr>
              <a:t>Ceteris Paribus </a:t>
            </a:r>
            <a:endParaRPr dirty="0">
              <a:solidFill>
                <a:schemeClr val="dk1"/>
              </a:solidFill>
              <a:latin typeface="+mn-lt"/>
            </a:endParaRPr>
          </a:p>
        </p:txBody>
      </p:sp>
      <p:sp>
        <p:nvSpPr>
          <p:cNvPr id="201" name="Google Shape;201;g3686c153b5e_0_84"/>
          <p:cNvSpPr txBox="1">
            <a:spLocks noGrp="1"/>
          </p:cNvSpPr>
          <p:nvPr>
            <p:ph idx="1"/>
          </p:nvPr>
        </p:nvSpPr>
        <p:spPr>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buSzPts val="2800"/>
              <a:buNone/>
            </a:pPr>
            <a:r>
              <a:rPr lang="en-GB" sz="4000" dirty="0" smtClean="0"/>
              <a:t>Ceteris paribus </a:t>
            </a:r>
            <a:r>
              <a:rPr lang="en-GB" sz="4000" dirty="0"/>
              <a:t>is Latin for </a:t>
            </a:r>
            <a:r>
              <a:rPr lang="en-GB" sz="4000" dirty="0" smtClean="0"/>
              <a:t>‘all </a:t>
            </a:r>
            <a:r>
              <a:rPr lang="en-GB" sz="4000" dirty="0"/>
              <a:t>else being </a:t>
            </a:r>
            <a:r>
              <a:rPr lang="en-GB" sz="4000" dirty="0" smtClean="0"/>
              <a:t>equal’ </a:t>
            </a:r>
            <a:r>
              <a:rPr lang="en-GB" sz="4000" dirty="0"/>
              <a:t>meaning </a:t>
            </a:r>
            <a:r>
              <a:rPr lang="en-GB" sz="4000" dirty="0" smtClean="0"/>
              <a:t>we can </a:t>
            </a:r>
            <a:r>
              <a:rPr lang="en-GB" sz="4000" dirty="0"/>
              <a:t>consider the effect of one </a:t>
            </a:r>
            <a:r>
              <a:rPr lang="en-GB" sz="4000" dirty="0" smtClean="0"/>
              <a:t>change, if we keep </a:t>
            </a:r>
            <a:r>
              <a:rPr lang="en-GB" sz="4000" dirty="0"/>
              <a:t>everything else </a:t>
            </a:r>
            <a:r>
              <a:rPr lang="en-GB" sz="4000" dirty="0" smtClean="0"/>
              <a:t>constant</a:t>
            </a:r>
            <a:endParaRPr dirty="0"/>
          </a:p>
        </p:txBody>
      </p:sp>
      <p:pic>
        <p:nvPicPr>
          <p:cNvPr id="202" name="Google Shape;202;g3686c153b5e_0_84"/>
          <p:cNvPicPr preferRelativeResize="0"/>
          <p:nvPr/>
        </p:nvPicPr>
        <p:blipFill rotWithShape="1">
          <a:blip r:embed="rId3">
            <a:alphaModFix/>
            <a:duotone>
              <a:prstClr val="black"/>
              <a:srgbClr val="7030A0">
                <a:tint val="45000"/>
                <a:satMod val="400000"/>
              </a:srgbClr>
            </a:duotone>
          </a:blip>
          <a:srcRect/>
          <a:stretch/>
        </p:blipFill>
        <p:spPr>
          <a:xfrm>
            <a:off x="9957220" y="4710137"/>
            <a:ext cx="1912050" cy="1966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686c153b5e_0_607"/>
          <p:cNvSpPr txBox="1">
            <a:spLocks noGrp="1"/>
          </p:cNvSpPr>
          <p:nvPr>
            <p:ph type="title"/>
          </p:nvPr>
        </p:nvSpPr>
        <p:spPr>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a:solidFill>
                  <a:schemeClr val="lt1"/>
                </a:solidFill>
                <a:latin typeface="+mn-lt"/>
              </a:rPr>
              <a:t>Ceteris Paribus </a:t>
            </a:r>
            <a:endParaRPr dirty="0">
              <a:latin typeface="+mn-lt"/>
            </a:endParaRPr>
          </a:p>
        </p:txBody>
      </p:sp>
      <p:sp>
        <p:nvSpPr>
          <p:cNvPr id="209" name="Google Shape;209;g3686c153b5e_0_607"/>
          <p:cNvSpPr txBox="1">
            <a:spLocks noGrp="1"/>
          </p:cNvSpPr>
          <p:nvPr>
            <p:ph sz="half" idx="1"/>
          </p:nvPr>
        </p:nvSpPr>
        <p:spPr>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228600" lvl="0" indent="-215265" algn="l" rtl="0">
              <a:lnSpc>
                <a:spcPct val="90000"/>
              </a:lnSpc>
              <a:spcBef>
                <a:spcPts val="0"/>
              </a:spcBef>
              <a:spcAft>
                <a:spcPts val="0"/>
              </a:spcAft>
              <a:buClr>
                <a:schemeClr val="dk1"/>
              </a:buClr>
              <a:buSzPct val="100000"/>
              <a:buChar char="•"/>
            </a:pPr>
            <a:r>
              <a:rPr lang="en-GB" dirty="0"/>
              <a:t>When </a:t>
            </a:r>
            <a:r>
              <a:rPr lang="en-GB" dirty="0" smtClean="0"/>
              <a:t>economists </a:t>
            </a:r>
            <a:r>
              <a:rPr lang="en-GB" dirty="0"/>
              <a:t>build models and </a:t>
            </a:r>
            <a:r>
              <a:rPr lang="en-GB" dirty="0" smtClean="0"/>
              <a:t>graphs, </a:t>
            </a:r>
            <a:r>
              <a:rPr lang="en-GB" dirty="0"/>
              <a:t>they make the assumption of ‘Ceteris Paribus’ this is everything else remains equal </a:t>
            </a:r>
            <a:endParaRPr dirty="0"/>
          </a:p>
          <a:p>
            <a:pPr marL="228600" lvl="0" indent="-156527" algn="l" rtl="0">
              <a:lnSpc>
                <a:spcPct val="90000"/>
              </a:lnSpc>
              <a:spcBef>
                <a:spcPts val="0"/>
              </a:spcBef>
              <a:spcAft>
                <a:spcPts val="0"/>
              </a:spcAft>
              <a:buSzPct val="64285"/>
              <a:buChar char="•"/>
            </a:pPr>
            <a:r>
              <a:rPr lang="en-GB" dirty="0"/>
              <a:t>So when comparing 2 factors </a:t>
            </a:r>
            <a:r>
              <a:rPr lang="en-GB" dirty="0" smtClean="0"/>
              <a:t>you can </a:t>
            </a:r>
            <a:r>
              <a:rPr lang="en-GB" dirty="0"/>
              <a:t>assume that one remains the same whilst the other factor changes</a:t>
            </a:r>
            <a:endParaRPr dirty="0"/>
          </a:p>
          <a:p>
            <a:pPr marL="228600" lvl="0" indent="-215265">
              <a:buClr>
                <a:srgbClr val="FF0000"/>
              </a:buClr>
              <a:buSzPct val="100000"/>
            </a:pPr>
            <a:r>
              <a:rPr lang="en-GB" b="1" dirty="0" smtClean="0">
                <a:solidFill>
                  <a:srgbClr val="FF0000"/>
                </a:solidFill>
              </a:rPr>
              <a:t>Reflecting </a:t>
            </a:r>
            <a:r>
              <a:rPr lang="en-GB" b="1" dirty="0">
                <a:solidFill>
                  <a:srgbClr val="FF0000"/>
                </a:solidFill>
              </a:rPr>
              <a:t>on the idea that “lowering the price increases sales,” what other factors could influence customers’ purchasing decisions?</a:t>
            </a:r>
            <a:endParaRPr b="1" dirty="0">
              <a:solidFill>
                <a:srgbClr val="FF0000"/>
              </a:solidFill>
            </a:endParaRPr>
          </a:p>
        </p:txBody>
      </p:sp>
      <p:sp>
        <p:nvSpPr>
          <p:cNvPr id="3" name="Text Placeholder 2"/>
          <p:cNvSpPr>
            <a:spLocks noGrp="1"/>
          </p:cNvSpPr>
          <p:nvPr>
            <p:ph sz="half" idx="2"/>
          </p:nvPr>
        </p:nvSpPr>
        <p:spPr/>
        <p:txBody>
          <a:bodyPr/>
          <a:lstStyle/>
          <a:p>
            <a:endParaRPr lang="en-GB"/>
          </a:p>
        </p:txBody>
      </p:sp>
      <p:pic>
        <p:nvPicPr>
          <p:cNvPr id="8" name="Picture 2" descr="Gener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389" y="1825625"/>
            <a:ext cx="4111222" cy="41112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05322" y="5641407"/>
            <a:ext cx="51816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400" b="1" dirty="0" smtClean="0"/>
              <a:t>Only the price </a:t>
            </a:r>
            <a:r>
              <a:rPr lang="en-GB" sz="2400" b="1" dirty="0" smtClean="0"/>
              <a:t>changes, </a:t>
            </a:r>
            <a:r>
              <a:rPr lang="en-GB" sz="2400" b="1" dirty="0" smtClean="0"/>
              <a:t>everything else remains constant</a:t>
            </a:r>
            <a:endParaRPr lang="en-GB"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5"/>
        <p:cNvGrpSpPr/>
        <p:nvPr/>
      </p:nvGrpSpPr>
      <p:grpSpPr>
        <a:xfrm>
          <a:off x="0" y="0"/>
          <a:ext cx="0" cy="0"/>
          <a:chOff x="0" y="0"/>
          <a:chExt cx="0" cy="0"/>
        </a:xfrm>
      </p:grpSpPr>
      <p:sp>
        <p:nvSpPr>
          <p:cNvPr id="216" name="Google Shape;216;g36942ba0f1b_0_9"/>
          <p:cNvSpPr txBox="1">
            <a:spLocks noGrp="1"/>
          </p:cNvSpPr>
          <p:nvPr>
            <p:ph type="title"/>
          </p:nvPr>
        </p:nvSpPr>
        <p:spPr>
          <a:prstGeom prst="rect">
            <a:avLst/>
          </a:prstGeom>
          <a:solidFill>
            <a:srgbClr val="C0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a:solidFill>
                  <a:schemeClr val="lt1"/>
                </a:solidFill>
                <a:latin typeface="+mn-lt"/>
              </a:rPr>
              <a:t>How does Ceteris Paribus work?</a:t>
            </a:r>
            <a:endParaRPr dirty="0">
              <a:latin typeface="+mn-lt"/>
            </a:endParaRPr>
          </a:p>
        </p:txBody>
      </p:sp>
      <p:sp>
        <p:nvSpPr>
          <p:cNvPr id="217" name="Google Shape;217;g36942ba0f1b_0_9"/>
          <p:cNvSpPr txBox="1">
            <a:spLocks noGrp="1"/>
          </p:cNvSpPr>
          <p:nvPr>
            <p:ph sz="half" idx="1"/>
          </p:nvPr>
        </p:nvSpPr>
        <p:spPr>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In a Supply and Demand diagram </a:t>
            </a:r>
            <a:r>
              <a:rPr lang="en-GB" dirty="0" smtClean="0"/>
              <a:t>(Units 1.2.2 </a:t>
            </a:r>
            <a:r>
              <a:rPr lang="en-GB" dirty="0"/>
              <a:t>and 1.2.4) </a:t>
            </a:r>
            <a:r>
              <a:rPr lang="en-GB" dirty="0" smtClean="0"/>
              <a:t>the focus is </a:t>
            </a:r>
            <a:r>
              <a:rPr lang="en-GB" dirty="0"/>
              <a:t>on only looking at the impact of price </a:t>
            </a:r>
            <a:r>
              <a:rPr lang="en-GB" dirty="0" smtClean="0"/>
              <a:t>changes for that product or service and assumes </a:t>
            </a:r>
            <a:r>
              <a:rPr lang="en-GB" dirty="0"/>
              <a:t>that all other factors remain the </a:t>
            </a:r>
            <a:r>
              <a:rPr lang="en-GB" dirty="0" smtClean="0"/>
              <a:t>same </a:t>
            </a:r>
            <a:endParaRPr dirty="0"/>
          </a:p>
          <a:p>
            <a:pPr marL="228600" lvl="0" indent="-228600" algn="l" rtl="0">
              <a:lnSpc>
                <a:spcPct val="90000"/>
              </a:lnSpc>
              <a:spcBef>
                <a:spcPts val="1000"/>
              </a:spcBef>
              <a:spcAft>
                <a:spcPts val="0"/>
              </a:spcAft>
              <a:buClr>
                <a:srgbClr val="FF0000"/>
              </a:buClr>
              <a:buSzPts val="2800"/>
              <a:buChar char="•"/>
            </a:pPr>
            <a:r>
              <a:rPr lang="en-GB" b="1" dirty="0">
                <a:solidFill>
                  <a:srgbClr val="FF0000"/>
                </a:solidFill>
              </a:rPr>
              <a:t>What other factors could have an impact of the demand for a Product/ Good or Service? </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 name="Picture 1"/>
          <p:cNvPicPr>
            <a:picLocks noChangeAspect="1"/>
          </p:cNvPicPr>
          <p:nvPr/>
        </p:nvPicPr>
        <p:blipFill>
          <a:blip r:embed="rId3"/>
          <a:stretch>
            <a:fillRect/>
          </a:stretch>
        </p:blipFill>
        <p:spPr>
          <a:xfrm>
            <a:off x="6296025" y="1938338"/>
            <a:ext cx="5057775" cy="423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686c153b5e_0_2"/>
          <p:cNvSpPr txBox="1">
            <a:spLocks noGrp="1"/>
          </p:cNvSpPr>
          <p:nvPr>
            <p:ph type="title"/>
          </p:nvPr>
        </p:nvSpPr>
        <p:spPr>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solidFill>
                  <a:schemeClr val="lt1"/>
                </a:solidFill>
                <a:latin typeface="Calibri"/>
                <a:ea typeface="Calibri"/>
                <a:cs typeface="Calibri"/>
                <a:sym typeface="Calibri"/>
              </a:rPr>
              <a:t>From Edexcel</a:t>
            </a:r>
            <a:endParaRPr/>
          </a:p>
        </p:txBody>
      </p:sp>
      <p:sp>
        <p:nvSpPr>
          <p:cNvPr id="98" name="Google Shape;98;g3686c153b5e_0_2"/>
          <p:cNvSpPr txBox="1">
            <a:spLocks noGrp="1"/>
          </p:cNvSpPr>
          <p:nvPr>
            <p:ph idx="1"/>
          </p:nvPr>
        </p:nvSpPr>
        <p:spPr>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742950" lvl="0" indent="-742950" algn="l" rtl="0">
              <a:lnSpc>
                <a:spcPct val="90000"/>
              </a:lnSpc>
              <a:spcBef>
                <a:spcPts val="0"/>
              </a:spcBef>
              <a:spcAft>
                <a:spcPts val="0"/>
              </a:spcAft>
              <a:buClr>
                <a:schemeClr val="dk1"/>
              </a:buClr>
              <a:buSzPts val="3600"/>
              <a:buAutoNum type="alphaLcParenR"/>
            </a:pPr>
            <a:r>
              <a:rPr lang="en-GB" sz="3600" dirty="0" smtClean="0"/>
              <a:t>Thinking </a:t>
            </a:r>
            <a:r>
              <a:rPr lang="en-GB" sz="3600" dirty="0"/>
              <a:t>like an economist: the process of developing models in economics, including the need to make </a:t>
            </a:r>
            <a:r>
              <a:rPr lang="en-GB" sz="3600" dirty="0" smtClean="0"/>
              <a:t>assumptions</a:t>
            </a:r>
          </a:p>
          <a:p>
            <a:pPr marL="742950" lvl="0" indent="-742950" algn="l" rtl="0">
              <a:lnSpc>
                <a:spcPct val="90000"/>
              </a:lnSpc>
              <a:spcBef>
                <a:spcPts val="0"/>
              </a:spcBef>
              <a:spcAft>
                <a:spcPts val="0"/>
              </a:spcAft>
              <a:buClr>
                <a:schemeClr val="dk1"/>
              </a:buClr>
              <a:buSzPts val="3600"/>
              <a:buAutoNum type="alphaLcParenR"/>
            </a:pPr>
            <a:endParaRPr lang="en-GB" sz="3600" dirty="0" smtClean="0"/>
          </a:p>
          <a:p>
            <a:pPr marL="742950" lvl="0" indent="-742950" algn="l" rtl="0">
              <a:lnSpc>
                <a:spcPct val="90000"/>
              </a:lnSpc>
              <a:spcBef>
                <a:spcPts val="0"/>
              </a:spcBef>
              <a:spcAft>
                <a:spcPts val="0"/>
              </a:spcAft>
              <a:buClr>
                <a:schemeClr val="dk1"/>
              </a:buClr>
              <a:buSzPts val="3600"/>
              <a:buAutoNum type="alphaLcParenR"/>
            </a:pPr>
            <a:r>
              <a:rPr lang="en-GB" sz="3600" dirty="0" smtClean="0"/>
              <a:t>The </a:t>
            </a:r>
            <a:r>
              <a:rPr lang="en-GB" sz="3600" dirty="0"/>
              <a:t>use of the ceteris paribus assumption in </a:t>
            </a:r>
            <a:r>
              <a:rPr lang="en-GB" sz="3600" dirty="0" smtClean="0"/>
              <a:t>building models</a:t>
            </a:r>
          </a:p>
          <a:p>
            <a:pPr marL="742950" lvl="0" indent="-742950" algn="l" rtl="0">
              <a:lnSpc>
                <a:spcPct val="90000"/>
              </a:lnSpc>
              <a:spcBef>
                <a:spcPts val="0"/>
              </a:spcBef>
              <a:spcAft>
                <a:spcPts val="0"/>
              </a:spcAft>
              <a:buClr>
                <a:schemeClr val="dk1"/>
              </a:buClr>
              <a:buSzPts val="3600"/>
              <a:buAutoNum type="alphaLcParenR"/>
            </a:pPr>
            <a:endParaRPr lang="en-GB" sz="3600" dirty="0" smtClean="0"/>
          </a:p>
          <a:p>
            <a:pPr marL="742950" lvl="0" indent="-742950" algn="l" rtl="0">
              <a:lnSpc>
                <a:spcPct val="90000"/>
              </a:lnSpc>
              <a:spcBef>
                <a:spcPts val="0"/>
              </a:spcBef>
              <a:spcAft>
                <a:spcPts val="0"/>
              </a:spcAft>
              <a:buClr>
                <a:schemeClr val="dk1"/>
              </a:buClr>
              <a:buSzPts val="3600"/>
              <a:buAutoNum type="alphaLcParenR"/>
            </a:pPr>
            <a:r>
              <a:rPr lang="en-GB" sz="3600" dirty="0" smtClean="0"/>
              <a:t>The </a:t>
            </a:r>
            <a:r>
              <a:rPr lang="en-GB" sz="3600" dirty="0"/>
              <a:t>inability in economics to make scientific experiments</a:t>
            </a:r>
            <a:endParaRP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6942ba0f1b_1_2"/>
          <p:cNvSpPr txBox="1">
            <a:spLocks noGrp="1"/>
          </p:cNvSpPr>
          <p:nvPr>
            <p:ph type="title"/>
          </p:nvPr>
        </p:nvSpPr>
        <p:spPr>
          <a:prstGeom prst="rect">
            <a:avLst/>
          </a:prstGeom>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GB" dirty="0">
                <a:solidFill>
                  <a:schemeClr val="bg1"/>
                </a:solidFill>
              </a:rPr>
              <a:t>Importance </a:t>
            </a:r>
            <a:r>
              <a:rPr lang="en-GB" dirty="0" smtClean="0">
                <a:solidFill>
                  <a:schemeClr val="bg1"/>
                </a:solidFill>
              </a:rPr>
              <a:t>and issues of  </a:t>
            </a:r>
            <a:r>
              <a:rPr lang="en-GB" dirty="0">
                <a:solidFill>
                  <a:schemeClr val="bg1"/>
                </a:solidFill>
              </a:rPr>
              <a:t>using Ceteris Paribus </a:t>
            </a:r>
            <a:endParaRPr dirty="0">
              <a:solidFill>
                <a:schemeClr val="bg1"/>
              </a:solidFill>
            </a:endParaRPr>
          </a:p>
        </p:txBody>
      </p:sp>
      <p:sp>
        <p:nvSpPr>
          <p:cNvPr id="224" name="Google Shape;224;g36942ba0f1b_1_2"/>
          <p:cNvSpPr txBox="1">
            <a:spLocks noGrp="1"/>
          </p:cNvSpPr>
          <p:nvPr>
            <p:ph type="body" idx="1"/>
          </p:nvPr>
        </p:nvSpPr>
        <p:spPr>
          <a:prstGeom prst="rect">
            <a:avLst/>
          </a:prstGeom>
          <a:solidFill>
            <a:srgbClr val="D9EAD3"/>
          </a:solidFill>
          <a:ln w="12700"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GB" sz="4400" dirty="0"/>
              <a:t>Importance</a:t>
            </a:r>
            <a:r>
              <a:rPr lang="en-GB" dirty="0"/>
              <a:t> ➕	</a:t>
            </a:r>
            <a:r>
              <a:rPr lang="en-GB" dirty="0">
                <a:solidFill>
                  <a:schemeClr val="dk1"/>
                </a:solidFill>
                <a:latin typeface="Calibri"/>
                <a:ea typeface="Calibri"/>
                <a:cs typeface="Calibri"/>
                <a:sym typeface="Calibri"/>
              </a:rPr>
              <a:t>	</a:t>
            </a:r>
            <a:endParaRPr dirty="0"/>
          </a:p>
        </p:txBody>
      </p:sp>
      <p:sp>
        <p:nvSpPr>
          <p:cNvPr id="225" name="Google Shape;225;g36942ba0f1b_1_2"/>
          <p:cNvSpPr txBox="1">
            <a:spLocks noGrp="1"/>
          </p:cNvSpPr>
          <p:nvPr>
            <p:ph sz="half" idx="2"/>
          </p:nvPr>
        </p:nvSpPr>
        <p:spPr>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lnSpcReduction="10000"/>
          </a:bodyPr>
          <a:lstStyle/>
          <a:p>
            <a:pPr marL="457200" lvl="0" indent="-342900" algn="l" rtl="0">
              <a:lnSpc>
                <a:spcPct val="90000"/>
              </a:lnSpc>
              <a:spcBef>
                <a:spcPts val="0"/>
              </a:spcBef>
              <a:spcAft>
                <a:spcPts val="0"/>
              </a:spcAft>
              <a:buSzPts val="1800"/>
              <a:buChar char="•"/>
            </a:pPr>
            <a:r>
              <a:rPr lang="en-GB" dirty="0"/>
              <a:t>By using the theory of Ceteris Paribus it simplifies complex economic relationships</a:t>
            </a:r>
            <a:endParaRPr dirty="0"/>
          </a:p>
          <a:p>
            <a:pPr marL="457200" lvl="0" indent="-342900" algn="l" rtl="0">
              <a:lnSpc>
                <a:spcPct val="90000"/>
              </a:lnSpc>
              <a:spcBef>
                <a:spcPts val="0"/>
              </a:spcBef>
              <a:spcAft>
                <a:spcPts val="0"/>
              </a:spcAft>
              <a:buSzPts val="1800"/>
              <a:buChar char="•"/>
            </a:pPr>
            <a:r>
              <a:rPr lang="en-GB" dirty="0"/>
              <a:t>It supports </a:t>
            </a:r>
            <a:r>
              <a:rPr lang="en-GB" dirty="0" smtClean="0"/>
              <a:t>decision </a:t>
            </a:r>
            <a:r>
              <a:rPr lang="en-GB" dirty="0"/>
              <a:t>making by make models easier to follow and use </a:t>
            </a:r>
            <a:endParaRPr dirty="0"/>
          </a:p>
          <a:p>
            <a:pPr marL="457200" lvl="0" indent="-342900" algn="l" rtl="0">
              <a:lnSpc>
                <a:spcPct val="90000"/>
              </a:lnSpc>
              <a:spcBef>
                <a:spcPts val="0"/>
              </a:spcBef>
              <a:spcAft>
                <a:spcPts val="0"/>
              </a:spcAft>
              <a:buSzPts val="1800"/>
              <a:buChar char="•"/>
            </a:pPr>
            <a:r>
              <a:rPr lang="en-GB" dirty="0"/>
              <a:t>Much easier to see cause and effect between a change in a variable for example price changes  </a:t>
            </a:r>
            <a:endParaRPr dirty="0"/>
          </a:p>
        </p:txBody>
      </p:sp>
      <p:sp>
        <p:nvSpPr>
          <p:cNvPr id="226" name="Google Shape;226;g36942ba0f1b_1_2"/>
          <p:cNvSpPr txBox="1">
            <a:spLocks noGrp="1"/>
          </p:cNvSpPr>
          <p:nvPr>
            <p:ph type="body" sz="quarter" idx="3"/>
          </p:nvPr>
        </p:nvSpPr>
        <p:spPr>
          <a:prstGeom prst="rect">
            <a:avLst/>
          </a:prstGeom>
          <a:solidFill>
            <a:srgbClr val="EAD1DC"/>
          </a:solidFill>
          <a:ln w="12700"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GB" sz="4400" dirty="0"/>
              <a:t>Issues</a:t>
            </a:r>
            <a:r>
              <a:rPr lang="en-GB" dirty="0"/>
              <a:t> ➖</a:t>
            </a:r>
            <a:endParaRPr dirty="0"/>
          </a:p>
        </p:txBody>
      </p:sp>
      <p:sp>
        <p:nvSpPr>
          <p:cNvPr id="227" name="Google Shape;227;g36942ba0f1b_1_2"/>
          <p:cNvSpPr txBox="1">
            <a:spLocks noGrp="1"/>
          </p:cNvSpPr>
          <p:nvPr>
            <p:ph sz="quarter" idx="4"/>
          </p:nvPr>
        </p:nvSpPr>
        <p:spPr>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GB" dirty="0"/>
              <a:t>By only focusing on one variable it can be misleading and inaccurate assumptions could be made</a:t>
            </a:r>
            <a:endParaRPr dirty="0"/>
          </a:p>
          <a:p>
            <a:pPr marL="457200" lvl="0" indent="-342900" algn="l" rtl="0">
              <a:spcBef>
                <a:spcPts val="0"/>
              </a:spcBef>
              <a:spcAft>
                <a:spcPts val="0"/>
              </a:spcAft>
              <a:buSzPts val="1800"/>
              <a:buChar char="•"/>
            </a:pPr>
            <a:r>
              <a:rPr lang="en-GB" dirty="0"/>
              <a:t>When one thing changes (for example price) quite often other variables will </a:t>
            </a:r>
            <a:r>
              <a:rPr lang="en-GB" dirty="0" smtClean="0"/>
              <a:t>also change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6942ba0f1b_1_10"/>
          <p:cNvSpPr/>
          <p:nvPr/>
        </p:nvSpPr>
        <p:spPr>
          <a:xfrm>
            <a:off x="-24842" y="538860"/>
            <a:ext cx="12216900" cy="2497800"/>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g36942ba0f1b_1_10"/>
          <p:cNvSpPr/>
          <p:nvPr/>
        </p:nvSpPr>
        <p:spPr>
          <a:xfrm>
            <a:off x="-24841" y="0"/>
            <a:ext cx="12216900" cy="2497800"/>
          </a:xfrm>
          <a:prstGeom prst="rect">
            <a:avLst/>
          </a:prstGeom>
          <a:solidFill>
            <a:srgbClr val="EDAEF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g36942ba0f1b_1_10"/>
          <p:cNvSpPr txBox="1">
            <a:spLocks noGrp="1"/>
          </p:cNvSpPr>
          <p:nvPr>
            <p:ph type="title"/>
          </p:nvPr>
        </p:nvSpPr>
        <p:spPr>
          <a:xfrm>
            <a:off x="865304" y="3036733"/>
            <a:ext cx="10515600" cy="285270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rgbClr val="1A53BE"/>
              </a:buClr>
              <a:buSzPts val="6000"/>
              <a:buFont typeface="Calibri"/>
              <a:buNone/>
            </a:pPr>
            <a:r>
              <a:rPr lang="en-GB" b="1" dirty="0">
                <a:solidFill>
                  <a:srgbClr val="1A53BE"/>
                </a:solidFill>
              </a:rPr>
              <a:t>The </a:t>
            </a:r>
            <a:r>
              <a:rPr lang="en-GB" b="1" dirty="0" smtClean="0">
                <a:solidFill>
                  <a:srgbClr val="1A53BE"/>
                </a:solidFill>
              </a:rPr>
              <a:t>inability </a:t>
            </a:r>
            <a:r>
              <a:rPr lang="en-GB" b="1" dirty="0">
                <a:solidFill>
                  <a:srgbClr val="1A53BE"/>
                </a:solidFill>
              </a:rPr>
              <a:t>in economics to make scientific experiments</a:t>
            </a:r>
            <a:endParaRPr dirty="0"/>
          </a:p>
        </p:txBody>
      </p:sp>
      <p:pic>
        <p:nvPicPr>
          <p:cNvPr id="235" name="Google Shape;235;g36942ba0f1b_1_10"/>
          <p:cNvPicPr preferRelativeResize="0"/>
          <p:nvPr/>
        </p:nvPicPr>
        <p:blipFill rotWithShape="1">
          <a:blip r:embed="rId3">
            <a:alphaModFix/>
          </a:blip>
          <a:srcRect l="729" t="5045" r="2041" b="10588"/>
          <a:stretch/>
        </p:blipFill>
        <p:spPr>
          <a:xfrm>
            <a:off x="-1" y="-17130"/>
            <a:ext cx="12192002" cy="19268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4702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6942ba0f1b_1_17"/>
          <p:cNvSpPr txBox="1">
            <a:spLocks noGrp="1"/>
          </p:cNvSpPr>
          <p:nvPr>
            <p:ph type="title"/>
          </p:nvPr>
        </p:nvSpPr>
        <p:spPr>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a:solidFill>
                  <a:schemeClr val="lt1"/>
                </a:solidFill>
                <a:latin typeface="+mn-lt"/>
              </a:rPr>
              <a:t>What is Science? </a:t>
            </a:r>
            <a:endParaRPr dirty="0">
              <a:solidFill>
                <a:schemeClr val="lt1"/>
              </a:solidFill>
              <a:latin typeface="+mn-lt"/>
            </a:endParaRPr>
          </a:p>
        </p:txBody>
      </p:sp>
      <p:sp>
        <p:nvSpPr>
          <p:cNvPr id="242" name="Google Shape;242;g36942ba0f1b_1_17"/>
          <p:cNvSpPr txBox="1">
            <a:spLocks noGrp="1"/>
          </p:cNvSpPr>
          <p:nvPr>
            <p:ph sz="half" idx="1"/>
          </p:nvPr>
        </p:nvSpPr>
        <p:spPr>
          <a:xfrm>
            <a:off x="684124" y="3616325"/>
            <a:ext cx="10555376" cy="2974975"/>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1800"/>
              <a:buChar char="•"/>
            </a:pPr>
            <a:r>
              <a:rPr lang="en-GB" dirty="0" smtClean="0"/>
              <a:t>Science is the </a:t>
            </a:r>
            <a:r>
              <a:rPr lang="en-GB" dirty="0"/>
              <a:t>systematic study of the natural world and its physical and biological processes, through observation, identification, description, experimental investigation, and theoretical explanations* </a:t>
            </a:r>
            <a:endParaRPr lang="en-GB" dirty="0" smtClean="0"/>
          </a:p>
          <a:p>
            <a:pPr marL="228600" lvl="0" indent="-228600" algn="l" rtl="0">
              <a:lnSpc>
                <a:spcPct val="90000"/>
              </a:lnSpc>
              <a:spcBef>
                <a:spcPts val="0"/>
              </a:spcBef>
              <a:spcAft>
                <a:spcPts val="0"/>
              </a:spcAft>
              <a:buSzPts val="1800"/>
              <a:buChar char="•"/>
            </a:pPr>
            <a:endParaRPr dirty="0"/>
          </a:p>
          <a:p>
            <a:pPr marL="228600" lvl="0" indent="-165100" algn="l" rtl="0">
              <a:lnSpc>
                <a:spcPct val="90000"/>
              </a:lnSpc>
              <a:spcBef>
                <a:spcPts val="0"/>
              </a:spcBef>
              <a:spcAft>
                <a:spcPts val="0"/>
              </a:spcAft>
              <a:buSzPts val="1800"/>
              <a:buChar char="•"/>
            </a:pPr>
            <a:r>
              <a:rPr lang="en-GB" b="1" dirty="0">
                <a:solidFill>
                  <a:srgbClr val="FF0000"/>
                </a:solidFill>
              </a:rPr>
              <a:t>Therefore science needs </a:t>
            </a:r>
            <a:r>
              <a:rPr lang="en-GB" b="1" dirty="0" smtClean="0">
                <a:solidFill>
                  <a:srgbClr val="FF0000"/>
                </a:solidFill>
              </a:rPr>
              <a:t>factual </a:t>
            </a:r>
            <a:r>
              <a:rPr lang="en-GB" b="1" dirty="0">
                <a:solidFill>
                  <a:srgbClr val="FF0000"/>
                </a:solidFill>
              </a:rPr>
              <a:t>information and data to make decisions. </a:t>
            </a:r>
            <a:r>
              <a:rPr lang="en-GB" b="1" dirty="0" smtClean="0">
                <a:solidFill>
                  <a:srgbClr val="FF0000"/>
                </a:solidFill>
              </a:rPr>
              <a:t>Do economists </a:t>
            </a:r>
            <a:r>
              <a:rPr lang="en-GB" b="1" dirty="0" smtClean="0">
                <a:solidFill>
                  <a:srgbClr val="FF0000"/>
                </a:solidFill>
              </a:rPr>
              <a:t>also need </a:t>
            </a:r>
            <a:r>
              <a:rPr lang="en-GB" b="1" dirty="0" smtClean="0">
                <a:solidFill>
                  <a:srgbClr val="FF0000"/>
                </a:solidFill>
              </a:rPr>
              <a:t>factual information and data? Answer in slide notes. </a:t>
            </a:r>
            <a:endParaRPr b="1" dirty="0">
              <a:solidFill>
                <a:srgbClr val="FF0000"/>
              </a:solidFill>
            </a:endParaRPr>
          </a:p>
          <a:p>
            <a:pPr marL="228600" lvl="0" indent="-50800" algn="l" rtl="0">
              <a:lnSpc>
                <a:spcPct val="90000"/>
              </a:lnSpc>
              <a:spcBef>
                <a:spcPts val="1000"/>
              </a:spcBef>
              <a:spcAft>
                <a:spcPts val="0"/>
              </a:spcAft>
              <a:buClr>
                <a:schemeClr val="dk1"/>
              </a:buClr>
              <a:buSzPts val="2800"/>
              <a:buNone/>
            </a:pPr>
            <a:endParaRPr dirty="0"/>
          </a:p>
        </p:txBody>
      </p:sp>
      <p:pic>
        <p:nvPicPr>
          <p:cNvPr id="243" name="Google Shape;243;g36942ba0f1b_1_17"/>
          <p:cNvPicPr preferRelativeResize="0"/>
          <p:nvPr/>
        </p:nvPicPr>
        <p:blipFill>
          <a:blip r:embed="rId3">
            <a:alphaModFix/>
          </a:blip>
          <a:stretch>
            <a:fillRect/>
          </a:stretch>
        </p:blipFill>
        <p:spPr>
          <a:xfrm>
            <a:off x="5757774" y="107137"/>
            <a:ext cx="5037226" cy="336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solidFill>
                  <a:schemeClr val="bg1"/>
                </a:solidFill>
              </a:rPr>
              <a:t>The Inability in economics to make scientific experiments</a:t>
            </a:r>
          </a:p>
        </p:txBody>
      </p:sp>
      <p:sp>
        <p:nvSpPr>
          <p:cNvPr id="5" name="Tex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A scientist can prove the relationships between two variables by </a:t>
            </a:r>
            <a:r>
              <a:rPr lang="en-GB" dirty="0" smtClean="0"/>
              <a:t>conducting experiments</a:t>
            </a:r>
            <a:r>
              <a:rPr lang="en-GB" dirty="0"/>
              <a:t>. </a:t>
            </a:r>
            <a:endParaRPr lang="en-GB" dirty="0" smtClean="0"/>
          </a:p>
          <a:p>
            <a:r>
              <a:rPr lang="en-GB" dirty="0" smtClean="0"/>
              <a:t>This </a:t>
            </a:r>
            <a:r>
              <a:rPr lang="en-GB" dirty="0"/>
              <a:t>is not possible for an </a:t>
            </a:r>
            <a:r>
              <a:rPr lang="en-GB" dirty="0" smtClean="0"/>
              <a:t>economist, for example we cannot conduct </a:t>
            </a:r>
            <a:r>
              <a:rPr lang="en-GB" dirty="0"/>
              <a:t>an experiment to determine the impact of a 10% increase in </a:t>
            </a:r>
            <a:r>
              <a:rPr lang="en-GB" dirty="0" smtClean="0"/>
              <a:t>VAT</a:t>
            </a:r>
            <a:endParaRPr lang="en-GB" dirty="0"/>
          </a:p>
          <a:p>
            <a:r>
              <a:rPr lang="en-GB" dirty="0"/>
              <a:t>Instead, an economist creates a simplified model of the economy to look at </a:t>
            </a:r>
            <a:r>
              <a:rPr lang="en-GB" dirty="0" smtClean="0"/>
              <a:t>the impact </a:t>
            </a:r>
            <a:r>
              <a:rPr lang="en-GB" dirty="0"/>
              <a:t>of such an </a:t>
            </a:r>
            <a:r>
              <a:rPr lang="en-GB" dirty="0" smtClean="0"/>
              <a:t>increase</a:t>
            </a:r>
            <a:endParaRPr lang="en-GB" dirty="0"/>
          </a:p>
        </p:txBody>
      </p:sp>
      <p:pic>
        <p:nvPicPr>
          <p:cNvPr id="7" name="Picture 6">
            <a:hlinkClick r:id="rId3"/>
          </p:cNvPr>
          <p:cNvPicPr>
            <a:picLocks noChangeAspect="1"/>
          </p:cNvPicPr>
          <p:nvPr/>
        </p:nvPicPr>
        <p:blipFill>
          <a:blip r:embed="rId4"/>
          <a:stretch>
            <a:fillRect/>
          </a:stretch>
        </p:blipFill>
        <p:spPr>
          <a:xfrm>
            <a:off x="6172200" y="1970634"/>
            <a:ext cx="5371239" cy="4061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stretch>
            <a:fillRect/>
          </a:stretch>
        </p:blipFill>
        <p:spPr>
          <a:xfrm>
            <a:off x="9739079" y="4791075"/>
            <a:ext cx="2066925" cy="2066925"/>
          </a:xfrm>
          <a:prstGeom prst="rect">
            <a:avLst/>
          </a:prstGeom>
        </p:spPr>
      </p:pic>
    </p:spTree>
    <p:extLst>
      <p:ext uri="{BB962C8B-B14F-4D97-AF65-F5344CB8AC3E}">
        <p14:creationId xmlns:p14="http://schemas.microsoft.com/office/powerpoint/2010/main" val="3961560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1164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solidFill>
                  <a:schemeClr val="lt1"/>
                </a:solidFill>
              </a:rPr>
              <a:t>Why direct science is difficult in </a:t>
            </a:r>
            <a:r>
              <a:rPr lang="en-GB" dirty="0" smtClean="0">
                <a:solidFill>
                  <a:schemeClr val="lt1"/>
                </a:solidFill>
              </a:rPr>
              <a:t>economics </a:t>
            </a:r>
            <a:r>
              <a:rPr lang="en-GB" dirty="0" smtClean="0">
                <a:solidFill>
                  <a:schemeClr val="lt1"/>
                </a:solidFill>
              </a:rPr>
              <a:t>(slide 1 of 2)</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a:bodyPr>
          <a:lstStyle/>
          <a:p>
            <a:pPr>
              <a:buClr>
                <a:schemeClr val="dk1"/>
              </a:buClr>
              <a:buSzPct val="100000"/>
            </a:pPr>
            <a:r>
              <a:rPr lang="en-GB" dirty="0"/>
              <a:t>Real world </a:t>
            </a:r>
            <a:r>
              <a:rPr lang="en-GB" dirty="0" smtClean="0"/>
              <a:t>life </a:t>
            </a:r>
            <a:r>
              <a:rPr lang="en-GB" dirty="0"/>
              <a:t>is complex and the ‘Ceteris Paribus’ </a:t>
            </a:r>
            <a:r>
              <a:rPr lang="en-GB" dirty="0" smtClean="0"/>
              <a:t>challenge </a:t>
            </a:r>
            <a:r>
              <a:rPr lang="en-GB" dirty="0"/>
              <a:t>is virtually impossible to hold all things constant </a:t>
            </a:r>
            <a:endParaRPr lang="en-GB" dirty="0" smtClean="0"/>
          </a:p>
          <a:p>
            <a:pPr>
              <a:buSzPct val="100000"/>
            </a:pPr>
            <a:r>
              <a:rPr lang="en-GB" dirty="0" smtClean="0"/>
              <a:t>Ethical </a:t>
            </a:r>
            <a:r>
              <a:rPr lang="en-GB" dirty="0"/>
              <a:t>issues, as economists should not change variables in people's lives for experimental </a:t>
            </a:r>
            <a:r>
              <a:rPr lang="en-GB" dirty="0" smtClean="0"/>
              <a:t>purposes</a:t>
            </a:r>
          </a:p>
          <a:p>
            <a:pPr>
              <a:buSzPct val="100000"/>
            </a:pPr>
            <a:r>
              <a:rPr lang="en-GB" dirty="0" smtClean="0"/>
              <a:t>For </a:t>
            </a:r>
            <a:r>
              <a:rPr lang="en-GB" dirty="0"/>
              <a:t>example imagine dramatically increasing unemployment to see what would happen to wage values </a:t>
            </a:r>
          </a:p>
          <a:p>
            <a:endParaRPr lang="en-GB" dirty="0"/>
          </a:p>
        </p:txBody>
      </p:sp>
      <p:pic>
        <p:nvPicPr>
          <p:cNvPr id="6" name="Content Placeholder 5"/>
          <p:cNvPicPr>
            <a:picLocks noGrp="1" noChangeAspect="1"/>
          </p:cNvPicPr>
          <p:nvPr>
            <p:ph sz="half" idx="2"/>
          </p:nvPr>
        </p:nvPicPr>
        <p:blipFill>
          <a:blip r:embed="rId3"/>
          <a:stretch>
            <a:fillRect/>
          </a:stretch>
        </p:blipFill>
        <p:spPr>
          <a:xfrm>
            <a:off x="6172200" y="2104701"/>
            <a:ext cx="5181600" cy="3793185"/>
          </a:xfrm>
          <a:prstGeom prst="rect">
            <a:avLst/>
          </a:prstGeom>
        </p:spPr>
      </p:pic>
    </p:spTree>
    <p:extLst>
      <p:ext uri="{BB962C8B-B14F-4D97-AF65-F5344CB8AC3E}">
        <p14:creationId xmlns:p14="http://schemas.microsoft.com/office/powerpoint/2010/main" val="3436446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6942ba0f1b_1_109"/>
          <p:cNvSpPr txBox="1">
            <a:spLocks noGrp="1"/>
          </p:cNvSpPr>
          <p:nvPr>
            <p:ph type="title"/>
          </p:nvPr>
        </p:nvSpPr>
        <p:spPr>
          <a:prstGeom prst="rect">
            <a:avLst/>
          </a:prstGeom>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a:solidFill>
                  <a:schemeClr val="lt1"/>
                </a:solidFill>
              </a:rPr>
              <a:t>Why direct science is difficult in </a:t>
            </a:r>
            <a:r>
              <a:rPr lang="en-GB" dirty="0"/>
              <a:t>e</a:t>
            </a:r>
            <a:r>
              <a:rPr lang="en-GB" dirty="0" smtClean="0">
                <a:solidFill>
                  <a:schemeClr val="lt1"/>
                </a:solidFill>
              </a:rPr>
              <a:t>conomics </a:t>
            </a:r>
            <a:r>
              <a:rPr lang="en-GB" dirty="0" smtClean="0">
                <a:solidFill>
                  <a:schemeClr val="lt1"/>
                </a:solidFill>
              </a:rPr>
              <a:t>(slide 2 of 2)  </a:t>
            </a:r>
            <a:endParaRPr dirty="0"/>
          </a:p>
        </p:txBody>
      </p:sp>
      <p:sp>
        <p:nvSpPr>
          <p:cNvPr id="249" name="Google Shape;249;g36942ba0f1b_1_109"/>
          <p:cNvSpPr txBox="1">
            <a:spLocks noGrp="1"/>
          </p:cNvSpPr>
          <p:nvPr>
            <p:ph sz="half" idx="1"/>
          </p:nvPr>
        </p:nvSpPr>
        <p:spPr>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fontScale="85000" lnSpcReduction="20000"/>
          </a:bodyPr>
          <a:lstStyle/>
          <a:p>
            <a:pPr>
              <a:buSzPct val="100000"/>
            </a:pPr>
            <a:r>
              <a:rPr lang="en-GB" sz="3600" dirty="0" smtClean="0"/>
              <a:t>Consumer </a:t>
            </a:r>
            <a:r>
              <a:rPr lang="en-GB" sz="3600" dirty="0"/>
              <a:t>behaviour is not always rational or predictable and when humans are aware they are being watched they will </a:t>
            </a:r>
            <a:r>
              <a:rPr lang="en-GB" sz="3600" dirty="0" smtClean="0"/>
              <a:t>act </a:t>
            </a:r>
            <a:r>
              <a:rPr lang="en-GB" sz="3600" dirty="0"/>
              <a:t>differently </a:t>
            </a:r>
            <a:endParaRPr lang="en-GB" sz="3600" dirty="0" smtClean="0"/>
          </a:p>
          <a:p>
            <a:pPr>
              <a:buSzPct val="100000"/>
            </a:pPr>
            <a:r>
              <a:rPr lang="en-GB" sz="3600" dirty="0" smtClean="0"/>
              <a:t>Time </a:t>
            </a:r>
            <a:r>
              <a:rPr lang="en-GB" sz="3600" dirty="0" smtClean="0"/>
              <a:t>delays, </a:t>
            </a:r>
            <a:r>
              <a:rPr lang="en-GB" sz="3600" dirty="0"/>
              <a:t>for example we have seen in the news in the past with prices of oil per </a:t>
            </a:r>
            <a:r>
              <a:rPr lang="en-GB" sz="3600" dirty="0" smtClean="0"/>
              <a:t>barrel reducing, this </a:t>
            </a:r>
            <a:r>
              <a:rPr lang="en-GB" sz="3600" dirty="0"/>
              <a:t>can take months before the price changes are seen or felt </a:t>
            </a:r>
            <a:r>
              <a:rPr lang="en-GB" sz="3600" dirty="0" smtClean="0"/>
              <a:t>at petrol stations</a:t>
            </a:r>
            <a:endParaRPr sz="3600" dirty="0"/>
          </a:p>
          <a:p>
            <a:pPr marL="228600" lvl="0" indent="-90804" algn="l" rtl="0">
              <a:lnSpc>
                <a:spcPct val="90000"/>
              </a:lnSpc>
              <a:spcBef>
                <a:spcPts val="1000"/>
              </a:spcBef>
              <a:spcAft>
                <a:spcPts val="0"/>
              </a:spcAft>
              <a:buClr>
                <a:schemeClr val="dk1"/>
              </a:buClr>
              <a:buSzPct val="100000"/>
              <a:buNone/>
            </a:pPr>
            <a:endParaRPr dirty="0"/>
          </a:p>
        </p:txBody>
      </p:sp>
      <p:pic>
        <p:nvPicPr>
          <p:cNvPr id="3" name="Content Placeholder 2"/>
          <p:cNvPicPr>
            <a:picLocks noGrp="1" noChangeAspect="1"/>
          </p:cNvPicPr>
          <p:nvPr>
            <p:ph sz="half" idx="2"/>
          </p:nvPr>
        </p:nvPicPr>
        <p:blipFill>
          <a:blip r:embed="rId3"/>
          <a:stretch>
            <a:fillRect/>
          </a:stretch>
        </p:blipFill>
        <p:spPr>
          <a:xfrm>
            <a:off x="6960865" y="1825625"/>
            <a:ext cx="360427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3600" dirty="0" smtClean="0"/>
              <a:t>Mini plenary quiz – which of these are REAL reasons why direct science is difficult in economics?</a:t>
            </a:r>
            <a:endParaRPr lang="en-GB" sz="3600"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pPr marL="514350" indent="-514350">
              <a:buFont typeface="+mj-lt"/>
              <a:buAutoNum type="arabicPeriod"/>
            </a:pPr>
            <a:r>
              <a:rPr lang="en-GB" dirty="0" smtClean="0"/>
              <a:t>Time delays</a:t>
            </a:r>
          </a:p>
          <a:p>
            <a:pPr marL="514350" indent="-514350">
              <a:buFont typeface="+mj-lt"/>
              <a:buAutoNum type="arabicPeriod"/>
            </a:pPr>
            <a:r>
              <a:rPr lang="en-GB" dirty="0" smtClean="0"/>
              <a:t>Consumer behaviour is unpredictable</a:t>
            </a:r>
          </a:p>
          <a:p>
            <a:pPr marL="514350" indent="-514350">
              <a:buFont typeface="+mj-lt"/>
              <a:buAutoNum type="arabicPeriod"/>
            </a:pPr>
            <a:r>
              <a:rPr lang="en-GB" dirty="0" smtClean="0"/>
              <a:t>Ethical issues</a:t>
            </a:r>
          </a:p>
          <a:p>
            <a:pPr marL="514350" indent="-514350">
              <a:buFont typeface="+mj-lt"/>
              <a:buAutoNum type="arabicPeriod"/>
            </a:pPr>
            <a:r>
              <a:rPr lang="en-GB" dirty="0" smtClean="0"/>
              <a:t>Real world life is complex</a:t>
            </a:r>
          </a:p>
          <a:p>
            <a:pPr marL="514350" indent="-514350">
              <a:buFont typeface="+mj-lt"/>
              <a:buAutoNum type="arabicPeriod"/>
            </a:pPr>
            <a:r>
              <a:rPr lang="en-GB" dirty="0" smtClean="0"/>
              <a:t>Impossible to hold the ceteris paribus challenge </a:t>
            </a:r>
            <a:endParaRPr lang="en-GB" dirty="0"/>
          </a:p>
        </p:txBody>
      </p:sp>
      <p:sp>
        <p:nvSpPr>
          <p:cNvPr id="4"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pPr marL="514350" indent="-514350">
              <a:buFont typeface="+mj-lt"/>
              <a:buAutoNum type="arabicPeriod" startAt="6"/>
            </a:pPr>
            <a:r>
              <a:rPr lang="en-GB" dirty="0" smtClean="0"/>
              <a:t>Time is constant</a:t>
            </a:r>
          </a:p>
          <a:p>
            <a:pPr marL="514350" indent="-514350">
              <a:buFont typeface="+mj-lt"/>
              <a:buAutoNum type="arabicPeriod" startAt="6"/>
            </a:pPr>
            <a:r>
              <a:rPr lang="en-GB" dirty="0" smtClean="0"/>
              <a:t>Consumers want many products</a:t>
            </a:r>
          </a:p>
          <a:p>
            <a:pPr marL="514350" indent="-514350">
              <a:buFont typeface="+mj-lt"/>
              <a:buAutoNum type="arabicPeriod" startAt="6"/>
            </a:pPr>
            <a:r>
              <a:rPr lang="en-GB" dirty="0" smtClean="0"/>
              <a:t>Environment</a:t>
            </a:r>
          </a:p>
          <a:p>
            <a:pPr marL="514350" indent="-514350">
              <a:buFont typeface="+mj-lt"/>
              <a:buAutoNum type="arabicPeriod" startAt="6"/>
            </a:pPr>
            <a:r>
              <a:rPr lang="en-GB" dirty="0" smtClean="0"/>
              <a:t>Real world is hard</a:t>
            </a:r>
          </a:p>
          <a:p>
            <a:pPr marL="514350" indent="-514350">
              <a:buFont typeface="+mj-lt"/>
              <a:buAutoNum type="arabicPeriod" startAt="6"/>
            </a:pPr>
            <a:r>
              <a:rPr lang="en-GB" dirty="0" err="1" smtClean="0"/>
              <a:t>Ceribus</a:t>
            </a:r>
            <a:r>
              <a:rPr lang="en-GB" dirty="0" smtClean="0"/>
              <a:t> is hard to do</a:t>
            </a:r>
            <a:endParaRPr lang="en-GB" dirty="0"/>
          </a:p>
        </p:txBody>
      </p:sp>
      <p:pic>
        <p:nvPicPr>
          <p:cNvPr id="5" name="Picture 4"/>
          <p:cNvPicPr>
            <a:picLocks noChangeAspect="1"/>
          </p:cNvPicPr>
          <p:nvPr/>
        </p:nvPicPr>
        <p:blipFill>
          <a:blip r:embed="rId3"/>
          <a:stretch>
            <a:fillRect/>
          </a:stretch>
        </p:blipFill>
        <p:spPr>
          <a:xfrm>
            <a:off x="9959975" y="4869659"/>
            <a:ext cx="2041525" cy="1813715"/>
          </a:xfrm>
          <a:prstGeom prst="rect">
            <a:avLst/>
          </a:prstGeom>
        </p:spPr>
      </p:pic>
    </p:spTree>
    <p:extLst>
      <p:ext uri="{BB962C8B-B14F-4D97-AF65-F5344CB8AC3E}">
        <p14:creationId xmlns:p14="http://schemas.microsoft.com/office/powerpoint/2010/main" val="2758324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53"/>
        <p:cNvGrpSpPr/>
        <p:nvPr/>
      </p:nvGrpSpPr>
      <p:grpSpPr>
        <a:xfrm>
          <a:off x="0" y="0"/>
          <a:ext cx="0" cy="0"/>
          <a:chOff x="0" y="0"/>
          <a:chExt cx="0" cy="0"/>
        </a:xfrm>
      </p:grpSpPr>
      <p:sp>
        <p:nvSpPr>
          <p:cNvPr id="254" name="Google Shape;254;g36942ba0f1b_1_189"/>
          <p:cNvSpPr txBox="1">
            <a:spLocks noGrp="1"/>
          </p:cNvSpPr>
          <p:nvPr>
            <p:ph type="title"/>
          </p:nvPr>
        </p:nvSpPr>
        <p:spPr>
          <a:prstGeom prst="rect">
            <a:avLst/>
          </a:prstGeom>
          <a:solidFill>
            <a:schemeClr val="accent5">
              <a:lumMod val="50000"/>
            </a:schemeClr>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solidFill>
                  <a:srgbClr val="FFC000"/>
                </a:solidFill>
                <a:latin typeface="+mn-lt"/>
                <a:ea typeface="Calibri"/>
                <a:cs typeface="Calibri"/>
                <a:sym typeface="Calibri"/>
              </a:rPr>
              <a:t>Activity: Natural </a:t>
            </a:r>
            <a:r>
              <a:rPr lang="en-GB" dirty="0">
                <a:solidFill>
                  <a:srgbClr val="FFC000"/>
                </a:solidFill>
                <a:latin typeface="+mn-lt"/>
              </a:rPr>
              <a:t>Experiments </a:t>
            </a:r>
            <a:endParaRPr dirty="0">
              <a:solidFill>
                <a:srgbClr val="FFC000"/>
              </a:solidFill>
              <a:latin typeface="+mn-lt"/>
            </a:endParaRPr>
          </a:p>
        </p:txBody>
      </p:sp>
      <p:sp>
        <p:nvSpPr>
          <p:cNvPr id="256" name="Google Shape;256;g36942ba0f1b_1_189"/>
          <p:cNvSpPr txBox="1">
            <a:spLocks noGrp="1"/>
          </p:cNvSpPr>
          <p:nvPr>
            <p:ph sz="half" idx="2"/>
          </p:nvPr>
        </p:nvSpPr>
        <p:spPr>
          <a:xfrm>
            <a:off x="839788" y="1868265"/>
            <a:ext cx="5157787" cy="460748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228600" lvl="0" indent="-50800" algn="l" rtl="0">
              <a:lnSpc>
                <a:spcPct val="90000"/>
              </a:lnSpc>
              <a:spcBef>
                <a:spcPts val="0"/>
              </a:spcBef>
              <a:spcAft>
                <a:spcPts val="0"/>
              </a:spcAft>
              <a:buClr>
                <a:schemeClr val="dk1"/>
              </a:buClr>
              <a:buSzPts val="2800"/>
              <a:buNone/>
            </a:pPr>
            <a:r>
              <a:rPr lang="en-GB" sz="3200" dirty="0" smtClean="0"/>
              <a:t>Look </a:t>
            </a:r>
            <a:r>
              <a:rPr lang="en-GB" sz="3200" dirty="0"/>
              <a:t>at </a:t>
            </a:r>
            <a:r>
              <a:rPr lang="en-GB" sz="3200" dirty="0" smtClean="0"/>
              <a:t>this news story </a:t>
            </a:r>
            <a:r>
              <a:rPr lang="en-GB" sz="3200" dirty="0"/>
              <a:t>from when </a:t>
            </a:r>
            <a:r>
              <a:rPr lang="en-GB" sz="3200" dirty="0" smtClean="0"/>
              <a:t>the UK government increased </a:t>
            </a:r>
            <a:r>
              <a:rPr lang="en-GB" sz="3200" dirty="0"/>
              <a:t>the </a:t>
            </a:r>
            <a:r>
              <a:rPr lang="en-GB" sz="3200" b="1" dirty="0"/>
              <a:t>National </a:t>
            </a:r>
            <a:r>
              <a:rPr lang="en-GB" sz="3200" b="1" dirty="0" smtClean="0"/>
              <a:t>Insurance </a:t>
            </a:r>
            <a:r>
              <a:rPr lang="en-GB" sz="3200" dirty="0" smtClean="0"/>
              <a:t>contributions </a:t>
            </a:r>
            <a:r>
              <a:rPr lang="en-GB" sz="3200" dirty="0"/>
              <a:t>from </a:t>
            </a:r>
            <a:r>
              <a:rPr lang="en-GB" sz="3200" dirty="0" smtClean="0"/>
              <a:t>business</a:t>
            </a:r>
          </a:p>
          <a:p>
            <a:pPr marL="228600" lvl="0" indent="-50800" algn="l" rtl="0">
              <a:lnSpc>
                <a:spcPct val="90000"/>
              </a:lnSpc>
              <a:spcBef>
                <a:spcPts val="0"/>
              </a:spcBef>
              <a:spcAft>
                <a:spcPts val="0"/>
              </a:spcAft>
              <a:buClr>
                <a:schemeClr val="dk1"/>
              </a:buClr>
              <a:buSzPts val="2800"/>
              <a:buNone/>
            </a:pPr>
            <a:endParaRPr lang="en-GB" sz="3200" dirty="0"/>
          </a:p>
          <a:p>
            <a:pPr marL="228600" lvl="0" indent="-50800">
              <a:spcBef>
                <a:spcPts val="0"/>
              </a:spcBef>
              <a:buSzPts val="2800"/>
              <a:buNone/>
            </a:pPr>
            <a:r>
              <a:rPr lang="en-GB" sz="3200" dirty="0" smtClean="0"/>
              <a:t>Discuss assumptions </a:t>
            </a:r>
            <a:r>
              <a:rPr lang="en-GB" sz="3200" dirty="0"/>
              <a:t>and hypotheses</a:t>
            </a:r>
            <a:r>
              <a:rPr lang="en-GB" sz="3200" dirty="0" smtClean="0"/>
              <a:t> </a:t>
            </a:r>
            <a:r>
              <a:rPr lang="en-GB" sz="3200" dirty="0"/>
              <a:t>that you can make from </a:t>
            </a:r>
            <a:r>
              <a:rPr lang="en-GB" sz="3200" dirty="0" smtClean="0"/>
              <a:t>this news article</a:t>
            </a:r>
          </a:p>
          <a:p>
            <a:pPr marL="228600" lvl="0" indent="-50800">
              <a:spcBef>
                <a:spcPts val="0"/>
              </a:spcBef>
              <a:buSzPts val="2800"/>
              <a:buNone/>
            </a:pPr>
            <a:endParaRPr lang="en-GB" sz="3200" dirty="0"/>
          </a:p>
          <a:p>
            <a:pPr marL="228600" lvl="0" indent="-50800">
              <a:spcBef>
                <a:spcPts val="0"/>
              </a:spcBef>
              <a:buSzPts val="2800"/>
              <a:buNone/>
            </a:pPr>
            <a:r>
              <a:rPr lang="en-GB" sz="3200" dirty="0" smtClean="0"/>
              <a:t>Be prepared to share your ideas</a:t>
            </a:r>
            <a:endParaRPr sz="3200" dirty="0"/>
          </a:p>
        </p:txBody>
      </p:sp>
      <p:pic>
        <p:nvPicPr>
          <p:cNvPr id="2" name="Picture 1">
            <a:hlinkClick r:id="rId4"/>
          </p:cNvPr>
          <p:cNvPicPr>
            <a:picLocks noChangeAspect="1"/>
          </p:cNvPicPr>
          <p:nvPr/>
        </p:nvPicPr>
        <p:blipFill>
          <a:blip r:embed="rId5"/>
          <a:stretch>
            <a:fillRect/>
          </a:stretch>
        </p:blipFill>
        <p:spPr>
          <a:xfrm>
            <a:off x="6788150" y="1868265"/>
            <a:ext cx="4577087" cy="4456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a:stretch>
            <a:fillRect/>
          </a:stretch>
        </p:blipFill>
        <p:spPr>
          <a:xfrm>
            <a:off x="9769475" y="4470399"/>
            <a:ext cx="2232025" cy="22320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solidFill>
                  <a:schemeClr val="lt1"/>
                </a:solidFill>
                <a:latin typeface="Calibri"/>
                <a:ea typeface="Calibri"/>
                <a:cs typeface="Calibri"/>
                <a:sym typeface="Calibri"/>
              </a:rPr>
              <a:t>Starter – Think and Discuss:</a:t>
            </a:r>
            <a:r>
              <a:rPr lang="en-GB">
                <a:solidFill>
                  <a:schemeClr val="lt1"/>
                </a:solidFill>
              </a:rPr>
              <a:t> </a:t>
            </a:r>
            <a:endParaRPr/>
          </a:p>
        </p:txBody>
      </p:sp>
      <p:sp>
        <p:nvSpPr>
          <p:cNvPr id="110" name="Google Shape;110;p5"/>
          <p:cNvSpPr txBox="1">
            <a:spLocks noGrp="1"/>
          </p:cNvSpPr>
          <p:nvPr>
            <p:ph sz="half" idx="1"/>
          </p:nvPr>
        </p:nvSpPr>
        <p:spPr>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GB" sz="3600" dirty="0" smtClean="0"/>
              <a:t>Imagine </a:t>
            </a:r>
            <a:r>
              <a:rPr lang="en-GB" sz="3600" dirty="0"/>
              <a:t>the price of </a:t>
            </a:r>
            <a:r>
              <a:rPr lang="en-GB" sz="3600" dirty="0" smtClean="0"/>
              <a:t>a </a:t>
            </a:r>
            <a:r>
              <a:rPr lang="en-GB" sz="3600" dirty="0"/>
              <a:t>chocolate bar </a:t>
            </a:r>
            <a:r>
              <a:rPr lang="en-GB" sz="3600" dirty="0" smtClean="0"/>
              <a:t>suddenly </a:t>
            </a:r>
            <a:r>
              <a:rPr lang="en-GB" sz="3600" dirty="0"/>
              <a:t>drops by 50</a:t>
            </a:r>
            <a:r>
              <a:rPr lang="en-GB" sz="3600" dirty="0" smtClean="0"/>
              <a:t>% </a:t>
            </a:r>
            <a:endParaRPr sz="3600" dirty="0"/>
          </a:p>
          <a:p>
            <a:pPr marL="228600" lvl="0" indent="-50800" algn="l" rtl="0">
              <a:lnSpc>
                <a:spcPct val="90000"/>
              </a:lnSpc>
              <a:spcBef>
                <a:spcPts val="0"/>
              </a:spcBef>
              <a:spcAft>
                <a:spcPts val="0"/>
              </a:spcAft>
              <a:buClr>
                <a:schemeClr val="dk1"/>
              </a:buClr>
              <a:buSzPts val="2800"/>
              <a:buNone/>
            </a:pPr>
            <a:endParaRPr sz="3600" dirty="0"/>
          </a:p>
          <a:p>
            <a:pPr marL="228600" lvl="0" indent="-50800" algn="l" rtl="0">
              <a:lnSpc>
                <a:spcPct val="90000"/>
              </a:lnSpc>
              <a:spcBef>
                <a:spcPts val="0"/>
              </a:spcBef>
              <a:spcAft>
                <a:spcPts val="0"/>
              </a:spcAft>
              <a:buClr>
                <a:schemeClr val="dk1"/>
              </a:buClr>
              <a:buSzPts val="2800"/>
              <a:buNone/>
            </a:pPr>
            <a:r>
              <a:rPr lang="en-GB" sz="3600" dirty="0"/>
              <a:t>What </a:t>
            </a:r>
            <a:r>
              <a:rPr lang="en-GB" sz="3600" dirty="0" smtClean="0"/>
              <a:t>might happen </a:t>
            </a:r>
            <a:r>
              <a:rPr lang="en-GB" sz="3600" dirty="0"/>
              <a:t>to the number of chocolate bars </a:t>
            </a:r>
            <a:r>
              <a:rPr lang="en-GB" sz="3600" dirty="0" smtClean="0"/>
              <a:t>that consumers </a:t>
            </a:r>
            <a:r>
              <a:rPr lang="en-GB" sz="3600" dirty="0"/>
              <a:t>buy</a:t>
            </a:r>
            <a:r>
              <a:rPr lang="en-GB" sz="3600" dirty="0" smtClean="0"/>
              <a:t>?  </a:t>
            </a:r>
            <a:endParaRPr sz="3600" dirty="0"/>
          </a:p>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0"/>
              </a:spcBef>
              <a:spcAft>
                <a:spcPts val="0"/>
              </a:spcAft>
              <a:buClr>
                <a:schemeClr val="dk1"/>
              </a:buClr>
              <a:buSzPts val="2800"/>
              <a:buNone/>
            </a:pPr>
            <a:endParaRPr dirty="0"/>
          </a:p>
        </p:txBody>
      </p:sp>
      <p:pic>
        <p:nvPicPr>
          <p:cNvPr id="3" name="Content Placeholder 2"/>
          <p:cNvPicPr>
            <a:picLocks noGrp="1" noChangeAspect="1"/>
          </p:cNvPicPr>
          <p:nvPr>
            <p:ph sz="half" idx="2"/>
          </p:nvPr>
        </p:nvPicPr>
        <p:blipFill>
          <a:blip r:embed="rId3"/>
          <a:stretch>
            <a:fillRect/>
          </a:stretch>
        </p:blipFill>
        <p:spPr>
          <a:xfrm>
            <a:off x="6172200" y="1891777"/>
            <a:ext cx="5181600" cy="421903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Shape 272"/>
        <p:cNvGrpSpPr/>
        <p:nvPr/>
      </p:nvGrpSpPr>
      <p:grpSpPr>
        <a:xfrm>
          <a:off x="0" y="0"/>
          <a:ext cx="0" cy="0"/>
          <a:chOff x="0" y="0"/>
          <a:chExt cx="0" cy="0"/>
        </a:xfrm>
      </p:grpSpPr>
      <p:sp>
        <p:nvSpPr>
          <p:cNvPr id="273" name="Google Shape;273;p10"/>
          <p:cNvSpPr txBox="1">
            <a:spLocks noGrp="1"/>
          </p:cNvSpPr>
          <p:nvPr>
            <p:ph type="title"/>
          </p:nvPr>
        </p:nvSpPr>
        <p:spPr>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latin typeface="Calibri"/>
                <a:ea typeface="Calibri"/>
                <a:cs typeface="Calibri"/>
                <a:sym typeface="Calibri"/>
              </a:rPr>
              <a:t>Plenary quiz questions</a:t>
            </a:r>
            <a:endParaRPr dirty="0"/>
          </a:p>
        </p:txBody>
      </p:sp>
      <p:sp>
        <p:nvSpPr>
          <p:cNvPr id="274" name="Google Shape;274;p10"/>
          <p:cNvSpPr txBox="1">
            <a:spLocks noGrp="1"/>
          </p:cNvSpPr>
          <p:nvPr>
            <p:ph idx="1"/>
          </p:nvPr>
        </p:nvSpPr>
        <p:spPr>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GB" b="1" i="1" dirty="0" smtClean="0"/>
              <a:t>Decide if these statements are TRUE or FALSE</a:t>
            </a:r>
          </a:p>
          <a:p>
            <a:pPr marL="228600" lvl="0" indent="-50800" algn="l" rtl="0">
              <a:lnSpc>
                <a:spcPct val="90000"/>
              </a:lnSpc>
              <a:spcBef>
                <a:spcPts val="0"/>
              </a:spcBef>
              <a:spcAft>
                <a:spcPts val="0"/>
              </a:spcAft>
              <a:buClr>
                <a:schemeClr val="dk1"/>
              </a:buClr>
              <a:buSzPts val="2800"/>
              <a:buNone/>
            </a:pPr>
            <a:endParaRPr lang="en-GB" dirty="0"/>
          </a:p>
          <a:p>
            <a:pPr marL="692150" lvl="0" indent="-514350">
              <a:spcBef>
                <a:spcPts val="0"/>
              </a:spcBef>
              <a:buSzPts val="2800"/>
              <a:buFont typeface="+mj-lt"/>
              <a:buAutoNum type="arabicPeriod"/>
            </a:pPr>
            <a:r>
              <a:rPr lang="en-GB" dirty="0"/>
              <a:t>Opportunity cost </a:t>
            </a:r>
            <a:r>
              <a:rPr lang="en-GB" dirty="0" smtClean="0"/>
              <a:t>is the value of the next best alternative foregone</a:t>
            </a:r>
            <a:endParaRPr lang="en-GB" dirty="0" smtClean="0"/>
          </a:p>
          <a:p>
            <a:pPr marL="692150" indent="-514350">
              <a:spcBef>
                <a:spcPts val="0"/>
              </a:spcBef>
              <a:buSzPts val="2800"/>
              <a:buFont typeface="+mj-lt"/>
              <a:buAutoNum type="arabicPeriod"/>
            </a:pPr>
            <a:r>
              <a:rPr lang="en-GB" dirty="0" smtClean="0"/>
              <a:t>Life </a:t>
            </a:r>
            <a:r>
              <a:rPr lang="en-GB" dirty="0"/>
              <a:t>is complex and the ‘Ceteris Paribus’ Challenge is virtually impossible to hold all things constant </a:t>
            </a:r>
            <a:endParaRPr lang="en-GB" dirty="0" smtClean="0"/>
          </a:p>
          <a:p>
            <a:pPr marL="692150" indent="-514350">
              <a:spcBef>
                <a:spcPts val="0"/>
              </a:spcBef>
              <a:buSzPts val="2800"/>
              <a:buFont typeface="+mj-lt"/>
              <a:buAutoNum type="arabicPeriod"/>
            </a:pPr>
            <a:r>
              <a:rPr lang="en-GB" dirty="0"/>
              <a:t>Economics is a social science that studies how limited resources are used to produce and consume goods and services</a:t>
            </a:r>
            <a:r>
              <a:rPr lang="en-GB" dirty="0" smtClean="0"/>
              <a:t>.</a:t>
            </a:r>
          </a:p>
          <a:p>
            <a:pPr marL="692150" indent="-514350">
              <a:spcBef>
                <a:spcPts val="0"/>
              </a:spcBef>
              <a:buSzPts val="2800"/>
              <a:buFont typeface="+mj-lt"/>
              <a:buAutoNum type="arabicPeriod"/>
            </a:pPr>
            <a:r>
              <a:rPr lang="en-GB" dirty="0" smtClean="0"/>
              <a:t>By using theoretical models economists </a:t>
            </a:r>
            <a:r>
              <a:rPr lang="en-GB" dirty="0"/>
              <a:t>can make predictions of future events </a:t>
            </a:r>
          </a:p>
          <a:p>
            <a:pPr marL="692150" indent="-514350">
              <a:spcBef>
                <a:spcPts val="0"/>
              </a:spcBef>
              <a:buSzPts val="2800"/>
              <a:buFont typeface="+mj-lt"/>
              <a:buAutoNum type="arabicPeriod"/>
            </a:pPr>
            <a:endParaRPr lang="en-GB" dirty="0"/>
          </a:p>
          <a:p>
            <a:pPr marL="228600" lvl="0" indent="-50800">
              <a:spcBef>
                <a:spcPts val="0"/>
              </a:spcBef>
              <a:buSzPts val="28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Shape 278"/>
        <p:cNvGrpSpPr/>
        <p:nvPr/>
      </p:nvGrpSpPr>
      <p:grpSpPr>
        <a:xfrm>
          <a:off x="0" y="0"/>
          <a:ext cx="0" cy="0"/>
          <a:chOff x="0" y="0"/>
          <a:chExt cx="0" cy="0"/>
        </a:xfrm>
      </p:grpSpPr>
      <p:sp>
        <p:nvSpPr>
          <p:cNvPr id="279" name="Google Shape;279;p11"/>
          <p:cNvSpPr txBox="1">
            <a:spLocks noGrp="1"/>
          </p:cNvSpPr>
          <p:nvPr>
            <p:ph type="title"/>
          </p:nvPr>
        </p:nvSpPr>
        <p:spPr>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latin typeface="Calibri"/>
                <a:ea typeface="Calibri"/>
                <a:cs typeface="Calibri"/>
                <a:sym typeface="Calibri"/>
              </a:rPr>
              <a:t>Plenary </a:t>
            </a:r>
            <a:r>
              <a:rPr lang="en-GB">
                <a:latin typeface="Calibri"/>
                <a:ea typeface="Calibri"/>
                <a:cs typeface="Calibri"/>
                <a:sym typeface="Calibri"/>
              </a:rPr>
              <a:t>quiz </a:t>
            </a:r>
            <a:r>
              <a:rPr lang="en-GB" smtClean="0">
                <a:latin typeface="Calibri"/>
                <a:ea typeface="Calibri"/>
                <a:cs typeface="Calibri"/>
                <a:sym typeface="Calibri"/>
              </a:rPr>
              <a:t>answers</a:t>
            </a:r>
            <a:endParaRPr dirty="0"/>
          </a:p>
        </p:txBody>
      </p:sp>
      <p:sp>
        <p:nvSpPr>
          <p:cNvPr id="280" name="Google Shape;280;p11"/>
          <p:cNvSpPr txBox="1">
            <a:spLocks noGrp="1"/>
          </p:cNvSpPr>
          <p:nvPr>
            <p:ph idx="1"/>
          </p:nvPr>
        </p:nvSpPr>
        <p:spPr>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50800">
              <a:spcBef>
                <a:spcPts val="0"/>
              </a:spcBef>
              <a:buSzPts val="2800"/>
              <a:buNone/>
            </a:pPr>
            <a:r>
              <a:rPr lang="en-GB" b="1" i="1" dirty="0"/>
              <a:t>Decide if these statements are TRUE or FALSE</a:t>
            </a:r>
          </a:p>
          <a:p>
            <a:pPr marL="228600" lvl="0" indent="-50800">
              <a:spcBef>
                <a:spcPts val="0"/>
              </a:spcBef>
              <a:buSzPts val="2800"/>
              <a:buNone/>
            </a:pPr>
            <a:endParaRPr lang="en-GB" dirty="0"/>
          </a:p>
          <a:p>
            <a:pPr marL="692150" indent="-514350">
              <a:spcBef>
                <a:spcPts val="0"/>
              </a:spcBef>
              <a:buSzPts val="2800"/>
              <a:buFont typeface="+mj-lt"/>
              <a:buAutoNum type="arabicPeriod"/>
            </a:pPr>
            <a:r>
              <a:rPr lang="en-GB" dirty="0"/>
              <a:t>Opportunity cost </a:t>
            </a:r>
            <a:r>
              <a:rPr lang="en-GB" dirty="0"/>
              <a:t>is the value of the next best alternative </a:t>
            </a:r>
            <a:r>
              <a:rPr lang="en-GB" dirty="0" smtClean="0"/>
              <a:t>foregone</a:t>
            </a:r>
            <a:r>
              <a:rPr lang="en-GB" dirty="0" smtClean="0"/>
              <a:t> </a:t>
            </a:r>
            <a:r>
              <a:rPr lang="en-GB" b="1" dirty="0" smtClean="0">
                <a:solidFill>
                  <a:srgbClr val="FF0000"/>
                </a:solidFill>
              </a:rPr>
              <a:t>TRUE</a:t>
            </a:r>
            <a:endParaRPr lang="en-GB" b="1" dirty="0">
              <a:solidFill>
                <a:srgbClr val="FF0000"/>
              </a:solidFill>
            </a:endParaRPr>
          </a:p>
          <a:p>
            <a:pPr marL="692150" indent="-514350">
              <a:spcBef>
                <a:spcPts val="0"/>
              </a:spcBef>
              <a:buSzPts val="2800"/>
              <a:buFont typeface="+mj-lt"/>
              <a:buAutoNum type="arabicPeriod"/>
            </a:pPr>
            <a:r>
              <a:rPr lang="en-GB" dirty="0"/>
              <a:t>Life is complex and the ‘Ceteris Paribus’ Challenge is virtually impossible to hold all things constant </a:t>
            </a:r>
            <a:r>
              <a:rPr lang="en-GB" b="1" dirty="0">
                <a:solidFill>
                  <a:srgbClr val="FF0000"/>
                </a:solidFill>
              </a:rPr>
              <a:t>TRUE</a:t>
            </a:r>
            <a:endParaRPr lang="en-GB" dirty="0"/>
          </a:p>
          <a:p>
            <a:pPr marL="692150" indent="-514350">
              <a:spcBef>
                <a:spcPts val="0"/>
              </a:spcBef>
              <a:buSzPts val="2800"/>
              <a:buFont typeface="+mj-lt"/>
              <a:buAutoNum type="arabicPeriod"/>
            </a:pPr>
            <a:r>
              <a:rPr lang="en-GB" dirty="0"/>
              <a:t>Economics is a social science that studies how limited resources are used to produce and consume goods and services</a:t>
            </a:r>
            <a:r>
              <a:rPr lang="en-GB" dirty="0" smtClean="0"/>
              <a:t>.</a:t>
            </a:r>
            <a:r>
              <a:rPr lang="en-GB" b="1" dirty="0">
                <a:solidFill>
                  <a:srgbClr val="FF0000"/>
                </a:solidFill>
              </a:rPr>
              <a:t> TRUE</a:t>
            </a:r>
            <a:endParaRPr lang="en-GB" dirty="0"/>
          </a:p>
          <a:p>
            <a:pPr marL="692150" indent="-514350">
              <a:spcBef>
                <a:spcPts val="0"/>
              </a:spcBef>
              <a:buSzPts val="2800"/>
              <a:buFont typeface="+mj-lt"/>
              <a:buAutoNum type="arabicPeriod"/>
            </a:pPr>
            <a:r>
              <a:rPr lang="en-GB" dirty="0"/>
              <a:t>By using theoretical models economists can make predictions of future events </a:t>
            </a:r>
            <a:r>
              <a:rPr lang="en-GB" b="1" dirty="0">
                <a:solidFill>
                  <a:srgbClr val="FF0000"/>
                </a:solidFill>
              </a:rPr>
              <a:t>TRUE</a:t>
            </a:r>
            <a:endParaRPr lang="en-GB" dirty="0"/>
          </a:p>
          <a:p>
            <a:pPr marL="228600" lvl="0" indent="-50800" algn="l" rtl="0">
              <a:lnSpc>
                <a:spcPct val="90000"/>
              </a:lnSpc>
              <a:spcBef>
                <a:spcPts val="0"/>
              </a:spcBef>
              <a:spcAft>
                <a:spcPts val="0"/>
              </a:spcAft>
              <a:buClr>
                <a:schemeClr val="dk1"/>
              </a:buClr>
              <a:buSzPts val="28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594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4"/>
        <p:cNvGrpSpPr/>
        <p:nvPr/>
      </p:nvGrpSpPr>
      <p:grpSpPr>
        <a:xfrm>
          <a:off x="0" y="0"/>
          <a:ext cx="0" cy="0"/>
          <a:chOff x="0" y="0"/>
          <a:chExt cx="0" cy="0"/>
        </a:xfrm>
      </p:grpSpPr>
      <p:sp>
        <p:nvSpPr>
          <p:cNvPr id="285" name="Google Shape;285;p12"/>
          <p:cNvSpPr txBox="1">
            <a:spLocks noGrp="1"/>
          </p:cNvSpPr>
          <p:nvPr>
            <p:ph type="title"/>
          </p:nvPr>
        </p:nvSpPr>
        <p:spPr>
          <a:prstGeom prst="rect">
            <a:avLst/>
          </a:prstGeom>
          <a:solidFill>
            <a:srgbClr val="7030A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smtClean="0">
                <a:solidFill>
                  <a:schemeClr val="lt1"/>
                </a:solidFill>
                <a:latin typeface="Calibri"/>
                <a:ea typeface="Calibri"/>
                <a:cs typeface="Calibri"/>
                <a:sym typeface="Calibri"/>
              </a:rPr>
              <a:t>Sample question</a:t>
            </a:r>
            <a:endParaRPr dirty="0"/>
          </a:p>
        </p:txBody>
      </p:sp>
      <p:sp>
        <p:nvSpPr>
          <p:cNvPr id="3" name="Text Placeholder 2"/>
          <p:cNvSpPr>
            <a:spLocks noGrp="1"/>
          </p:cNvSpPr>
          <p:nvPr>
            <p:ph sz="half" idx="1"/>
          </p:nvPr>
        </p:nvSpPr>
        <p:spPr/>
        <p:txBody>
          <a:bodyPr/>
          <a:lstStyle/>
          <a:p>
            <a:endParaRPr lang="en-GB" dirty="0"/>
          </a:p>
        </p:txBody>
      </p:sp>
      <p:sp>
        <p:nvSpPr>
          <p:cNvPr id="4" name="Text Placeholder 3"/>
          <p:cNvSpPr>
            <a:spLocks noGrp="1"/>
          </p:cNvSpPr>
          <p:nvPr>
            <p:ph sz="half" idx="2"/>
          </p:nvPr>
        </p:nvSpPr>
        <p:spPr/>
        <p:txBody>
          <a:bodyPr/>
          <a:lstStyle/>
          <a:p>
            <a:r>
              <a:rPr lang="en-GB" dirty="0" smtClean="0"/>
              <a:t>This is an example question using the phrase ‘ceteris paribus’ </a:t>
            </a:r>
          </a:p>
          <a:p>
            <a:r>
              <a:rPr lang="en-GB" dirty="0" smtClean="0"/>
              <a:t>Don’t worry about trying to answer this yet, the course has just begun and you will need to know more</a:t>
            </a:r>
          </a:p>
          <a:p>
            <a:r>
              <a:rPr lang="en-GB" dirty="0" smtClean="0"/>
              <a:t>It is important to see how it appears in exam papers</a:t>
            </a:r>
            <a:endParaRPr lang="en-GB" dirty="0"/>
          </a:p>
        </p:txBody>
      </p:sp>
      <p:pic>
        <p:nvPicPr>
          <p:cNvPr id="7" name="Picture 6"/>
          <p:cNvPicPr>
            <a:picLocks noChangeAspect="1"/>
          </p:cNvPicPr>
          <p:nvPr/>
        </p:nvPicPr>
        <p:blipFill>
          <a:blip r:embed="rId3"/>
          <a:stretch>
            <a:fillRect/>
          </a:stretch>
        </p:blipFill>
        <p:spPr>
          <a:xfrm>
            <a:off x="902182" y="1825625"/>
            <a:ext cx="5193818"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Oval 1"/>
          <p:cNvSpPr/>
          <p:nvPr/>
        </p:nvSpPr>
        <p:spPr>
          <a:xfrm>
            <a:off x="430924" y="4214648"/>
            <a:ext cx="18288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6b2fd1e12b_0_3"/>
          <p:cNvSpPr txBox="1">
            <a:spLocks noGrp="1"/>
          </p:cNvSpPr>
          <p:nvPr>
            <p:ph type="title"/>
          </p:nvPr>
        </p:nvSpPr>
        <p:spPr>
          <a:prstGeom prst="rect">
            <a:avLst/>
          </a:prstGeom>
          <a:solidFill>
            <a:srgbClr val="EDAEF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latin typeface="Calibri"/>
                <a:ea typeface="Calibri"/>
                <a:cs typeface="Calibri"/>
                <a:sym typeface="Calibri"/>
              </a:rPr>
              <a:t>Sample </a:t>
            </a:r>
            <a:r>
              <a:rPr lang="en-GB" dirty="0" smtClean="0">
                <a:latin typeface="Calibri"/>
                <a:ea typeface="Calibri"/>
                <a:cs typeface="Calibri"/>
                <a:sym typeface="Calibri"/>
              </a:rPr>
              <a:t>question </a:t>
            </a:r>
            <a:r>
              <a:rPr lang="en-GB" dirty="0">
                <a:latin typeface="Calibri"/>
                <a:ea typeface="Calibri"/>
                <a:cs typeface="Calibri"/>
                <a:sym typeface="Calibri"/>
              </a:rPr>
              <a:t>answer</a:t>
            </a:r>
            <a:endParaRPr dirty="0"/>
          </a:p>
        </p:txBody>
      </p:sp>
      <p:sp>
        <p:nvSpPr>
          <p:cNvPr id="238" name="Google Shape;238;g36b2fd1e12b_0_3"/>
          <p:cNvSpPr txBox="1">
            <a:spLocks noGrp="1"/>
          </p:cNvSpPr>
          <p:nvPr>
            <p:ph idx="1"/>
          </p:nvPr>
        </p:nvSpPr>
        <p:spPr>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lnSpcReduction="10000"/>
          </a:bodyPr>
          <a:lstStyle/>
          <a:p>
            <a:pPr marL="114300" indent="0">
              <a:buNone/>
            </a:pPr>
            <a:r>
              <a:rPr lang="en-GB" b="1" dirty="0" smtClean="0"/>
              <a:t>The </a:t>
            </a:r>
            <a:r>
              <a:rPr lang="en-GB" b="1" dirty="0"/>
              <a:t>only correct answer is D </a:t>
            </a:r>
            <a:endParaRPr lang="en-GB" b="1" dirty="0" smtClean="0"/>
          </a:p>
          <a:p>
            <a:pPr marL="114300" indent="0">
              <a:buNone/>
            </a:pPr>
            <a:endParaRPr lang="en-GB" b="1" dirty="0"/>
          </a:p>
          <a:p>
            <a:pPr marL="114300" indent="0">
              <a:buNone/>
            </a:pPr>
            <a:endParaRPr lang="en-GB" b="1" dirty="0" smtClean="0"/>
          </a:p>
          <a:p>
            <a:pPr marL="114300" indent="0">
              <a:buNone/>
            </a:pPr>
            <a:r>
              <a:rPr lang="en-GB" b="1" dirty="0" smtClean="0">
                <a:solidFill>
                  <a:srgbClr val="FF0000"/>
                </a:solidFill>
              </a:rPr>
              <a:t>Why?</a:t>
            </a:r>
            <a:endParaRPr lang="en-GB" dirty="0">
              <a:solidFill>
                <a:srgbClr val="FF0000"/>
              </a:solidFill>
            </a:endParaRPr>
          </a:p>
          <a:p>
            <a:pPr marL="114300" indent="0">
              <a:buNone/>
            </a:pPr>
            <a:r>
              <a:rPr lang="en-GB" b="1" i="1" dirty="0"/>
              <a:t>A </a:t>
            </a:r>
            <a:r>
              <a:rPr lang="en-GB" i="1" dirty="0"/>
              <a:t>is not correct because fixed costs are not related directly with output in the short-term </a:t>
            </a:r>
            <a:endParaRPr lang="en-GB" dirty="0"/>
          </a:p>
          <a:p>
            <a:pPr marL="114300" indent="0">
              <a:buNone/>
            </a:pPr>
            <a:r>
              <a:rPr lang="en-GB" b="1" i="1" dirty="0"/>
              <a:t>B </a:t>
            </a:r>
            <a:r>
              <a:rPr lang="en-GB" i="1" dirty="0"/>
              <a:t>is not correct there is no information available on income changes </a:t>
            </a:r>
            <a:endParaRPr lang="en-GB" dirty="0"/>
          </a:p>
          <a:p>
            <a:pPr marL="114300" indent="0">
              <a:buNone/>
            </a:pPr>
            <a:r>
              <a:rPr lang="en-GB" b="1" i="1" dirty="0"/>
              <a:t>C </a:t>
            </a:r>
            <a:r>
              <a:rPr lang="en-GB" i="1" dirty="0"/>
              <a:t>is not correct because there is no information available on price changes </a:t>
            </a:r>
            <a:r>
              <a:rPr lang="en-GB" dirty="0"/>
              <a:t>	</a:t>
            </a: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4120133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oogle Shape;90;p1"/>
          <p:cNvPicPr preferRelativeResize="0"/>
          <p:nvPr/>
        </p:nvPicPr>
        <p:blipFill rotWithShape="1">
          <a:blip r:embed="rId3">
            <a:alphaModFix/>
          </a:blip>
          <a:srcRect/>
          <a:stretch/>
        </p:blipFill>
        <p:spPr>
          <a:xfrm>
            <a:off x="3947358" y="883876"/>
            <a:ext cx="4297284" cy="4052143"/>
          </a:xfrm>
          <a:prstGeom prst="rect">
            <a:avLst/>
          </a:prstGeom>
          <a:noFill/>
          <a:ln>
            <a:noFill/>
          </a:ln>
        </p:spPr>
      </p:pic>
      <p:pic>
        <p:nvPicPr>
          <p:cNvPr id="6" name="Google Shape;92;p1" title="image.png"/>
          <p:cNvPicPr preferRelativeResize="0"/>
          <p:nvPr/>
        </p:nvPicPr>
        <p:blipFill rotWithShape="1">
          <a:blip r:embed="rId4">
            <a:alphaModFix/>
          </a:blip>
          <a:srcRect l="14324" t="38306" r="14622" b="37369"/>
          <a:stretch/>
        </p:blipFill>
        <p:spPr>
          <a:xfrm>
            <a:off x="3947358" y="5321300"/>
            <a:ext cx="4184565" cy="1050901"/>
          </a:xfrm>
          <a:prstGeom prst="rect">
            <a:avLst/>
          </a:prstGeom>
          <a:noFill/>
          <a:ln>
            <a:noFill/>
          </a:ln>
        </p:spPr>
      </p:pic>
    </p:spTree>
    <p:extLst>
      <p:ext uri="{BB962C8B-B14F-4D97-AF65-F5344CB8AC3E}">
        <p14:creationId xmlns:p14="http://schemas.microsoft.com/office/powerpoint/2010/main" val="357849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 – ideas to consider</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GB" dirty="0" smtClean="0"/>
              <a:t>What </a:t>
            </a:r>
            <a:r>
              <a:rPr lang="en-GB" b="1" dirty="0"/>
              <a:t>assumptions</a:t>
            </a:r>
            <a:r>
              <a:rPr lang="en-GB" dirty="0"/>
              <a:t> are you making about everything else in the world when </a:t>
            </a:r>
            <a:r>
              <a:rPr lang="en-GB" dirty="0" smtClean="0"/>
              <a:t>you give your answer about the chocolate?</a:t>
            </a:r>
          </a:p>
          <a:p>
            <a:endParaRPr lang="en-GB" dirty="0" smtClean="0"/>
          </a:p>
          <a:p>
            <a:r>
              <a:rPr lang="en-GB" dirty="0" smtClean="0"/>
              <a:t>For </a:t>
            </a:r>
            <a:r>
              <a:rPr lang="en-GB" dirty="0"/>
              <a:t>example, what if a new scientific study came out at the same </a:t>
            </a:r>
            <a:r>
              <a:rPr lang="en-GB" dirty="0" smtClean="0"/>
              <a:t>time, </a:t>
            </a:r>
            <a:r>
              <a:rPr lang="en-GB" dirty="0"/>
              <a:t>saying chocolate is now bad for </a:t>
            </a:r>
            <a:r>
              <a:rPr lang="en-GB" dirty="0" smtClean="0"/>
              <a:t>you</a:t>
            </a:r>
            <a:r>
              <a:rPr lang="en-GB" dirty="0"/>
              <a:t>?</a:t>
            </a:r>
          </a:p>
        </p:txBody>
      </p:sp>
      <p:pic>
        <p:nvPicPr>
          <p:cNvPr id="1026" name="Picture 2" descr="can you make an AI image square photo realistic showing an ethnically diverse group experts in white coats saying chocolate is bad for yo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81762" y="1842294"/>
            <a:ext cx="4338638" cy="433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9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Definition: Economics</a:t>
            </a:r>
            <a:endParaRPr lang="en-GB" dirty="0"/>
          </a:p>
        </p:txBody>
      </p:sp>
      <p:sp>
        <p:nvSpPr>
          <p:cNvPr id="3" name="Tex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marL="114300" indent="0">
              <a:buNone/>
            </a:pPr>
            <a:r>
              <a:rPr lang="en-GB" sz="3600" dirty="0"/>
              <a:t>Economics is a social science that studies how limited resources are used to produce and consume goods and services. It focuses on the choices made to meet the needs and wants of consumers.</a:t>
            </a:r>
          </a:p>
        </p:txBody>
      </p:sp>
      <p:pic>
        <p:nvPicPr>
          <p:cNvPr id="4" name="Google Shape;202;g3686c153b5e_0_84"/>
          <p:cNvPicPr preferRelativeResize="0"/>
          <p:nvPr/>
        </p:nvPicPr>
        <p:blipFill rotWithShape="1">
          <a:blip r:embed="rId3">
            <a:alphaModFix/>
            <a:duotone>
              <a:prstClr val="black"/>
              <a:srgbClr val="7030A0">
                <a:tint val="45000"/>
                <a:satMod val="400000"/>
              </a:srgbClr>
            </a:duotone>
          </a:blip>
          <a:srcRect/>
          <a:stretch/>
        </p:blipFill>
        <p:spPr>
          <a:xfrm>
            <a:off x="9957220" y="4710137"/>
            <a:ext cx="1912050" cy="1966675"/>
          </a:xfrm>
          <a:prstGeom prst="rect">
            <a:avLst/>
          </a:prstGeom>
          <a:noFill/>
          <a:ln>
            <a:noFill/>
          </a:ln>
        </p:spPr>
      </p:pic>
    </p:spTree>
    <p:extLst>
      <p:ext uri="{BB962C8B-B14F-4D97-AF65-F5344CB8AC3E}">
        <p14:creationId xmlns:p14="http://schemas.microsoft.com/office/powerpoint/2010/main" val="329946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p:nvPr/>
        </p:nvSpPr>
        <p:spPr>
          <a:xfrm>
            <a:off x="-24842" y="538860"/>
            <a:ext cx="12216841" cy="2497873"/>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9"/>
          <p:cNvSpPr/>
          <p:nvPr/>
        </p:nvSpPr>
        <p:spPr>
          <a:xfrm>
            <a:off x="-24841" y="0"/>
            <a:ext cx="12216841" cy="2497873"/>
          </a:xfrm>
          <a:prstGeom prst="rect">
            <a:avLst/>
          </a:prstGeom>
          <a:solidFill>
            <a:srgbClr val="EDAEF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9"/>
          <p:cNvSpPr txBox="1">
            <a:spLocks noGrp="1"/>
          </p:cNvSpPr>
          <p:nvPr>
            <p:ph type="title"/>
          </p:nvPr>
        </p:nvSpPr>
        <p:spPr>
          <a:xfrm>
            <a:off x="865304" y="3036733"/>
            <a:ext cx="10515600" cy="2852737"/>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rgbClr val="1A53BE"/>
              </a:buClr>
              <a:buSzPts val="6000"/>
              <a:buFont typeface="Calibri"/>
              <a:buNone/>
            </a:pPr>
            <a:r>
              <a:rPr lang="en-GB" b="1" dirty="0">
                <a:solidFill>
                  <a:srgbClr val="1A53BE"/>
                </a:solidFill>
              </a:rPr>
              <a:t>Thinking like an Economist </a:t>
            </a:r>
            <a:endParaRPr dirty="0"/>
          </a:p>
        </p:txBody>
      </p:sp>
      <p:pic>
        <p:nvPicPr>
          <p:cNvPr id="126" name="Google Shape;126;p9"/>
          <p:cNvPicPr preferRelativeResize="0"/>
          <p:nvPr/>
        </p:nvPicPr>
        <p:blipFill rotWithShape="1">
          <a:blip r:embed="rId3">
            <a:alphaModFix/>
          </a:blip>
          <a:srcRect l="731" t="5045" r="2043" b="10584"/>
          <a:stretch/>
        </p:blipFill>
        <p:spPr>
          <a:xfrm>
            <a:off x="-1" y="-17130"/>
            <a:ext cx="12192001" cy="19268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prstGeom prst="rect">
            <a:avLst/>
          </a:prstGeom>
          <a:solidFill>
            <a:schemeClr val="accent5">
              <a:lumMod val="50000"/>
            </a:schemeClr>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dirty="0">
                <a:solidFill>
                  <a:srgbClr val="FFC000"/>
                </a:solidFill>
                <a:latin typeface="Calibri"/>
                <a:ea typeface="Calibri"/>
                <a:cs typeface="Calibri"/>
                <a:sym typeface="Calibri"/>
              </a:rPr>
              <a:t>Activity: </a:t>
            </a:r>
            <a:r>
              <a:rPr lang="en-GB" b="1" dirty="0">
                <a:solidFill>
                  <a:srgbClr val="FFC000"/>
                </a:solidFill>
              </a:rPr>
              <a:t>What does Social Science mean?</a:t>
            </a:r>
            <a:endParaRPr b="1" dirty="0">
              <a:solidFill>
                <a:srgbClr val="FFC000"/>
              </a:solidFill>
            </a:endParaRPr>
          </a:p>
        </p:txBody>
      </p:sp>
      <p:sp>
        <p:nvSpPr>
          <p:cNvPr id="132" name="Google Shape;132;p7"/>
          <p:cNvSpPr txBox="1">
            <a:spLocks noGrp="1"/>
          </p:cNvSpPr>
          <p:nvPr>
            <p:ph sz="half" idx="2"/>
          </p:nvPr>
        </p:nvSpPr>
        <p:spPr>
          <a:xfrm>
            <a:off x="742575" y="1987500"/>
            <a:ext cx="5503800" cy="44118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fontScale="85000" lnSpcReduction="20000"/>
          </a:bodyPr>
          <a:lstStyle/>
          <a:p>
            <a:pPr marL="228600" lvl="0" indent="-50800" algn="ctr" rtl="0">
              <a:lnSpc>
                <a:spcPct val="90000"/>
              </a:lnSpc>
              <a:spcBef>
                <a:spcPts val="0"/>
              </a:spcBef>
              <a:spcAft>
                <a:spcPts val="0"/>
              </a:spcAft>
              <a:buClr>
                <a:schemeClr val="dk1"/>
              </a:buClr>
              <a:buSzPct val="100000"/>
              <a:buNone/>
            </a:pPr>
            <a:r>
              <a:rPr lang="en-GB" b="1" u="sng" dirty="0"/>
              <a:t>What is social science?</a:t>
            </a:r>
            <a:endParaRPr b="1" u="sng" dirty="0"/>
          </a:p>
          <a:p>
            <a:pPr marL="228600" lvl="0" indent="-50800" algn="l" rtl="0">
              <a:lnSpc>
                <a:spcPct val="90000"/>
              </a:lnSpc>
              <a:spcBef>
                <a:spcPts val="0"/>
              </a:spcBef>
              <a:spcAft>
                <a:spcPts val="0"/>
              </a:spcAft>
              <a:buClr>
                <a:schemeClr val="dk1"/>
              </a:buClr>
              <a:buSzPct val="100000"/>
              <a:buNone/>
            </a:pPr>
            <a:endParaRPr dirty="0"/>
          </a:p>
          <a:p>
            <a:pPr marL="228600" lvl="0" indent="-50800" algn="l" rtl="0">
              <a:lnSpc>
                <a:spcPct val="90000"/>
              </a:lnSpc>
              <a:spcBef>
                <a:spcPts val="0"/>
              </a:spcBef>
              <a:spcAft>
                <a:spcPts val="0"/>
              </a:spcAft>
              <a:buClr>
                <a:schemeClr val="dk1"/>
              </a:buClr>
              <a:buSzPct val="100000"/>
              <a:buNone/>
            </a:pPr>
            <a:r>
              <a:rPr lang="en-GB" dirty="0"/>
              <a:t>Make notes on this video: </a:t>
            </a:r>
            <a:endParaRPr dirty="0"/>
          </a:p>
          <a:p>
            <a:pPr marL="228600" lvl="0" indent="-50800" algn="l" rtl="0">
              <a:lnSpc>
                <a:spcPct val="90000"/>
              </a:lnSpc>
              <a:spcBef>
                <a:spcPts val="0"/>
              </a:spcBef>
              <a:spcAft>
                <a:spcPts val="0"/>
              </a:spcAft>
              <a:buClr>
                <a:schemeClr val="dk1"/>
              </a:buClr>
              <a:buSzPct val="100000"/>
              <a:buNone/>
            </a:pPr>
            <a:endParaRPr dirty="0"/>
          </a:p>
          <a:p>
            <a:pPr marL="228600" lvl="0" indent="-50800" algn="l" rtl="0">
              <a:lnSpc>
                <a:spcPct val="90000"/>
              </a:lnSpc>
              <a:spcBef>
                <a:spcPts val="0"/>
              </a:spcBef>
              <a:spcAft>
                <a:spcPts val="0"/>
              </a:spcAft>
              <a:buClr>
                <a:schemeClr val="dk1"/>
              </a:buClr>
              <a:buSzPct val="100000"/>
              <a:buNone/>
            </a:pPr>
            <a:r>
              <a:rPr lang="en-GB" dirty="0"/>
              <a:t>Additional questions: </a:t>
            </a:r>
            <a:endParaRPr dirty="0"/>
          </a:p>
          <a:p>
            <a:pPr marL="457200" lvl="0" indent="-334327" algn="l" rtl="0">
              <a:lnSpc>
                <a:spcPct val="90000"/>
              </a:lnSpc>
              <a:spcBef>
                <a:spcPts val="0"/>
              </a:spcBef>
              <a:spcAft>
                <a:spcPts val="0"/>
              </a:spcAft>
              <a:buSzPct val="64285"/>
              <a:buAutoNum type="arabicPeriod"/>
            </a:pPr>
            <a:r>
              <a:rPr lang="en-GB" dirty="0"/>
              <a:t>What are some of the key areas that social science research covers? </a:t>
            </a:r>
            <a:endParaRPr dirty="0"/>
          </a:p>
          <a:p>
            <a:pPr marL="971550" lvl="0" indent="-514350" algn="l" rtl="0">
              <a:lnSpc>
                <a:spcPct val="90000"/>
              </a:lnSpc>
              <a:spcBef>
                <a:spcPts val="0"/>
              </a:spcBef>
              <a:spcAft>
                <a:spcPts val="0"/>
              </a:spcAft>
              <a:buFont typeface="+mj-lt"/>
              <a:buAutoNum type="arabicPeriod"/>
            </a:pPr>
            <a:endParaRPr dirty="0"/>
          </a:p>
          <a:p>
            <a:pPr marL="457200" lvl="0" indent="-334327" algn="l" rtl="0">
              <a:lnSpc>
                <a:spcPct val="90000"/>
              </a:lnSpc>
              <a:spcBef>
                <a:spcPts val="0"/>
              </a:spcBef>
              <a:spcAft>
                <a:spcPts val="0"/>
              </a:spcAft>
              <a:buSzPct val="64285"/>
              <a:buAutoNum type="arabicPeriod"/>
            </a:pPr>
            <a:r>
              <a:rPr lang="en-GB" dirty="0"/>
              <a:t>How does the Economic and Social Research Council (ESRC) ensure the quality of the research they fund? </a:t>
            </a:r>
            <a:endParaRPr dirty="0"/>
          </a:p>
          <a:p>
            <a:pPr marL="971550" lvl="0" indent="-514350" algn="l" rtl="0">
              <a:lnSpc>
                <a:spcPct val="90000"/>
              </a:lnSpc>
              <a:spcBef>
                <a:spcPts val="0"/>
              </a:spcBef>
              <a:spcAft>
                <a:spcPts val="0"/>
              </a:spcAft>
              <a:buFont typeface="+mj-lt"/>
              <a:buAutoNum type="arabicPeriod"/>
            </a:pPr>
            <a:endParaRPr dirty="0"/>
          </a:p>
          <a:p>
            <a:pPr marL="457200" lvl="0" indent="-334327" algn="l" rtl="0">
              <a:lnSpc>
                <a:spcPct val="90000"/>
              </a:lnSpc>
              <a:spcBef>
                <a:spcPts val="0"/>
              </a:spcBef>
              <a:spcAft>
                <a:spcPts val="0"/>
              </a:spcAft>
              <a:buSzPct val="64285"/>
              <a:buAutoNum type="arabicPeriod"/>
            </a:pPr>
            <a:r>
              <a:rPr lang="en-GB" dirty="0"/>
              <a:t>What are some examples of discoveries made through long-term social science research projects? </a:t>
            </a:r>
            <a:endParaRPr b="1" u="sng" dirty="0"/>
          </a:p>
        </p:txBody>
      </p:sp>
      <p:pic>
        <p:nvPicPr>
          <p:cNvPr id="133" name="Google Shape;133;p7" descr="Unlock the secrets of human behaviour and social systems with this informative video on Social Science. #SocialScience is the study of society and the manner in which people behave and influence the world around us.&#10;&#10;Discover the crucial role social science plays in providing vital information for governments, policymakers, local authorities, and more. From understanding the causes of unemployment to exploring what makes people happy, social science offers a deeper understanding of the world beyond our immediate experience.&#10;&#10;Get an overview of the various branches of social science, including sociology, psychology, economics, anthropology, and political science. These disciplines provide insight into #humanbehaviour, social relationships, and social systems, helping us to understand the complexities of our world and the societies we live in.&#10;&#10;Experience #SocialScienceSimplified with this video that provides a comprehensive and easy-to-understand introduction to the subject. Don't miss this chance to expand your knowledge and gain a better understanding of the fascinating world of Social Science. &#10;&#10;Press play now! #WhatIsSocialScience&#10;&#10;Learn more ▶️https://www.ukri.org/about-us/esrc/  &#10;&#10;Let’s connect!&#10;&#10;Twitter 🔗 https://twitter.com/ESRC&#10;LinkedIn 🔗 https://www.linkedin.com/company/econ...&#10;YouTube 🔗 https://www.youtube.com/user/theesrc&#10;Instagram 🔗 https://www.instagram.com/esrc_/&#10;&#10;We think you’ll like…&#10;&#10;What is social science? | Part 1 #SocialScience&#10;▶️ https://www.youtube.com/watch?v=kUApnFN2vGk&amp;t=16s&#10;&#10;What is social science? | Part 2 - Impact on Society #SocialScience&#10;▶️ https://www.youtube.com/watch?v=1DTRjAqC61s&amp;t=41s&#10;&#10;Celebrating the social sciences | #SocialScience &#10;▶️ https://www.youtube.com/watch?v=zDleyzUMmZk&#10;&#10;ABOUT ECONOMIC AND SOCIAL RESEARCH COUNCIL (ESRC)&#10;&#10;ESRC is the UK’s largest funder of economic, social, behavioural and human data science.&#10;&#10;Find out more ▶️ https://www.ukri.org/councils/esrc/&#10;&#10;#ESRC #SocialScience #SocialResearch #Economics" title="What is social science? | An animated overview #SocialScience">
            <a:hlinkClick r:id="rId4"/>
          </p:cNvPr>
          <p:cNvPicPr preferRelativeResize="0"/>
          <p:nvPr/>
        </p:nvPicPr>
        <p:blipFill>
          <a:blip r:embed="rId5">
            <a:alphaModFix/>
          </a:blip>
          <a:stretch>
            <a:fillRect/>
          </a:stretch>
        </p:blipFill>
        <p:spPr>
          <a:xfrm>
            <a:off x="6716138" y="2481110"/>
            <a:ext cx="4639250" cy="2609575"/>
          </a:xfrm>
          <a:prstGeom prst="rect">
            <a:avLst/>
          </a:prstGeom>
          <a:noFill/>
          <a:ln>
            <a:noFill/>
          </a:ln>
        </p:spPr>
      </p:pic>
      <p:pic>
        <p:nvPicPr>
          <p:cNvPr id="134" name="Google Shape;134;p7">
            <a:hlinkClick r:id="rId6"/>
          </p:cNvPr>
          <p:cNvPicPr preferRelativeResize="0"/>
          <p:nvPr/>
        </p:nvPicPr>
        <p:blipFill>
          <a:blip r:embed="rId7">
            <a:alphaModFix/>
          </a:blip>
          <a:stretch>
            <a:fillRect/>
          </a:stretch>
        </p:blipFill>
        <p:spPr>
          <a:xfrm>
            <a:off x="8292813" y="4749757"/>
            <a:ext cx="1485900" cy="1409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838200" y="365125"/>
            <a:ext cx="5181600" cy="1325563"/>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a:solidFill>
                  <a:schemeClr val="lt1"/>
                </a:solidFill>
              </a:rPr>
              <a:t>Topic Issue in economics</a:t>
            </a:r>
            <a:endParaRPr dirty="0"/>
          </a:p>
        </p:txBody>
      </p:sp>
      <p:sp>
        <p:nvSpPr>
          <p:cNvPr id="141" name="Google Shape;141;p6"/>
          <p:cNvSpPr txBox="1">
            <a:spLocks noGrp="1"/>
          </p:cNvSpPr>
          <p:nvPr>
            <p:ph sz="half" idx="1"/>
          </p:nvPr>
        </p:nvSpPr>
        <p:spPr>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This discussion looks at economic problems that Government face - Public ‘Costs vs Benefits’ </a:t>
            </a:r>
            <a:endParaRPr/>
          </a:p>
          <a:p>
            <a:pPr marL="228600" lvl="0" indent="0" algn="l" rtl="0">
              <a:lnSpc>
                <a:spcPct val="90000"/>
              </a:lnSpc>
              <a:spcBef>
                <a:spcPts val="0"/>
              </a:spcBef>
              <a:spcAft>
                <a:spcPts val="0"/>
              </a:spcAft>
              <a:buNone/>
            </a:pPr>
            <a:endParaRPr/>
          </a:p>
          <a:p>
            <a:pPr marL="228600" lvl="0" indent="0" algn="l" rtl="0">
              <a:lnSpc>
                <a:spcPct val="90000"/>
              </a:lnSpc>
              <a:spcBef>
                <a:spcPts val="0"/>
              </a:spcBef>
              <a:spcAft>
                <a:spcPts val="0"/>
              </a:spcAft>
              <a:buNone/>
            </a:pPr>
            <a:endParaRPr/>
          </a:p>
          <a:p>
            <a:pPr marL="228600" lvl="0" indent="-228600" algn="l" rtl="0">
              <a:lnSpc>
                <a:spcPct val="90000"/>
              </a:lnSpc>
              <a:spcBef>
                <a:spcPts val="1000"/>
              </a:spcBef>
              <a:spcAft>
                <a:spcPts val="0"/>
              </a:spcAft>
              <a:buClr>
                <a:srgbClr val="FF0000"/>
              </a:buClr>
              <a:buSzPts val="2800"/>
              <a:buChar char="•"/>
            </a:pPr>
            <a:r>
              <a:rPr lang="en-GB" b="1">
                <a:solidFill>
                  <a:srgbClr val="FF0000"/>
                </a:solidFill>
              </a:rPr>
              <a:t>Will giving free school meals to more students improve academic performance? </a:t>
            </a:r>
            <a:endParaRPr/>
          </a:p>
          <a:p>
            <a:pPr marL="228600" lvl="0" indent="-50800" algn="l" rtl="0">
              <a:lnSpc>
                <a:spcPct val="90000"/>
              </a:lnSpc>
              <a:spcBef>
                <a:spcPts val="1000"/>
              </a:spcBef>
              <a:spcAft>
                <a:spcPts val="0"/>
              </a:spcAft>
              <a:buClr>
                <a:schemeClr val="dk1"/>
              </a:buClr>
              <a:buSzPts val="2800"/>
              <a:buNone/>
            </a:pPr>
            <a:endParaRPr/>
          </a:p>
        </p:txBody>
      </p:sp>
      <p:pic>
        <p:nvPicPr>
          <p:cNvPr id="2" name="Picture 1">
            <a:hlinkClick r:id="rId3"/>
          </p:cNvPr>
          <p:cNvPicPr>
            <a:picLocks noChangeAspect="1"/>
          </p:cNvPicPr>
          <p:nvPr/>
        </p:nvPicPr>
        <p:blipFill>
          <a:blip r:embed="rId4"/>
          <a:stretch>
            <a:fillRect/>
          </a:stretch>
        </p:blipFill>
        <p:spPr>
          <a:xfrm>
            <a:off x="6356050" y="764498"/>
            <a:ext cx="4927609" cy="4448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5"/>
          <a:stretch>
            <a:fillRect/>
          </a:stretch>
        </p:blipFill>
        <p:spPr>
          <a:xfrm>
            <a:off x="9330409" y="4418585"/>
            <a:ext cx="2163112" cy="21631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686c153b5e_0_270"/>
          <p:cNvSpPr txBox="1">
            <a:spLocks noGrp="1"/>
          </p:cNvSpPr>
          <p:nvPr>
            <p:ph type="title"/>
          </p:nvPr>
        </p:nvSpPr>
        <p:spPr>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solidFill>
                  <a:schemeClr val="lt1"/>
                </a:solidFill>
              </a:rPr>
              <a:t>Thinking like an Economist </a:t>
            </a:r>
            <a:endParaRPr/>
          </a:p>
        </p:txBody>
      </p:sp>
      <p:sp>
        <p:nvSpPr>
          <p:cNvPr id="149" name="Google Shape;149;g3686c153b5e_0_270"/>
          <p:cNvSpPr txBox="1">
            <a:spLocks noGrp="1"/>
          </p:cNvSpPr>
          <p:nvPr>
            <p:ph sz="half" idx="1"/>
          </p:nvPr>
        </p:nvSpPr>
        <p:spPr>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1800"/>
              <a:buChar char="●"/>
            </a:pPr>
            <a:r>
              <a:rPr lang="en-GB" dirty="0"/>
              <a:t>Thinking like an economist means using models and </a:t>
            </a:r>
            <a:r>
              <a:rPr lang="en-GB" dirty="0" smtClean="0"/>
              <a:t>theories </a:t>
            </a:r>
            <a:r>
              <a:rPr lang="en-GB" dirty="0"/>
              <a:t>to explain events </a:t>
            </a:r>
            <a:endParaRPr dirty="0"/>
          </a:p>
          <a:p>
            <a:pPr marL="228600" lvl="0" indent="-165100" algn="l" rtl="0">
              <a:lnSpc>
                <a:spcPct val="90000"/>
              </a:lnSpc>
              <a:spcBef>
                <a:spcPts val="0"/>
              </a:spcBef>
              <a:spcAft>
                <a:spcPts val="0"/>
              </a:spcAft>
              <a:buSzPts val="1800"/>
              <a:buChar char="●"/>
            </a:pPr>
            <a:r>
              <a:rPr lang="en-GB" dirty="0"/>
              <a:t>Using real life data to </a:t>
            </a:r>
            <a:r>
              <a:rPr lang="en-GB" dirty="0" smtClean="0"/>
              <a:t>make </a:t>
            </a:r>
            <a:r>
              <a:rPr lang="en-GB" dirty="0"/>
              <a:t>predictions or forecasts on future events </a:t>
            </a:r>
            <a:endParaRPr dirty="0"/>
          </a:p>
          <a:p>
            <a:pPr marL="228600" lvl="0" indent="-165100" algn="l" rtl="0">
              <a:lnSpc>
                <a:spcPct val="90000"/>
              </a:lnSpc>
              <a:spcBef>
                <a:spcPts val="0"/>
              </a:spcBef>
              <a:spcAft>
                <a:spcPts val="0"/>
              </a:spcAft>
              <a:buSzPts val="1800"/>
              <a:buChar char="●"/>
            </a:pPr>
            <a:r>
              <a:rPr lang="en-GB" dirty="0" smtClean="0"/>
              <a:t>Using </a:t>
            </a:r>
            <a:r>
              <a:rPr lang="en-GB" dirty="0"/>
              <a:t>statistics and data to test your theories </a:t>
            </a:r>
            <a:endParaRPr dirty="0"/>
          </a:p>
          <a:p>
            <a:pPr marL="228600" lvl="0" indent="-165100" algn="l" rtl="0">
              <a:lnSpc>
                <a:spcPct val="90000"/>
              </a:lnSpc>
              <a:spcBef>
                <a:spcPts val="0"/>
              </a:spcBef>
              <a:spcAft>
                <a:spcPts val="0"/>
              </a:spcAft>
              <a:buSzPts val="1800"/>
              <a:buChar char="●"/>
            </a:pPr>
            <a:r>
              <a:rPr lang="en-GB" dirty="0"/>
              <a:t>Remember models reply on simplicity and basic human assumptions </a:t>
            </a:r>
            <a:endParaRPr dirty="0"/>
          </a:p>
        </p:txBody>
      </p:sp>
      <p:pic>
        <p:nvPicPr>
          <p:cNvPr id="3" name="Picture 2"/>
          <p:cNvPicPr>
            <a:picLocks noChangeAspect="1"/>
          </p:cNvPicPr>
          <p:nvPr/>
        </p:nvPicPr>
        <p:blipFill>
          <a:blip r:embed="rId3"/>
          <a:stretch>
            <a:fillRect/>
          </a:stretch>
        </p:blipFill>
        <p:spPr>
          <a:xfrm>
            <a:off x="6670623" y="1748631"/>
            <a:ext cx="3629025" cy="4505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TotalTime>
  <Words>2428</Words>
  <Application>Microsoft Office PowerPoint</Application>
  <PresentationFormat>Widescreen</PresentationFormat>
  <Paragraphs>260</Paragraphs>
  <Slides>35</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Edexcel Economics A</vt:lpstr>
      <vt:lpstr>From Edexcel</vt:lpstr>
      <vt:lpstr>Starter – Think and Discuss: </vt:lpstr>
      <vt:lpstr>Starter – ideas to consider</vt:lpstr>
      <vt:lpstr>Definition: Economics</vt:lpstr>
      <vt:lpstr>Thinking like an Economist </vt:lpstr>
      <vt:lpstr>Activity: What does Social Science mean?</vt:lpstr>
      <vt:lpstr>Topic Issue in economics</vt:lpstr>
      <vt:lpstr>Thinking like an Economist </vt:lpstr>
      <vt:lpstr>Economic Models</vt:lpstr>
      <vt:lpstr>Definition: Opportunity cost</vt:lpstr>
      <vt:lpstr>Activity: What would you do? You can only pick one, explain and justify your decision </vt:lpstr>
      <vt:lpstr>What are economic models?</vt:lpstr>
      <vt:lpstr>Benefits and drawbacks of using models</vt:lpstr>
      <vt:lpstr>Ceteris Paribus</vt:lpstr>
      <vt:lpstr>PowerPoint Presentation</vt:lpstr>
      <vt:lpstr>Definition: Ceteris Paribus </vt:lpstr>
      <vt:lpstr>Ceteris Paribus </vt:lpstr>
      <vt:lpstr>How does Ceteris Paribus work?</vt:lpstr>
      <vt:lpstr>Importance and issues of  using Ceteris Paribus </vt:lpstr>
      <vt:lpstr>The inability in economics to make scientific experiments</vt:lpstr>
      <vt:lpstr>PowerPoint Presentation</vt:lpstr>
      <vt:lpstr>What is Science? </vt:lpstr>
      <vt:lpstr>The Inability in economics to make scientific experiments</vt:lpstr>
      <vt:lpstr>PowerPoint Presentation</vt:lpstr>
      <vt:lpstr>Why direct science is difficult in economics (slide 1 of 2)</vt:lpstr>
      <vt:lpstr>Why direct science is difficult in economics (slide 2 of 2)  </vt:lpstr>
      <vt:lpstr>Mini plenary quiz – which of these are REAL reasons why direct science is difficult in economics?</vt:lpstr>
      <vt:lpstr>Activity: Natural Experiments </vt:lpstr>
      <vt:lpstr>Plenary quiz questions</vt:lpstr>
      <vt:lpstr>Plenary quiz answers</vt:lpstr>
      <vt:lpstr>PowerPoint Presentation</vt:lpstr>
      <vt:lpstr>Sample question</vt:lpstr>
      <vt:lpstr>Sample question answer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Economics A</dc:title>
  <dc:creator>Sarah Hilton for Revisionstation</dc:creator>
  <cp:lastModifiedBy>Sarah Hilton</cp:lastModifiedBy>
  <cp:revision>49</cp:revision>
  <dcterms:created xsi:type="dcterms:W3CDTF">2024-08-29T17:04:55Z</dcterms:created>
  <dcterms:modified xsi:type="dcterms:W3CDTF">2025-10-29T09:09:44Z</dcterms:modified>
</cp:coreProperties>
</file>