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media/image6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 id="2147483780" r:id="rId3"/>
    <p:sldMasterId id="2147483828" r:id="rId4"/>
    <p:sldMasterId id="2147483852" r:id="rId5"/>
  </p:sldMasterIdLst>
  <p:notesMasterIdLst>
    <p:notesMasterId r:id="rId64"/>
  </p:notesMasterIdLst>
  <p:sldIdLst>
    <p:sldId id="359" r:id="rId6"/>
    <p:sldId id="330" r:id="rId7"/>
    <p:sldId id="257" r:id="rId8"/>
    <p:sldId id="259" r:id="rId9"/>
    <p:sldId id="272" r:id="rId10"/>
    <p:sldId id="273" r:id="rId11"/>
    <p:sldId id="307" r:id="rId12"/>
    <p:sldId id="348" r:id="rId13"/>
    <p:sldId id="275" r:id="rId14"/>
    <p:sldId id="276" r:id="rId15"/>
    <p:sldId id="277" r:id="rId16"/>
    <p:sldId id="278" r:id="rId17"/>
    <p:sldId id="349" r:id="rId18"/>
    <p:sldId id="350" r:id="rId19"/>
    <p:sldId id="351" r:id="rId20"/>
    <p:sldId id="352" r:id="rId21"/>
    <p:sldId id="279" r:id="rId22"/>
    <p:sldId id="281" r:id="rId23"/>
    <p:sldId id="283" r:id="rId24"/>
    <p:sldId id="285" r:id="rId25"/>
    <p:sldId id="289" r:id="rId26"/>
    <p:sldId id="311" r:id="rId27"/>
    <p:sldId id="353" r:id="rId28"/>
    <p:sldId id="286" r:id="rId29"/>
    <p:sldId id="354" r:id="rId30"/>
    <p:sldId id="313" r:id="rId31"/>
    <p:sldId id="355" r:id="rId32"/>
    <p:sldId id="288" r:id="rId33"/>
    <p:sldId id="340" r:id="rId34"/>
    <p:sldId id="301" r:id="rId35"/>
    <p:sldId id="291" r:id="rId36"/>
    <p:sldId id="315" r:id="rId37"/>
    <p:sldId id="295" r:id="rId38"/>
    <p:sldId id="356" r:id="rId39"/>
    <p:sldId id="260" r:id="rId40"/>
    <p:sldId id="365" r:id="rId41"/>
    <p:sldId id="298" r:id="rId42"/>
    <p:sldId id="300" r:id="rId43"/>
    <p:sldId id="336" r:id="rId44"/>
    <p:sldId id="337" r:id="rId45"/>
    <p:sldId id="366" r:id="rId46"/>
    <p:sldId id="357" r:id="rId47"/>
    <p:sldId id="262" r:id="rId48"/>
    <p:sldId id="263" r:id="rId49"/>
    <p:sldId id="322" r:id="rId50"/>
    <p:sldId id="323" r:id="rId51"/>
    <p:sldId id="320" r:id="rId52"/>
    <p:sldId id="321" r:id="rId53"/>
    <p:sldId id="342" r:id="rId54"/>
    <p:sldId id="341" r:id="rId55"/>
    <p:sldId id="343" r:id="rId56"/>
    <p:sldId id="344" r:id="rId57"/>
    <p:sldId id="360" r:id="rId58"/>
    <p:sldId id="361" r:id="rId59"/>
    <p:sldId id="364" r:id="rId60"/>
    <p:sldId id="362" r:id="rId61"/>
    <p:sldId id="363" r:id="rId62"/>
    <p:sldId id="35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363C58"/>
    <a:srgbClr val="814B4B"/>
    <a:srgbClr val="B70DAB"/>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1" autoAdjust="0"/>
    <p:restoredTop sz="95071" autoAdjust="0"/>
  </p:normalViewPr>
  <p:slideViewPr>
    <p:cSldViewPr>
      <p:cViewPr varScale="1">
        <p:scale>
          <a:sx n="80" d="100"/>
          <a:sy n="80" d="100"/>
        </p:scale>
        <p:origin x="437" y="48"/>
      </p:cViewPr>
      <p:guideLst>
        <p:guide orient="horz" pos="2160"/>
        <p:guide pos="3840"/>
      </p:guideLst>
    </p:cSldViewPr>
  </p:slideViewPr>
  <p:notesTextViewPr>
    <p:cViewPr>
      <p:scale>
        <a:sx n="1" d="1"/>
        <a:sy n="1" d="1"/>
      </p:scale>
      <p:origin x="0" y="0"/>
    </p:cViewPr>
  </p:notesTextViewPr>
  <p:sorterViewPr>
    <p:cViewPr>
      <p:scale>
        <a:sx n="70" d="100"/>
        <a:sy n="70" d="100"/>
      </p:scale>
      <p:origin x="0" y="-81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49C218-2421-41CA-8A83-6D9FE9F4270F}" type="datetimeFigureOut">
              <a:rPr lang="en-GB" smtClean="0"/>
              <a:t>06/08/2025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E0FA13-C5D8-4596-AB62-99BDC3629776}" type="slidenum">
              <a:rPr lang="en-GB" smtClean="0"/>
              <a:t>‹#›</a:t>
            </a:fld>
            <a:endParaRPr lang="en-GB"/>
          </a:p>
        </p:txBody>
      </p:sp>
    </p:spTree>
    <p:extLst>
      <p:ext uri="{BB962C8B-B14F-4D97-AF65-F5344CB8AC3E}">
        <p14:creationId xmlns:p14="http://schemas.microsoft.com/office/powerpoint/2010/main" val="781886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92561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23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a:t>
            </a:r>
          </a:p>
          <a:p>
            <a:r>
              <a:rPr lang="en-GB" dirty="0" smtClean="0"/>
              <a:t>Hopefully</a:t>
            </a:r>
            <a:r>
              <a:rPr lang="en-GB" baseline="0" dirty="0" smtClean="0"/>
              <a:t> students talked about needs and wants and using new technology to satisfy customer wants and needs.  The best answers might not even mention washing clothes or a washing machines.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18</a:t>
            </a:fld>
            <a:endParaRPr lang="en-GB"/>
          </a:p>
        </p:txBody>
      </p:sp>
    </p:spTree>
    <p:extLst>
      <p:ext uri="{BB962C8B-B14F-4D97-AF65-F5344CB8AC3E}">
        <p14:creationId xmlns:p14="http://schemas.microsoft.com/office/powerpoint/2010/main" val="2991698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Planners / diaries</a:t>
            </a:r>
          </a:p>
          <a:p>
            <a:r>
              <a:rPr lang="en-GB" dirty="0" smtClean="0"/>
              <a:t>Apps</a:t>
            </a:r>
          </a:p>
          <a:p>
            <a:r>
              <a:rPr lang="en-GB" dirty="0" smtClean="0"/>
              <a:t>Calendars</a:t>
            </a:r>
          </a:p>
          <a:p>
            <a:r>
              <a:rPr lang="en-GB" dirty="0" smtClean="0"/>
              <a:t>Clocks</a:t>
            </a:r>
            <a:r>
              <a:rPr lang="en-GB" baseline="0" dirty="0" smtClean="0"/>
              <a:t> and timers</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19</a:t>
            </a:fld>
            <a:endParaRPr lang="en-GB"/>
          </a:p>
        </p:txBody>
      </p:sp>
    </p:spTree>
    <p:extLst>
      <p:ext uri="{BB962C8B-B14F-4D97-AF65-F5344CB8AC3E}">
        <p14:creationId xmlns:p14="http://schemas.microsoft.com/office/powerpoint/2010/main" val="46817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Gluten free, sugar free, nut free, carb free, egg free etc.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20</a:t>
            </a:fld>
            <a:endParaRPr lang="en-GB"/>
          </a:p>
        </p:txBody>
      </p:sp>
    </p:spTree>
    <p:extLst>
      <p:ext uri="{BB962C8B-B14F-4D97-AF65-F5344CB8AC3E}">
        <p14:creationId xmlns:p14="http://schemas.microsoft.com/office/powerpoint/2010/main" val="422165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These are all toys from 2012, ask students what toys kids ask for now… mostly iPads and iPhone</a:t>
            </a:r>
            <a:r>
              <a:rPr lang="en-GB" baseline="0" dirty="0" smtClean="0"/>
              <a:t> or Xbox</a:t>
            </a:r>
            <a:endParaRPr lang="en-GB" dirty="0"/>
          </a:p>
        </p:txBody>
      </p:sp>
      <p:sp>
        <p:nvSpPr>
          <p:cNvPr id="4" name="Slide Number Placeholder 3"/>
          <p:cNvSpPr>
            <a:spLocks noGrp="1"/>
          </p:cNvSpPr>
          <p:nvPr>
            <p:ph type="sldNum" sz="quarter" idx="10"/>
          </p:nvPr>
        </p:nvSpPr>
        <p:spPr/>
        <p:txBody>
          <a:bodyPr/>
          <a:lstStyle/>
          <a:p>
            <a:fld id="{4EB20B62-3895-4841-BC1E-0C7EA3CEE5AE}"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1070756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Notes:  </a:t>
            </a:r>
          </a:p>
          <a:p>
            <a:r>
              <a:rPr lang="en-GB" dirty="0" smtClean="0"/>
              <a:t>Students can choose what 3 categories they want depending on the research</a:t>
            </a:r>
            <a:r>
              <a:rPr lang="en-GB" baseline="0" dirty="0" smtClean="0"/>
              <a:t> that they carry out – that makes this a perfect homework. They can put their results onto a Word document. </a:t>
            </a:r>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6215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Answers:</a:t>
            </a:r>
          </a:p>
          <a:p>
            <a:r>
              <a:rPr lang="en-GB" b="0" u="none" dirty="0" smtClean="0"/>
              <a:t>Film – Camera phone -  digital camera</a:t>
            </a:r>
          </a:p>
          <a:p>
            <a:r>
              <a:rPr lang="en-GB" b="0" u="none" dirty="0" smtClean="0"/>
              <a:t>Typewriter – computer – phone</a:t>
            </a:r>
          </a:p>
          <a:p>
            <a:r>
              <a:rPr lang="en-GB" b="0" u="none" dirty="0" smtClean="0"/>
              <a:t>Floppy disk – memory stick or hard drive or cloud storage</a:t>
            </a:r>
          </a:p>
          <a:p>
            <a:r>
              <a:rPr lang="en-GB" b="0" u="none" dirty="0" smtClean="0"/>
              <a:t>Mixtapes – CD – streaming – music apps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0047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Suggestions:</a:t>
            </a:r>
          </a:p>
          <a:p>
            <a:r>
              <a:rPr lang="en-GB" dirty="0" smtClean="0"/>
              <a:t>Town</a:t>
            </a:r>
            <a:r>
              <a:rPr lang="en-GB" baseline="0" dirty="0" smtClean="0"/>
              <a:t> crier (although some people still have this role)</a:t>
            </a:r>
          </a:p>
          <a:p>
            <a:r>
              <a:rPr lang="en-GB" baseline="0" dirty="0" smtClean="0"/>
              <a:t>Typesetter</a:t>
            </a:r>
          </a:p>
          <a:p>
            <a:r>
              <a:rPr lang="en-GB" baseline="0" dirty="0" smtClean="0"/>
              <a:t>Lamplighter</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26</a:t>
            </a:fld>
            <a:endParaRPr lang="en-GB"/>
          </a:p>
        </p:txBody>
      </p:sp>
    </p:spTree>
    <p:extLst>
      <p:ext uri="{BB962C8B-B14F-4D97-AF65-F5344CB8AC3E}">
        <p14:creationId xmlns:p14="http://schemas.microsoft.com/office/powerpoint/2010/main" val="1126864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29</a:t>
            </a:fld>
            <a:endParaRPr lang="en-GB"/>
          </a:p>
        </p:txBody>
      </p:sp>
    </p:spTree>
    <p:extLst>
      <p:ext uri="{BB962C8B-B14F-4D97-AF65-F5344CB8AC3E}">
        <p14:creationId xmlns:p14="http://schemas.microsoft.com/office/powerpoint/2010/main" val="1028299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2630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	</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a:t>
            </a:fld>
            <a:endParaRPr lang="en-GB"/>
          </a:p>
        </p:txBody>
      </p:sp>
    </p:spTree>
    <p:extLst>
      <p:ext uri="{BB962C8B-B14F-4D97-AF65-F5344CB8AC3E}">
        <p14:creationId xmlns:p14="http://schemas.microsoft.com/office/powerpoint/2010/main" val="2341555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37</a:t>
            </a:fld>
            <a:endParaRPr lang="en-GB"/>
          </a:p>
        </p:txBody>
      </p:sp>
    </p:spTree>
    <p:extLst>
      <p:ext uri="{BB962C8B-B14F-4D97-AF65-F5344CB8AC3E}">
        <p14:creationId xmlns:p14="http://schemas.microsoft.com/office/powerpoint/2010/main" val="2330267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a:t>
            </a:r>
          </a:p>
          <a:p>
            <a:r>
              <a:rPr lang="en-GB" dirty="0" smtClean="0"/>
              <a:t>Pair on right are real </a:t>
            </a:r>
            <a:r>
              <a:rPr lang="en-GB" dirty="0" err="1" smtClean="0"/>
              <a:t>Uggs</a:t>
            </a:r>
            <a:r>
              <a:rPr lang="en-GB" dirty="0" smtClean="0"/>
              <a:t> and are £145, the pair on the left are called snug boots and are from Matalan.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38</a:t>
            </a:fld>
            <a:endParaRPr lang="en-GB"/>
          </a:p>
        </p:txBody>
      </p:sp>
    </p:spTree>
    <p:extLst>
      <p:ext uri="{BB962C8B-B14F-4D97-AF65-F5344CB8AC3E}">
        <p14:creationId xmlns:p14="http://schemas.microsoft.com/office/powerpoint/2010/main" val="3275876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43</a:t>
            </a:fld>
            <a:endParaRPr lang="en-GB"/>
          </a:p>
        </p:txBody>
      </p:sp>
    </p:spTree>
    <p:extLst>
      <p:ext uri="{BB962C8B-B14F-4D97-AF65-F5344CB8AC3E}">
        <p14:creationId xmlns:p14="http://schemas.microsoft.com/office/powerpoint/2010/main" val="1571513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5020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75577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0621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4129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807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37836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This should start a lively discussion about products students have purchased recently and their reasons for doing so.  This</a:t>
            </a:r>
            <a:r>
              <a:rPr lang="en-GB" baseline="0" dirty="0" smtClean="0"/>
              <a:t> should move nicely into the first slide.</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4</a:t>
            </a:fld>
            <a:endParaRPr lang="en-GB"/>
          </a:p>
        </p:txBody>
      </p:sp>
    </p:spTree>
    <p:extLst>
      <p:ext uri="{BB962C8B-B14F-4D97-AF65-F5344CB8AC3E}">
        <p14:creationId xmlns:p14="http://schemas.microsoft.com/office/powerpoint/2010/main" val="3186717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smtClean="0"/>
              <a:t>Suggested answers:</a:t>
            </a:r>
          </a:p>
          <a:p>
            <a:r>
              <a:rPr lang="en-GB" dirty="0" smtClean="0"/>
              <a:t>Cleaner</a:t>
            </a:r>
          </a:p>
          <a:p>
            <a:r>
              <a:rPr lang="en-GB" dirty="0" smtClean="0"/>
              <a:t>Insurance</a:t>
            </a:r>
          </a:p>
          <a:p>
            <a:r>
              <a:rPr lang="en-GB" dirty="0" smtClean="0"/>
              <a:t>Valet</a:t>
            </a:r>
            <a:r>
              <a:rPr lang="en-GB" baseline="0" dirty="0" smtClean="0"/>
              <a:t> parking</a:t>
            </a:r>
          </a:p>
          <a:p>
            <a:r>
              <a:rPr lang="en-GB" baseline="0" dirty="0" smtClean="0"/>
              <a:t>Trains</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6</a:t>
            </a:fld>
            <a:endParaRPr lang="en-GB"/>
          </a:p>
        </p:txBody>
      </p:sp>
    </p:spTree>
    <p:extLst>
      <p:ext uri="{BB962C8B-B14F-4D97-AF65-F5344CB8AC3E}">
        <p14:creationId xmlns:p14="http://schemas.microsoft.com/office/powerpoint/2010/main" val="1019133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4607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Technology in the video answer:</a:t>
            </a:r>
          </a:p>
          <a:p>
            <a:r>
              <a:rPr lang="en-GB" dirty="0" smtClean="0"/>
              <a:t>Lots of robots, scanners, video screens, software controlling</a:t>
            </a:r>
            <a:r>
              <a:rPr lang="en-GB" baseline="0" dirty="0" smtClean="0"/>
              <a:t> the schedule of packages through the warehouse. </a:t>
            </a:r>
          </a:p>
          <a:p>
            <a:r>
              <a:rPr lang="en-GB" b="1" u="sng" baseline="0" dirty="0" smtClean="0"/>
              <a:t>M-commerce answer:</a:t>
            </a:r>
          </a:p>
          <a:p>
            <a:r>
              <a:rPr lang="en-GB" baseline="0" dirty="0" smtClean="0"/>
              <a:t>M-commerce selling via mobile phones, M stands for mobile</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9</a:t>
            </a:fld>
            <a:endParaRPr lang="en-GB"/>
          </a:p>
        </p:txBody>
      </p:sp>
    </p:spTree>
    <p:extLst>
      <p:ext uri="{BB962C8B-B14F-4D97-AF65-F5344CB8AC3E}">
        <p14:creationId xmlns:p14="http://schemas.microsoft.com/office/powerpoint/2010/main" val="246651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Face</a:t>
            </a:r>
            <a:r>
              <a:rPr lang="en-GB" baseline="0" dirty="0" smtClean="0"/>
              <a:t>book marketplace, </a:t>
            </a:r>
            <a:r>
              <a:rPr lang="en-GB" baseline="0" dirty="0" err="1" smtClean="0"/>
              <a:t>Vinted</a:t>
            </a:r>
            <a:r>
              <a:rPr lang="en-GB" baseline="0" dirty="0" smtClean="0"/>
              <a:t>, </a:t>
            </a:r>
            <a:r>
              <a:rPr lang="en-GB" baseline="0" dirty="0" err="1" smtClean="0"/>
              <a:t>depop</a:t>
            </a:r>
            <a:r>
              <a:rPr lang="en-GB" baseline="0" dirty="0" smtClean="0"/>
              <a:t>, gumtree, Etsy, preloved any other suitable suggestion, can include apps</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10</a:t>
            </a:fld>
            <a:endParaRPr lang="en-GB"/>
          </a:p>
        </p:txBody>
      </p:sp>
    </p:spTree>
    <p:extLst>
      <p:ext uri="{BB962C8B-B14F-4D97-AF65-F5344CB8AC3E}">
        <p14:creationId xmlns:p14="http://schemas.microsoft.com/office/powerpoint/2010/main" val="2432300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11</a:t>
            </a:fld>
            <a:endParaRPr lang="en-GB"/>
          </a:p>
        </p:txBody>
      </p:sp>
    </p:spTree>
    <p:extLst>
      <p:ext uri="{BB962C8B-B14F-4D97-AF65-F5344CB8AC3E}">
        <p14:creationId xmlns:p14="http://schemas.microsoft.com/office/powerpoint/2010/main" val="3757793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12</a:t>
            </a:fld>
            <a:endParaRPr lang="en-GB"/>
          </a:p>
        </p:txBody>
      </p:sp>
    </p:spTree>
    <p:extLst>
      <p:ext uri="{BB962C8B-B14F-4D97-AF65-F5344CB8AC3E}">
        <p14:creationId xmlns:p14="http://schemas.microsoft.com/office/powerpoint/2010/main" val="363669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562862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286982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76919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4992434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137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619302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348247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047612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2447500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623670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17559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19738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716627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2172781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06/08/2025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3631298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619398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10712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30078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6207773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54978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543333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127553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721592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744250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8592900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2442626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005656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5678605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26608490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927AF27-DD0C-498E-A400-D61113BFA7FD}"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5624251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27AF27-DD0C-498E-A400-D61113BFA7FD}"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525702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27AF27-DD0C-498E-A400-D61113BFA7FD}" type="datetimeFigureOut">
              <a:rPr lang="en-GB" smtClean="0"/>
              <a:t>06/08/2025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42321336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27AF27-DD0C-498E-A400-D61113BFA7FD}" type="datetimeFigureOut">
              <a:rPr lang="en-GB" smtClean="0"/>
              <a:t>06/08/2025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2073114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4538895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7AF27-DD0C-498E-A400-D61113BFA7FD}" type="datetimeFigureOut">
              <a:rPr lang="en-GB" smtClean="0"/>
              <a:t>06/08/2025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2523734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27AF27-DD0C-498E-A400-D61113BFA7FD}"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32953191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27AF27-DD0C-498E-A400-D61113BFA7FD}"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7954797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3055014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370191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1962499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5646879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69B7E3-04F0-4266-82F1-CF4EC8B74E78}"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21771165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D69B7E3-04F0-4266-82F1-CF4EC8B74E78}"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4013830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D69B7E3-04F0-4266-82F1-CF4EC8B74E78}" type="datetimeFigureOut">
              <a:rPr lang="en-GB" smtClean="0"/>
              <a:t>06/08/2025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2485802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7883327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D69B7E3-04F0-4266-82F1-CF4EC8B74E78}" type="datetimeFigureOut">
              <a:rPr lang="en-GB" smtClean="0"/>
              <a:t>06/08/2025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40181896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69B7E3-04F0-4266-82F1-CF4EC8B74E78}" type="datetimeFigureOut">
              <a:rPr lang="en-GB" smtClean="0"/>
              <a:t>06/08/2025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6487961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69B7E3-04F0-4266-82F1-CF4EC8B74E78}"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9166104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69B7E3-04F0-4266-82F1-CF4EC8B74E78}" type="datetimeFigureOut">
              <a:rPr lang="en-GB" smtClean="0"/>
              <a:t>06/08/2025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0707904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3672147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06/08/2025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70613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720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424030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4265890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96697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86158349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52521340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06/08/2025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07675508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7AF27-DD0C-498E-A400-D61113BFA7FD}" type="datetimeFigureOut">
              <a:rPr lang="en-GB" smtClean="0"/>
              <a:t>06/08/2025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CD8FF-51D7-4380-9CC3-7F2C6291B93A}" type="slidenum">
              <a:rPr lang="en-GB" smtClean="0"/>
              <a:t>‹#›</a:t>
            </a:fld>
            <a:endParaRPr lang="en-GB"/>
          </a:p>
        </p:txBody>
      </p:sp>
    </p:spTree>
    <p:extLst>
      <p:ext uri="{BB962C8B-B14F-4D97-AF65-F5344CB8AC3E}">
        <p14:creationId xmlns:p14="http://schemas.microsoft.com/office/powerpoint/2010/main" val="267131874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9B7E3-04F0-4266-82F1-CF4EC8B74E78}" type="datetimeFigureOut">
              <a:rPr lang="en-GB" smtClean="0"/>
              <a:t>06/08/2025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DE1F11-AB76-43C3-A21A-51705554FB2B}" type="slidenum">
              <a:rPr lang="en-GB" smtClean="0"/>
              <a:t>‹#›</a:t>
            </a:fld>
            <a:endParaRPr lang="en-GB"/>
          </a:p>
        </p:txBody>
      </p:sp>
    </p:spTree>
    <p:extLst>
      <p:ext uri="{BB962C8B-B14F-4D97-AF65-F5344CB8AC3E}">
        <p14:creationId xmlns:p14="http://schemas.microsoft.com/office/powerpoint/2010/main" val="227847032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shorts/ma5-Dul8G5I"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uyhfoxMVErg&amp;t=3s"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B0Vflpzl4Qw"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8.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tangleteezer.com/"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matalan.co.uk/womens-footwear-shoes/tan-mini-snug-boots/15934633.html?switchcurrency=GBP&amp;shippingcountry=GB&amp;variation=15934638&amp;creative=&amp;keyword=&amp;matchtype=&amp;network=x&amp;device=c&amp;cq_src=google_ads&amp;cq_cmp=20344172096&amp;cq_term=&amp;cq_plac=&amp;cq_net=x&amp;cq_plt=gp&amp;gclsrc=aw.ds&amp;gad_source=1&amp;gad_campaignid=20344174943&amp;gbraid=0AAAAADw_vh0rXso25Bi1yLa6zYhwvXlOY&amp;gclid=Cj0KCQjw18bEBhCBARIsAKuAFEavcmlLmfalk3hXYfnT8IWKd2NmL1VnOPduamKljicvitAsLvc27VUaAnxBEALw_wcB"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hyperlink" Target="https://www.ugg.com/uk/classic-ultra-mini-boot/1116109.html?dwvar_1116109_color=CHE" TargetMode="Externa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www.revisionstation.co.uk/" TargetMode="Externa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Y-lBvI6u_hw"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24581"/>
            <a:ext cx="9144000" cy="2387600"/>
          </a:xfrm>
        </p:spPr>
        <p:txBody>
          <a:bodyPr/>
          <a:lstStyle/>
          <a:p>
            <a:r>
              <a:rPr lang="en-GB" dirty="0"/>
              <a:t>GCSE </a:t>
            </a:r>
            <a:r>
              <a:rPr lang="en-GB" dirty="0" smtClean="0"/>
              <a:t>Edexcel</a:t>
            </a:r>
            <a:br>
              <a:rPr lang="en-GB" dirty="0" smtClean="0"/>
            </a:br>
            <a:r>
              <a:rPr lang="en-GB" dirty="0" smtClean="0"/>
              <a:t> </a:t>
            </a:r>
            <a:r>
              <a:rPr lang="en-GB" dirty="0"/>
              <a:t>Business</a:t>
            </a:r>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03009" y="5185986"/>
            <a:ext cx="2192928" cy="1461952"/>
          </a:xfrm>
          <a:prstGeom prst="rect">
            <a:avLst/>
          </a:prstGeom>
        </p:spPr>
      </p:pic>
      <p:sp>
        <p:nvSpPr>
          <p:cNvPr id="26" name="TextBox 25"/>
          <p:cNvSpPr txBox="1"/>
          <p:nvPr/>
        </p:nvSpPr>
        <p:spPr>
          <a:xfrm>
            <a:off x="3335248" y="4221088"/>
            <a:ext cx="5400326"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srgbClr val="C00000"/>
                </a:solidFill>
                <a:effectLst/>
                <a:uLnTx/>
                <a:uFillTx/>
                <a:latin typeface="Arial Black" panose="020B0A04020102020204" pitchFamily="34" charset="0"/>
                <a:ea typeface="+mn-ea"/>
                <a:cs typeface="+mn-cs"/>
              </a:rPr>
              <a:t>BRAND NEW VERSION</a:t>
            </a:r>
            <a:endParaRPr kumimoji="0" lang="en-GB" sz="3200" b="0" i="0" u="none" strike="noStrike" kern="1200" cap="none" spc="0" normalizeH="0" baseline="0" noProof="0" dirty="0">
              <a:ln>
                <a:noFill/>
              </a:ln>
              <a:solidFill>
                <a:srgbClr val="C00000"/>
              </a:solidFill>
              <a:effectLst/>
              <a:uLnTx/>
              <a:uFillTx/>
              <a:latin typeface="Arial Black" panose="020B0A04020102020204" pitchFamily="34" charset="0"/>
              <a:ea typeface="+mn-ea"/>
              <a:cs typeface="+mn-cs"/>
            </a:endParaRPr>
          </a:p>
        </p:txBody>
      </p:sp>
      <p:pic>
        <p:nvPicPr>
          <p:cNvPr id="7" name="Picture 6"/>
          <p:cNvPicPr>
            <a:picLocks noChangeAspect="1"/>
          </p:cNvPicPr>
          <p:nvPr/>
        </p:nvPicPr>
        <p:blipFill>
          <a:blip r:embed="rId4"/>
          <a:stretch>
            <a:fillRect/>
          </a:stretch>
        </p:blipFill>
        <p:spPr>
          <a:xfrm>
            <a:off x="4683672" y="260648"/>
            <a:ext cx="2824656" cy="17942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4" name="Group 3"/>
          <p:cNvGrpSpPr/>
          <p:nvPr/>
        </p:nvGrpSpPr>
        <p:grpSpPr>
          <a:xfrm flipH="1">
            <a:off x="9067492" y="0"/>
            <a:ext cx="3146842" cy="6927058"/>
            <a:chOff x="0" y="0"/>
            <a:chExt cx="3146842" cy="6927058"/>
          </a:xfrm>
        </p:grpSpPr>
        <p:sp>
          <p:nvSpPr>
            <p:cNvPr id="3" name="Rectangle 2">
              <a:extLst>
                <a:ext uri="{FF2B5EF4-FFF2-40B4-BE49-F238E27FC236}">
                  <a16:creationId xmlns:a16="http://schemas.microsoft.com/office/drawing/2014/main" id="{CBA12962-4E46-5946-9469-61708B1AB29D}"/>
                </a:ext>
              </a:extLst>
            </p:cNvPr>
            <p:cNvSpPr/>
            <p:nvPr/>
          </p:nvSpPr>
          <p:spPr>
            <a:xfrm>
              <a:off x="0" y="0"/>
              <a:ext cx="3003331" cy="6858000"/>
            </a:xfrm>
            <a:prstGeom prst="rect">
              <a:avLst/>
            </a:prstGeom>
            <a:solidFill>
              <a:srgbClr val="FFC000"/>
            </a:solidFill>
            <a:ln>
              <a:solidFill>
                <a:srgbClr val="A01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65567F2-D1FD-CC9B-2391-F6A271E7643B}"/>
                </a:ext>
              </a:extLst>
            </p:cNvPr>
            <p:cNvSpPr/>
            <p:nvPr/>
          </p:nvSpPr>
          <p:spPr>
            <a:xfrm>
              <a:off x="527557" y="0"/>
              <a:ext cx="1281597" cy="6927058"/>
            </a:xfrm>
            <a:prstGeom prst="rect">
              <a:avLst/>
            </a:prstGeom>
            <a:solidFill>
              <a:srgbClr val="C00000"/>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865567F2-D1FD-CC9B-2391-F6A271E7643B}"/>
                </a:ext>
              </a:extLst>
            </p:cNvPr>
            <p:cNvSpPr/>
            <p:nvPr/>
          </p:nvSpPr>
          <p:spPr>
            <a:xfrm>
              <a:off x="1154018" y="0"/>
              <a:ext cx="1281597" cy="6904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865567F2-D1FD-CC9B-2391-F6A271E7643B}"/>
                </a:ext>
              </a:extLst>
            </p:cNvPr>
            <p:cNvSpPr/>
            <p:nvPr/>
          </p:nvSpPr>
          <p:spPr>
            <a:xfrm>
              <a:off x="1865245" y="0"/>
              <a:ext cx="1281597" cy="6904800"/>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p:cNvGrpSpPr/>
          <p:nvPr/>
        </p:nvGrpSpPr>
        <p:grpSpPr>
          <a:xfrm>
            <a:off x="0" y="-11129"/>
            <a:ext cx="3146842" cy="6927058"/>
            <a:chOff x="0" y="0"/>
            <a:chExt cx="3146842" cy="6927058"/>
          </a:xfrm>
        </p:grpSpPr>
        <p:sp>
          <p:nvSpPr>
            <p:cNvPr id="16" name="Rectangle 15">
              <a:extLst>
                <a:ext uri="{FF2B5EF4-FFF2-40B4-BE49-F238E27FC236}">
                  <a16:creationId xmlns:a16="http://schemas.microsoft.com/office/drawing/2014/main" id="{CBA12962-4E46-5946-9469-61708B1AB29D}"/>
                </a:ext>
              </a:extLst>
            </p:cNvPr>
            <p:cNvSpPr/>
            <p:nvPr/>
          </p:nvSpPr>
          <p:spPr>
            <a:xfrm>
              <a:off x="0" y="0"/>
              <a:ext cx="3003331" cy="6858000"/>
            </a:xfrm>
            <a:prstGeom prst="rect">
              <a:avLst/>
            </a:prstGeom>
            <a:solidFill>
              <a:srgbClr val="FFC000"/>
            </a:solidFill>
            <a:ln>
              <a:solidFill>
                <a:srgbClr val="A01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865567F2-D1FD-CC9B-2391-F6A271E7643B}"/>
                </a:ext>
              </a:extLst>
            </p:cNvPr>
            <p:cNvSpPr/>
            <p:nvPr/>
          </p:nvSpPr>
          <p:spPr>
            <a:xfrm>
              <a:off x="527557" y="0"/>
              <a:ext cx="1281597" cy="6927058"/>
            </a:xfrm>
            <a:prstGeom prst="rect">
              <a:avLst/>
            </a:prstGeom>
            <a:solidFill>
              <a:srgbClr val="C00000"/>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865567F2-D1FD-CC9B-2391-F6A271E7643B}"/>
                </a:ext>
              </a:extLst>
            </p:cNvPr>
            <p:cNvSpPr/>
            <p:nvPr/>
          </p:nvSpPr>
          <p:spPr>
            <a:xfrm>
              <a:off x="1154018" y="0"/>
              <a:ext cx="1281597" cy="6904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865567F2-D1FD-CC9B-2391-F6A271E7643B}"/>
                </a:ext>
              </a:extLst>
            </p:cNvPr>
            <p:cNvSpPr/>
            <p:nvPr/>
          </p:nvSpPr>
          <p:spPr>
            <a:xfrm>
              <a:off x="1865245" y="0"/>
              <a:ext cx="1281597" cy="6904800"/>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8360" y="5185986"/>
            <a:ext cx="2457905" cy="1512168"/>
          </a:xfrm>
          <a:prstGeom prst="rect">
            <a:avLst/>
          </a:prstGeom>
        </p:spPr>
      </p:pic>
    </p:spTree>
    <p:extLst>
      <p:ext uri="{BB962C8B-B14F-4D97-AF65-F5344CB8AC3E}">
        <p14:creationId xmlns:p14="http://schemas.microsoft.com/office/powerpoint/2010/main" val="2686907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t>
            </a:r>
            <a:r>
              <a:rPr lang="en-GB" sz="4800" dirty="0" smtClean="0"/>
              <a:t>Online platforms</a:t>
            </a:r>
            <a:endParaRPr lang="en-GB" sz="4800" dirty="0"/>
          </a:p>
        </p:txBody>
      </p:sp>
      <p:sp>
        <p:nvSpPr>
          <p:cNvPr id="3" name="Content Placeholder 2"/>
          <p:cNvSpPr>
            <a:spLocks noGrp="1"/>
          </p:cNvSpPr>
          <p:nvPr>
            <p:ph sz="half" idx="1"/>
          </p:nvPr>
        </p:nvSpPr>
        <p:spPr>
          <a:xfrm>
            <a:off x="838200" y="1825625"/>
            <a:ext cx="7418040" cy="4351338"/>
          </a:xfrm>
        </p:spPr>
        <p:style>
          <a:lnRef idx="2">
            <a:schemeClr val="dk1"/>
          </a:lnRef>
          <a:fillRef idx="1">
            <a:schemeClr val="lt1"/>
          </a:fillRef>
          <a:effectRef idx="0">
            <a:schemeClr val="dk1"/>
          </a:effectRef>
          <a:fontRef idx="minor">
            <a:schemeClr val="dk1"/>
          </a:fontRef>
        </p:style>
        <p:txBody>
          <a:bodyPr>
            <a:normAutofit/>
          </a:bodyPr>
          <a:lstStyle/>
          <a:p>
            <a:r>
              <a:rPr lang="en-GB" dirty="0" smtClean="0"/>
              <a:t>Micro </a:t>
            </a:r>
            <a:r>
              <a:rPr lang="en-GB" dirty="0"/>
              <a:t>businesses are now able to set </a:t>
            </a:r>
            <a:r>
              <a:rPr lang="en-GB" dirty="0" smtClean="0"/>
              <a:t>up quickly </a:t>
            </a:r>
            <a:r>
              <a:rPr lang="en-GB" dirty="0"/>
              <a:t>and sell virtually anything online due to </a:t>
            </a:r>
            <a:r>
              <a:rPr lang="en-GB" dirty="0" smtClean="0"/>
              <a:t>websites and apps </a:t>
            </a:r>
            <a:r>
              <a:rPr lang="en-GB" dirty="0"/>
              <a:t>such as </a:t>
            </a:r>
            <a:r>
              <a:rPr lang="en-GB" dirty="0" smtClean="0"/>
              <a:t>eBay</a:t>
            </a:r>
          </a:p>
          <a:p>
            <a:r>
              <a:rPr lang="en-GB" dirty="0" smtClean="0"/>
              <a:t>These are called third party platforms</a:t>
            </a:r>
          </a:p>
          <a:p>
            <a:r>
              <a:rPr lang="en-GB" dirty="0" smtClean="0"/>
              <a:t>This means it’s easier than ever for people to become entrepreneurs and run their own businesses</a:t>
            </a:r>
            <a:endParaRPr lang="en-GB" dirty="0"/>
          </a:p>
          <a:p>
            <a:r>
              <a:rPr lang="en-GB" b="1" dirty="0" smtClean="0">
                <a:solidFill>
                  <a:srgbClr val="FF0000"/>
                </a:solidFill>
              </a:rPr>
              <a:t>What </a:t>
            </a:r>
            <a:r>
              <a:rPr lang="en-GB" b="1" dirty="0">
                <a:solidFill>
                  <a:srgbClr val="FF0000"/>
                </a:solidFill>
              </a:rPr>
              <a:t>alternative </a:t>
            </a:r>
            <a:r>
              <a:rPr lang="en-GB" b="1" dirty="0" smtClean="0">
                <a:solidFill>
                  <a:srgbClr val="FF0000"/>
                </a:solidFill>
              </a:rPr>
              <a:t>online platforms are </a:t>
            </a:r>
            <a:r>
              <a:rPr lang="en-GB" b="1" dirty="0">
                <a:solidFill>
                  <a:srgbClr val="FF0000"/>
                </a:solidFill>
              </a:rPr>
              <a:t>there for </a:t>
            </a:r>
            <a:r>
              <a:rPr lang="en-GB" b="1" dirty="0" smtClean="0">
                <a:solidFill>
                  <a:srgbClr val="FF0000"/>
                </a:solidFill>
              </a:rPr>
              <a:t>selling products?</a:t>
            </a:r>
            <a:endParaRPr lang="en-GB" b="1" dirty="0">
              <a:solidFill>
                <a:srgbClr val="FF0000"/>
              </a:solidFill>
            </a:endParaRPr>
          </a:p>
        </p:txBody>
      </p:sp>
      <p:pic>
        <p:nvPicPr>
          <p:cNvPr id="5" name="Content Placeholder 4">
            <a:hlinkClick r:id="rId3"/>
          </p:cNvPr>
          <p:cNvPicPr>
            <a:picLocks noGrp="1" noChangeAspect="1"/>
          </p:cNvPicPr>
          <p:nvPr>
            <p:ph sz="half" idx="2"/>
          </p:nvPr>
        </p:nvPicPr>
        <p:blipFill rotWithShape="1">
          <a:blip r:embed="rId4"/>
          <a:srcRect r="7022"/>
          <a:stretch/>
        </p:blipFill>
        <p:spPr>
          <a:xfrm>
            <a:off x="8259906" y="1825625"/>
            <a:ext cx="2876654" cy="4351338"/>
          </a:xfrm>
          <a:prstGeom prst="rect">
            <a:avLst/>
          </a:prstGeom>
        </p:spPr>
      </p:pic>
    </p:spTree>
    <p:extLst>
      <p:ext uri="{BB962C8B-B14F-4D97-AF65-F5344CB8AC3E}">
        <p14:creationId xmlns:p14="http://schemas.microsoft.com/office/powerpoint/2010/main" val="3024886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t>
            </a:r>
            <a:r>
              <a:rPr lang="en-GB" sz="4800" dirty="0" smtClean="0"/>
              <a:t>New innovation</a:t>
            </a:r>
            <a:endParaRPr lang="en-GB" sz="4800" dirty="0"/>
          </a:p>
        </p:txBody>
      </p:sp>
      <p:sp>
        <p:nvSpPr>
          <p:cNvPr id="6" name="Content Placeholder 5"/>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New business ideas start when fresh technology </a:t>
            </a:r>
            <a:r>
              <a:rPr lang="en-GB" dirty="0" smtClean="0"/>
              <a:t>emerges</a:t>
            </a:r>
          </a:p>
          <a:p>
            <a:r>
              <a:rPr lang="en-GB" dirty="0" smtClean="0"/>
              <a:t>Innovation </a:t>
            </a:r>
            <a:r>
              <a:rPr lang="en-GB" dirty="0"/>
              <a:t>in software, hardware, and online services gives people tools to solve </a:t>
            </a:r>
            <a:r>
              <a:rPr lang="en-GB" dirty="0" smtClean="0"/>
              <a:t>problems</a:t>
            </a:r>
          </a:p>
          <a:p>
            <a:r>
              <a:rPr lang="en-GB" dirty="0" smtClean="0"/>
              <a:t>Faster </a:t>
            </a:r>
            <a:r>
              <a:rPr lang="en-GB" dirty="0"/>
              <a:t>data, smart devices, mobile apps, artificial intelligence, and cloud computing open new </a:t>
            </a:r>
            <a:r>
              <a:rPr lang="en-GB" dirty="0" smtClean="0"/>
              <a:t>markets</a:t>
            </a:r>
          </a:p>
          <a:p>
            <a:r>
              <a:rPr lang="en-GB" dirty="0" smtClean="0"/>
              <a:t>Entrepreneurs </a:t>
            </a:r>
            <a:r>
              <a:rPr lang="en-GB" dirty="0"/>
              <a:t>combine new tech with customer needs to </a:t>
            </a:r>
            <a:r>
              <a:rPr lang="en-GB" dirty="0" smtClean="0"/>
              <a:t>sell </a:t>
            </a:r>
            <a:r>
              <a:rPr lang="en-GB" dirty="0"/>
              <a:t>creative products, services, and digital </a:t>
            </a:r>
            <a:r>
              <a:rPr lang="en-GB" dirty="0" smtClean="0"/>
              <a:t>products (e-books etc.)</a:t>
            </a:r>
            <a:endParaRPr lang="en-GB" dirty="0"/>
          </a:p>
        </p:txBody>
      </p:sp>
      <p:pic>
        <p:nvPicPr>
          <p:cNvPr id="9" name="Content Placeholder 8">
            <a:hlinkClick r:id="rId3"/>
          </p:cNvPr>
          <p:cNvPicPr>
            <a:picLocks noGrp="1" noChangeAspect="1"/>
          </p:cNvPicPr>
          <p:nvPr>
            <p:ph sz="half" idx="2"/>
          </p:nvPr>
        </p:nvPicPr>
        <p:blipFill>
          <a:blip r:embed="rId4"/>
          <a:stretch>
            <a:fillRect/>
          </a:stretch>
        </p:blipFill>
        <p:spPr>
          <a:xfrm>
            <a:off x="6189715" y="1809044"/>
            <a:ext cx="5181600" cy="3205304"/>
          </a:xfrm>
          <a:prstGeom prst="rect">
            <a:avLst/>
          </a:prstGeom>
        </p:spPr>
      </p:pic>
      <p:sp>
        <p:nvSpPr>
          <p:cNvPr id="10" name="TextBox 9"/>
          <p:cNvSpPr txBox="1"/>
          <p:nvPr/>
        </p:nvSpPr>
        <p:spPr>
          <a:xfrm>
            <a:off x="6240015" y="4964131"/>
            <a:ext cx="5131299" cy="1384995"/>
          </a:xfrm>
          <a:prstGeom prst="rect">
            <a:avLst/>
          </a:prstGeom>
          <a:noFill/>
        </p:spPr>
        <p:txBody>
          <a:bodyPr wrap="square" rtlCol="0">
            <a:spAutoFit/>
          </a:bodyPr>
          <a:lstStyle/>
          <a:p>
            <a:r>
              <a:rPr lang="en-GB" sz="2800" b="1" dirty="0" smtClean="0">
                <a:solidFill>
                  <a:srgbClr val="FF0000"/>
                </a:solidFill>
              </a:rPr>
              <a:t>Watch the video about Shopify – what are digital products? Can you now give some examples?</a:t>
            </a:r>
            <a:endParaRPr lang="en-GB" sz="2800" b="1" dirty="0">
              <a:solidFill>
                <a:srgbClr val="FF0000"/>
              </a:solidFill>
            </a:endParaRPr>
          </a:p>
        </p:txBody>
      </p:sp>
      <p:pic>
        <p:nvPicPr>
          <p:cNvPr id="11" name="Picture 10"/>
          <p:cNvPicPr>
            <a:picLocks noChangeAspect="1"/>
          </p:cNvPicPr>
          <p:nvPr/>
        </p:nvPicPr>
        <p:blipFill>
          <a:blip r:embed="rId5"/>
          <a:stretch>
            <a:fillRect/>
          </a:stretch>
        </p:blipFill>
        <p:spPr>
          <a:xfrm>
            <a:off x="10390249" y="1340768"/>
            <a:ext cx="1927101" cy="1927101"/>
          </a:xfrm>
          <a:prstGeom prst="rect">
            <a:avLst/>
          </a:prstGeom>
        </p:spPr>
      </p:pic>
      <p:pic>
        <p:nvPicPr>
          <p:cNvPr id="12" name="Picture 11"/>
          <p:cNvPicPr>
            <a:picLocks noChangeAspect="1"/>
          </p:cNvPicPr>
          <p:nvPr/>
        </p:nvPicPr>
        <p:blipFill>
          <a:blip r:embed="rId6"/>
          <a:stretch>
            <a:fillRect/>
          </a:stretch>
        </p:blipFill>
        <p:spPr>
          <a:xfrm>
            <a:off x="10912874" y="5778261"/>
            <a:ext cx="916881" cy="721183"/>
          </a:xfrm>
          <a:prstGeom prst="rect">
            <a:avLst/>
          </a:prstGeom>
        </p:spPr>
      </p:pic>
    </p:spTree>
    <p:extLst>
      <p:ext uri="{BB962C8B-B14F-4D97-AF65-F5344CB8AC3E}">
        <p14:creationId xmlns:p14="http://schemas.microsoft.com/office/powerpoint/2010/main" val="331233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400" dirty="0"/>
              <a:t>Changes in technology: robotics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New business ideas start </a:t>
            </a:r>
            <a:r>
              <a:rPr lang="en-GB" dirty="0" smtClean="0"/>
              <a:t>with the advancement of robotics technology</a:t>
            </a:r>
          </a:p>
          <a:p>
            <a:r>
              <a:rPr lang="en-GB" dirty="0" smtClean="0"/>
              <a:t>Improved </a:t>
            </a:r>
            <a:r>
              <a:rPr lang="en-GB" dirty="0"/>
              <a:t>sensors</a:t>
            </a:r>
            <a:r>
              <a:rPr lang="en-GB" dirty="0" smtClean="0"/>
              <a:t>, and AI, allow business start-ups </a:t>
            </a:r>
            <a:r>
              <a:rPr lang="en-GB" dirty="0"/>
              <a:t>automate tasks, reduce costs, and explore new </a:t>
            </a:r>
            <a:r>
              <a:rPr lang="en-GB" dirty="0" smtClean="0"/>
              <a:t>services</a:t>
            </a:r>
          </a:p>
          <a:p>
            <a:r>
              <a:rPr lang="en-GB" dirty="0" smtClean="0"/>
              <a:t>Entrepreneurs </a:t>
            </a:r>
            <a:r>
              <a:rPr lang="en-GB" dirty="0"/>
              <a:t>use better robots to solve problems and launch fresh, innovative </a:t>
            </a:r>
            <a:r>
              <a:rPr lang="en-GB" dirty="0" smtClean="0"/>
              <a:t>companies</a:t>
            </a:r>
            <a:endParaRPr lang="en-GB" sz="2800" b="1" dirty="0" smtClean="0">
              <a:solidFill>
                <a:srgbClr val="FF0000"/>
              </a:solidFill>
            </a:endParaRPr>
          </a:p>
          <a:p>
            <a:endParaRPr lang="en-GB" b="1" dirty="0">
              <a:solidFill>
                <a:srgbClr val="FF0000"/>
              </a:solidFill>
            </a:endParaRPr>
          </a:p>
          <a:p>
            <a:endParaRPr lang="en-GB" sz="2800" b="1" dirty="0" smtClean="0">
              <a:solidFill>
                <a:srgbClr val="FF0000"/>
              </a:solidFill>
            </a:endParaRPr>
          </a:p>
          <a:p>
            <a:endParaRPr lang="en-GB" b="1" dirty="0">
              <a:solidFill>
                <a:srgbClr val="FF0000"/>
              </a:solidFill>
            </a:endParaRPr>
          </a:p>
          <a:p>
            <a:endParaRPr lang="en-GB" dirty="0"/>
          </a:p>
        </p:txBody>
      </p:sp>
      <p:sp>
        <p:nvSpPr>
          <p:cNvPr id="10" name="TextBox 9"/>
          <p:cNvSpPr txBox="1"/>
          <p:nvPr/>
        </p:nvSpPr>
        <p:spPr>
          <a:xfrm>
            <a:off x="6041604" y="4486280"/>
            <a:ext cx="5544616" cy="954107"/>
          </a:xfrm>
          <a:prstGeom prst="rect">
            <a:avLst/>
          </a:prstGeom>
          <a:noFill/>
        </p:spPr>
        <p:txBody>
          <a:bodyPr wrap="square" rtlCol="0">
            <a:spAutoFit/>
          </a:bodyPr>
          <a:lstStyle/>
          <a:p>
            <a:r>
              <a:rPr lang="en-GB" sz="2800" b="1" dirty="0" smtClean="0">
                <a:solidFill>
                  <a:srgbClr val="FF0000"/>
                </a:solidFill>
              </a:rPr>
              <a:t>Video to watch here about B-Loony  - how do they use robots? 3:14mins</a:t>
            </a:r>
            <a:endParaRPr lang="en-GB" sz="2800" b="1" dirty="0">
              <a:solidFill>
                <a:srgbClr val="FF0000"/>
              </a:solidFill>
            </a:endParaRPr>
          </a:p>
        </p:txBody>
      </p:sp>
      <p:pic>
        <p:nvPicPr>
          <p:cNvPr id="12" name="Content Placeholder 11">
            <a:hlinkClick r:id="rId3"/>
          </p:cNvPr>
          <p:cNvPicPr>
            <a:picLocks noGrp="1" noChangeAspect="1"/>
          </p:cNvPicPr>
          <p:nvPr>
            <p:ph sz="half" idx="2"/>
          </p:nvPr>
        </p:nvPicPr>
        <p:blipFill>
          <a:blip r:embed="rId4"/>
          <a:stretch>
            <a:fillRect/>
          </a:stretch>
        </p:blipFill>
        <p:spPr>
          <a:xfrm>
            <a:off x="6223112" y="137744"/>
            <a:ext cx="5181600" cy="41906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5"/>
          <a:stretch>
            <a:fillRect/>
          </a:stretch>
        </p:blipFill>
        <p:spPr>
          <a:xfrm>
            <a:off x="6212383" y="155257"/>
            <a:ext cx="2265816" cy="2265816"/>
          </a:xfrm>
          <a:prstGeom prst="rect">
            <a:avLst/>
          </a:prstGeom>
        </p:spPr>
      </p:pic>
      <p:pic>
        <p:nvPicPr>
          <p:cNvPr id="14" name="Picture 13"/>
          <p:cNvPicPr>
            <a:picLocks noChangeAspect="1"/>
          </p:cNvPicPr>
          <p:nvPr/>
        </p:nvPicPr>
        <p:blipFill>
          <a:blip r:embed="rId6"/>
          <a:stretch>
            <a:fillRect/>
          </a:stretch>
        </p:blipFill>
        <p:spPr>
          <a:xfrm>
            <a:off x="6893948" y="5373216"/>
            <a:ext cx="4476750" cy="1238250"/>
          </a:xfrm>
          <a:prstGeom prst="rect">
            <a:avLst/>
          </a:prstGeom>
        </p:spPr>
      </p:pic>
    </p:spTree>
    <p:extLst>
      <p:ext uri="{BB962C8B-B14F-4D97-AF65-F5344CB8AC3E}">
        <p14:creationId xmlns:p14="http://schemas.microsoft.com/office/powerpoint/2010/main" val="1990886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717032"/>
            <a:ext cx="10515600" cy="2852737"/>
          </a:xfrm>
        </p:spPr>
        <p:txBody>
          <a:bodyPr>
            <a:noAutofit/>
          </a:bodyPr>
          <a:lstStyle/>
          <a:p>
            <a:r>
              <a:rPr lang="en-GB" sz="5400" b="1" dirty="0">
                <a:solidFill>
                  <a:schemeClr val="bg1"/>
                </a:solidFill>
                <a:latin typeface="+mn-lt"/>
              </a:rPr>
              <a:t>Why new business ideas come about: Changes in what consumers want</a:t>
            </a:r>
            <a:endParaRPr lang="en-GB" sz="4800" b="1"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33185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Needs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4000" dirty="0"/>
              <a:t>There are some goods we (as humans) need to survive:</a:t>
            </a:r>
          </a:p>
          <a:p>
            <a:pPr lvl="1"/>
            <a:r>
              <a:rPr lang="en-GB" sz="3600" dirty="0"/>
              <a:t>Water</a:t>
            </a:r>
          </a:p>
          <a:p>
            <a:pPr lvl="1"/>
            <a:r>
              <a:rPr lang="en-GB" sz="3600" dirty="0"/>
              <a:t>Shelter</a:t>
            </a:r>
          </a:p>
          <a:p>
            <a:pPr lvl="1"/>
            <a:r>
              <a:rPr lang="en-GB" sz="3600" dirty="0"/>
              <a:t>Heat / light</a:t>
            </a:r>
          </a:p>
          <a:p>
            <a:pPr lvl="1"/>
            <a:r>
              <a:rPr lang="en-GB" sz="3600" dirty="0"/>
              <a:t>Food</a:t>
            </a:r>
          </a:p>
          <a:p>
            <a:endParaRPr lang="en-GB"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2781714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Wants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200" dirty="0"/>
              <a:t>There are some goods we (as consumers) want:</a:t>
            </a:r>
          </a:p>
          <a:p>
            <a:pPr lvl="1"/>
            <a:r>
              <a:rPr lang="en-GB" sz="2800" dirty="0"/>
              <a:t>A can of Pepsi Max</a:t>
            </a:r>
          </a:p>
          <a:p>
            <a:pPr lvl="1"/>
            <a:r>
              <a:rPr lang="en-GB" sz="2800" dirty="0"/>
              <a:t>A meal deal</a:t>
            </a:r>
          </a:p>
          <a:p>
            <a:pPr lvl="1"/>
            <a:r>
              <a:rPr lang="en-GB" sz="2800" dirty="0"/>
              <a:t>A Greggs sausage roll</a:t>
            </a:r>
          </a:p>
          <a:p>
            <a:pPr lvl="1"/>
            <a:r>
              <a:rPr lang="en-GB" sz="2800" dirty="0"/>
              <a:t>A fast car</a:t>
            </a:r>
          </a:p>
          <a:p>
            <a:pPr lvl="1"/>
            <a:r>
              <a:rPr lang="en-GB" sz="2800" dirty="0"/>
              <a:t>A new phone</a:t>
            </a:r>
          </a:p>
          <a:p>
            <a:pPr lvl="1"/>
            <a:endParaRPr lang="en-GB" sz="2800" dirty="0"/>
          </a:p>
          <a:p>
            <a:r>
              <a:rPr lang="en-GB" sz="3200" dirty="0"/>
              <a:t>A business will need to work out what customers need and want so they can </a:t>
            </a:r>
            <a:r>
              <a:rPr lang="en-GB" sz="3200" b="1" u="sng" dirty="0"/>
              <a:t>satisfy</a:t>
            </a:r>
            <a:r>
              <a:rPr lang="en-GB" sz="3200" dirty="0"/>
              <a:t> those wants and needs</a:t>
            </a:r>
          </a:p>
          <a:p>
            <a:pPr lvl="1"/>
            <a:endParaRPr lang="en-GB" dirty="0"/>
          </a:p>
          <a:p>
            <a:endParaRPr lang="en-GB"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624392" y="260648"/>
            <a:ext cx="2349364" cy="2567186"/>
          </a:xfrm>
          <a:prstGeom prst="rect">
            <a:avLst/>
          </a:prstGeom>
        </p:spPr>
      </p:pic>
    </p:spTree>
    <p:extLst>
      <p:ext uri="{BB962C8B-B14F-4D97-AF65-F5344CB8AC3E}">
        <p14:creationId xmlns:p14="http://schemas.microsoft.com/office/powerpoint/2010/main" val="155200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pPr marL="0" indent="0">
              <a:buNone/>
            </a:pPr>
            <a:r>
              <a:rPr lang="en-GB" dirty="0"/>
              <a:t>Divide a sheet </a:t>
            </a:r>
            <a:r>
              <a:rPr lang="en-GB" dirty="0" smtClean="0"/>
              <a:t>of paper down </a:t>
            </a:r>
            <a:r>
              <a:rPr lang="en-GB" dirty="0"/>
              <a:t>the </a:t>
            </a:r>
            <a:r>
              <a:rPr lang="en-GB" dirty="0" smtClean="0"/>
              <a:t>middle</a:t>
            </a:r>
          </a:p>
          <a:p>
            <a:pPr marL="0" indent="0">
              <a:buNone/>
            </a:pPr>
            <a:endParaRPr lang="en-GB" dirty="0"/>
          </a:p>
          <a:p>
            <a:pPr marL="0" indent="0">
              <a:buNone/>
            </a:pPr>
            <a:r>
              <a:rPr lang="en-GB" dirty="0" smtClean="0"/>
              <a:t>On </a:t>
            </a:r>
            <a:r>
              <a:rPr lang="en-GB" dirty="0"/>
              <a:t>one side include all the products you </a:t>
            </a:r>
            <a:r>
              <a:rPr lang="en-GB" b="1" dirty="0"/>
              <a:t>NEED</a:t>
            </a:r>
            <a:r>
              <a:rPr lang="en-GB" dirty="0"/>
              <a:t> as a human to </a:t>
            </a:r>
            <a:r>
              <a:rPr lang="en-GB" dirty="0" smtClean="0"/>
              <a:t>survive, you can write or draw these products</a:t>
            </a:r>
            <a:endParaRPr lang="en-GB" dirty="0"/>
          </a:p>
          <a:p>
            <a:pPr marL="0" indent="0">
              <a:buNone/>
            </a:pPr>
            <a:endParaRPr lang="en-GB" dirty="0"/>
          </a:p>
          <a:p>
            <a:pPr marL="0" indent="0">
              <a:buNone/>
            </a:pPr>
            <a:r>
              <a:rPr lang="en-GB" dirty="0"/>
              <a:t>On the other include all the products and services that you currently </a:t>
            </a:r>
            <a:r>
              <a:rPr lang="en-GB" b="1" dirty="0"/>
              <a:t>WANT</a:t>
            </a:r>
          </a:p>
        </p:txBody>
      </p:sp>
      <p:sp>
        <p:nvSpPr>
          <p:cNvPr id="4" name="Title 3"/>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smtClean="0">
                <a:solidFill>
                  <a:srgbClr val="FFC000"/>
                </a:solidFill>
                <a:latin typeface="+mn-lt"/>
              </a:rPr>
              <a:t>Suggested activity – wants and needs</a:t>
            </a:r>
            <a:endParaRPr lang="en-GB" dirty="0">
              <a:solidFill>
                <a:srgbClr val="FFC000"/>
              </a:solidFill>
              <a:latin typeface="+mn-lt"/>
            </a:endParaRPr>
          </a:p>
        </p:txBody>
      </p:sp>
      <p:pic>
        <p:nvPicPr>
          <p:cNvPr id="5" name="Content Placeholder 4"/>
          <p:cNvPicPr>
            <a:picLocks noGrp="1" noChangeAspect="1"/>
          </p:cNvPicPr>
          <p:nvPr>
            <p:ph sz="half" idx="2"/>
          </p:nvPr>
        </p:nvPicPr>
        <p:blipFill>
          <a:blip r:embed="rId4"/>
          <a:stretch>
            <a:fillRect/>
          </a:stretch>
        </p:blipFill>
        <p:spPr>
          <a:xfrm>
            <a:off x="6172200" y="1914492"/>
            <a:ext cx="5181600" cy="4173603"/>
          </a:xfrm>
          <a:prstGeom prst="rect">
            <a:avLst/>
          </a:prstGeom>
        </p:spPr>
      </p:pic>
    </p:spTree>
    <p:extLst>
      <p:ext uri="{BB962C8B-B14F-4D97-AF65-F5344CB8AC3E}">
        <p14:creationId xmlns:p14="http://schemas.microsoft.com/office/powerpoint/2010/main" val="1402354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Wants and needs: Social media</a:t>
            </a:r>
          </a:p>
        </p:txBody>
      </p:sp>
      <p:sp>
        <p:nvSpPr>
          <p:cNvPr id="3" name="Content Placeholder 2"/>
          <p:cNvSpPr>
            <a:spLocks noGrp="1"/>
          </p:cNvSpPr>
          <p:nvPr>
            <p:ph sz="half" idx="1"/>
          </p:nvPr>
        </p:nvSpPr>
        <p:spPr>
          <a:xfrm>
            <a:off x="838200" y="1852310"/>
            <a:ext cx="10515600" cy="3857679"/>
          </a:xfrm>
        </p:spPr>
        <p:style>
          <a:lnRef idx="2">
            <a:schemeClr val="dk1"/>
          </a:lnRef>
          <a:fillRef idx="1">
            <a:schemeClr val="lt1"/>
          </a:fillRef>
          <a:effectRef idx="0">
            <a:schemeClr val="dk1"/>
          </a:effectRef>
          <a:fontRef idx="minor">
            <a:schemeClr val="dk1"/>
          </a:fontRef>
        </p:style>
        <p:txBody>
          <a:bodyPr>
            <a:noAutofit/>
          </a:bodyPr>
          <a:lstStyle/>
          <a:p>
            <a:r>
              <a:rPr lang="en-GB" dirty="0"/>
              <a:t>Businesses can use social media to find out what consumers want and need so that they can produce products and services to meet those wants and needs</a:t>
            </a:r>
          </a:p>
          <a:p>
            <a:r>
              <a:rPr lang="en-GB" b="1" dirty="0">
                <a:solidFill>
                  <a:srgbClr val="FF0000"/>
                </a:solidFill>
              </a:rPr>
              <a:t>How many social </a:t>
            </a:r>
            <a:r>
              <a:rPr lang="en-GB" b="1" dirty="0" smtClean="0">
                <a:solidFill>
                  <a:srgbClr val="FF0000"/>
                </a:solidFill>
              </a:rPr>
              <a:t>media </a:t>
            </a:r>
            <a:r>
              <a:rPr lang="en-GB" b="1" dirty="0">
                <a:solidFill>
                  <a:srgbClr val="FF0000"/>
                </a:solidFill>
              </a:rPr>
              <a:t>sites and apps can you name?</a:t>
            </a:r>
          </a:p>
          <a:p>
            <a:r>
              <a:rPr lang="en-GB" b="1" dirty="0">
                <a:solidFill>
                  <a:srgbClr val="FF0000"/>
                </a:solidFill>
              </a:rPr>
              <a:t>Which social media site do </a:t>
            </a:r>
            <a:r>
              <a:rPr lang="en-GB" b="1" dirty="0" smtClean="0">
                <a:solidFill>
                  <a:srgbClr val="FF0000"/>
                </a:solidFill>
              </a:rPr>
              <a:t>you use the </a:t>
            </a:r>
            <a:r>
              <a:rPr lang="en-GB" b="1" dirty="0">
                <a:solidFill>
                  <a:srgbClr val="FF0000"/>
                </a:solidFill>
              </a:rPr>
              <a:t>most </a:t>
            </a:r>
            <a:r>
              <a:rPr lang="en-GB" b="1" dirty="0" smtClean="0">
                <a:solidFill>
                  <a:srgbClr val="FF0000"/>
                </a:solidFill>
              </a:rPr>
              <a:t>to </a:t>
            </a:r>
            <a:r>
              <a:rPr lang="en-GB" b="1" dirty="0">
                <a:solidFill>
                  <a:srgbClr val="FF0000"/>
                </a:solidFill>
              </a:rPr>
              <a:t>communicate?</a:t>
            </a:r>
          </a:p>
          <a:p>
            <a:r>
              <a:rPr lang="en-GB" b="1" dirty="0">
                <a:solidFill>
                  <a:srgbClr val="FF0000"/>
                </a:solidFill>
              </a:rPr>
              <a:t>Which social media site does your teacher or parent(s) use?</a:t>
            </a:r>
          </a:p>
          <a:p>
            <a:r>
              <a:rPr lang="en-GB" b="1" dirty="0">
                <a:solidFill>
                  <a:srgbClr val="FF0000"/>
                </a:solidFill>
              </a:rPr>
              <a:t>Are they the same? How would a business use this to </a:t>
            </a:r>
            <a:r>
              <a:rPr lang="en-GB" b="1" dirty="0" smtClean="0">
                <a:solidFill>
                  <a:srgbClr val="FF0000"/>
                </a:solidFill>
              </a:rPr>
              <a:t>communicate </a:t>
            </a:r>
            <a:r>
              <a:rPr lang="en-GB" b="1" dirty="0">
                <a:solidFill>
                  <a:srgbClr val="FF0000"/>
                </a:solidFill>
              </a:rPr>
              <a:t>with you?</a:t>
            </a:r>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03015" y="5849524"/>
            <a:ext cx="1231605" cy="1005772"/>
          </a:xfrm>
          <a:prstGeom prst="rect">
            <a:avLst/>
          </a:prstGeom>
        </p:spPr>
      </p:pic>
      <p:pic>
        <p:nvPicPr>
          <p:cNvPr id="7" name="Picture 6"/>
          <p:cNvPicPr>
            <a:picLocks noChangeAspect="1"/>
          </p:cNvPicPr>
          <p:nvPr/>
        </p:nvPicPr>
        <p:blipFill>
          <a:blip r:embed="rId3"/>
          <a:stretch>
            <a:fillRect/>
          </a:stretch>
        </p:blipFill>
        <p:spPr>
          <a:xfrm>
            <a:off x="4943872" y="5848621"/>
            <a:ext cx="3119707" cy="982505"/>
          </a:xfrm>
          <a:prstGeom prst="rect">
            <a:avLst/>
          </a:prstGeom>
        </p:spPr>
      </p:pic>
    </p:spTree>
    <p:extLst>
      <p:ext uri="{BB962C8B-B14F-4D97-AF65-F5344CB8AC3E}">
        <p14:creationId xmlns:p14="http://schemas.microsoft.com/office/powerpoint/2010/main" val="4071607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393"/>
            <a:ext cx="10515600" cy="1203367"/>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000" dirty="0" smtClean="0"/>
              <a:t>Changes (OVER TIME) </a:t>
            </a:r>
            <a:r>
              <a:rPr lang="en-GB" sz="4000" dirty="0"/>
              <a:t>in what consumers </a:t>
            </a:r>
            <a:r>
              <a:rPr lang="en-GB" sz="4000" dirty="0" smtClean="0"/>
              <a:t>want</a:t>
            </a:r>
            <a:endParaRPr lang="en-GB" dirty="0"/>
          </a:p>
        </p:txBody>
      </p:sp>
      <p:grpSp>
        <p:nvGrpSpPr>
          <p:cNvPr id="4" name="Group 3"/>
          <p:cNvGrpSpPr/>
          <p:nvPr/>
        </p:nvGrpSpPr>
        <p:grpSpPr>
          <a:xfrm>
            <a:off x="125154" y="1844824"/>
            <a:ext cx="11680137" cy="4133059"/>
            <a:chOff x="125154" y="1844824"/>
            <a:chExt cx="11680137" cy="4133059"/>
          </a:xfrm>
        </p:grpSpPr>
        <p:pic>
          <p:nvPicPr>
            <p:cNvPr id="9" name="Picture 8"/>
            <p:cNvPicPr>
              <a:picLocks noChangeAspect="1"/>
            </p:cNvPicPr>
            <p:nvPr/>
          </p:nvPicPr>
          <p:blipFill rotWithShape="1">
            <a:blip r:embed="rId3"/>
            <a:srcRect b="15837"/>
            <a:stretch/>
          </p:blipFill>
          <p:spPr>
            <a:xfrm>
              <a:off x="4007768" y="1844824"/>
              <a:ext cx="3933825"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74 Mangle ideas | vintage laundry, wringer, wringer wash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154" y="1850611"/>
              <a:ext cx="3697142"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5"/>
            <a:srcRect l="10526"/>
            <a:stretch/>
          </p:blipFill>
          <p:spPr>
            <a:xfrm>
              <a:off x="8132883" y="1873427"/>
              <a:ext cx="3672408"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 name="TextBox 2"/>
          <p:cNvSpPr txBox="1"/>
          <p:nvPr/>
        </p:nvSpPr>
        <p:spPr>
          <a:xfrm>
            <a:off x="125154" y="6093296"/>
            <a:ext cx="12667590" cy="461665"/>
          </a:xfrm>
          <a:prstGeom prst="rect">
            <a:avLst/>
          </a:prstGeom>
          <a:noFill/>
        </p:spPr>
        <p:txBody>
          <a:bodyPr wrap="square" rtlCol="0">
            <a:spAutoFit/>
          </a:bodyPr>
          <a:lstStyle/>
          <a:p>
            <a:r>
              <a:rPr lang="en-GB" sz="2400" b="1" dirty="0" smtClean="0">
                <a:solidFill>
                  <a:srgbClr val="FF0000"/>
                </a:solidFill>
              </a:rPr>
              <a:t>Explain what is happening in these three images, remember to think like a business person!</a:t>
            </a:r>
            <a:endParaRPr lang="en-GB" sz="2400" b="1" dirty="0">
              <a:solidFill>
                <a:srgbClr val="FF0000"/>
              </a:solidFill>
            </a:endParaRPr>
          </a:p>
        </p:txBody>
      </p:sp>
    </p:spTree>
    <p:extLst>
      <p:ext uri="{BB962C8B-B14F-4D97-AF65-F5344CB8AC3E}">
        <p14:creationId xmlns:p14="http://schemas.microsoft.com/office/powerpoint/2010/main" val="1504206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Wants and needs: ready meals</a:t>
            </a:r>
          </a:p>
        </p:txBody>
      </p:sp>
      <p:sp>
        <p:nvSpPr>
          <p:cNvPr id="3" name="Content Placeholder 2"/>
          <p:cNvSpPr>
            <a:spLocks noGrp="1"/>
          </p:cNvSpPr>
          <p:nvPr>
            <p:ph idx="1"/>
          </p:nvPr>
        </p:nvSpPr>
        <p:spPr/>
        <p:txBody>
          <a:bodyPr>
            <a:normAutofit/>
          </a:bodyPr>
          <a:lstStyle/>
          <a:p>
            <a:pPr marL="0" indent="0">
              <a:buNone/>
            </a:pPr>
            <a:r>
              <a:rPr lang="en-GB" sz="2800" dirty="0" smtClean="0"/>
              <a:t>Customers </a:t>
            </a:r>
            <a:r>
              <a:rPr lang="en-GB" sz="2800" dirty="0"/>
              <a:t>are </a:t>
            </a:r>
            <a:r>
              <a:rPr lang="en-GB" sz="2800" dirty="0" smtClean="0"/>
              <a:t>working </a:t>
            </a:r>
            <a:r>
              <a:rPr lang="en-GB" sz="2800" dirty="0"/>
              <a:t>more and have less </a:t>
            </a:r>
            <a:r>
              <a:rPr lang="en-GB" dirty="0" smtClean="0"/>
              <a:t>free </a:t>
            </a:r>
            <a:r>
              <a:rPr lang="en-GB" sz="2800" dirty="0" smtClean="0"/>
              <a:t>time</a:t>
            </a:r>
            <a:r>
              <a:rPr lang="en-GB" sz="2800" dirty="0"/>
              <a:t>, so the ready meal market is catering to these consumer needs</a:t>
            </a:r>
          </a:p>
        </p:txBody>
      </p:sp>
      <p:sp>
        <p:nvSpPr>
          <p:cNvPr id="4" name="TextBox 3"/>
          <p:cNvSpPr txBox="1"/>
          <p:nvPr/>
        </p:nvSpPr>
        <p:spPr>
          <a:xfrm>
            <a:off x="6976307" y="3904310"/>
            <a:ext cx="4964737" cy="1569660"/>
          </a:xfrm>
          <a:prstGeom prst="rect">
            <a:avLst/>
          </a:prstGeom>
          <a:noFill/>
        </p:spPr>
        <p:txBody>
          <a:bodyPr wrap="square" rtlCol="0">
            <a:spAutoFit/>
          </a:bodyPr>
          <a:lstStyle/>
          <a:p>
            <a:r>
              <a:rPr lang="en-GB" sz="2400" dirty="0" smtClean="0">
                <a:solidFill>
                  <a:srgbClr val="FF0000"/>
                </a:solidFill>
                <a:latin typeface="Arial Rounded MT Bold" panose="020F0704030504030204" pitchFamily="34" charset="0"/>
              </a:rPr>
              <a:t>Name </a:t>
            </a:r>
            <a:r>
              <a:rPr lang="en-GB" sz="2400" dirty="0">
                <a:solidFill>
                  <a:srgbClr val="FF0000"/>
                </a:solidFill>
                <a:latin typeface="Arial Rounded MT Bold" panose="020F0704030504030204" pitchFamily="34" charset="0"/>
              </a:rPr>
              <a:t>3 other products that help customers to manage their time, or </a:t>
            </a:r>
            <a:r>
              <a:rPr lang="en-GB" sz="2400" dirty="0" smtClean="0">
                <a:solidFill>
                  <a:srgbClr val="FF0000"/>
                </a:solidFill>
                <a:latin typeface="Arial Rounded MT Bold" panose="020F0704030504030204" pitchFamily="34" charset="0"/>
              </a:rPr>
              <a:t>that use </a:t>
            </a:r>
            <a:r>
              <a:rPr lang="en-GB" sz="2400" dirty="0">
                <a:solidFill>
                  <a:srgbClr val="FF0000"/>
                </a:solidFill>
                <a:latin typeface="Arial Rounded MT Bold" panose="020F0704030504030204" pitchFamily="34" charset="0"/>
              </a:rPr>
              <a:t>convenience as their </a:t>
            </a:r>
            <a:r>
              <a:rPr lang="en-GB" sz="2400" dirty="0" smtClean="0">
                <a:solidFill>
                  <a:srgbClr val="FF0000"/>
                </a:solidFill>
                <a:latin typeface="Arial Rounded MT Bold" panose="020F0704030504030204" pitchFamily="34" charset="0"/>
              </a:rPr>
              <a:t>Unique Selling Point (</a:t>
            </a:r>
            <a:r>
              <a:rPr lang="en-GB" sz="2400" dirty="0" err="1" smtClean="0">
                <a:solidFill>
                  <a:srgbClr val="FF0000"/>
                </a:solidFill>
                <a:latin typeface="Arial Rounded MT Bold" panose="020F0704030504030204" pitchFamily="34" charset="0"/>
              </a:rPr>
              <a:t>USP</a:t>
            </a:r>
            <a:r>
              <a:rPr lang="en-GB" sz="2400" dirty="0" smtClean="0">
                <a:solidFill>
                  <a:srgbClr val="FF0000"/>
                </a:solidFill>
                <a:latin typeface="Arial Rounded MT Bold" panose="020F0704030504030204" pitchFamily="34" charset="0"/>
              </a:rPr>
              <a:t>)</a:t>
            </a:r>
            <a:endParaRPr lang="en-GB" sz="2400" dirty="0">
              <a:solidFill>
                <a:srgbClr val="FF0000"/>
              </a:solidFill>
              <a:latin typeface="Arial Rounded MT Bold" panose="020F0704030504030204" pitchFamily="34" charset="0"/>
            </a:endParaRPr>
          </a:p>
        </p:txBody>
      </p:sp>
      <p:pic>
        <p:nvPicPr>
          <p:cNvPr id="5" name="Picture 4"/>
          <p:cNvPicPr>
            <a:picLocks noChangeAspect="1"/>
          </p:cNvPicPr>
          <p:nvPr/>
        </p:nvPicPr>
        <p:blipFill>
          <a:blip r:embed="rId3"/>
          <a:stretch>
            <a:fillRect/>
          </a:stretch>
        </p:blipFill>
        <p:spPr>
          <a:xfrm>
            <a:off x="250956" y="2852936"/>
            <a:ext cx="6528725" cy="3672408"/>
          </a:xfrm>
          <a:prstGeom prst="rect">
            <a:avLst/>
          </a:prstGeom>
        </p:spPr>
      </p:pic>
    </p:spTree>
    <p:extLst>
      <p:ext uri="{BB962C8B-B14F-4D97-AF65-F5344CB8AC3E}">
        <p14:creationId xmlns:p14="http://schemas.microsoft.com/office/powerpoint/2010/main" val="1263951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pPr algn="l"/>
            <a:r>
              <a:rPr lang="en-GB" dirty="0"/>
              <a:t>You need worksheet </a:t>
            </a:r>
            <a:r>
              <a:rPr lang="en-GB" dirty="0" smtClean="0"/>
              <a:t>1.1.1 </a:t>
            </a:r>
            <a:r>
              <a:rPr lang="en-GB" dirty="0"/>
              <a:t>for this lesson</a:t>
            </a:r>
          </a:p>
        </p:txBody>
      </p:sp>
      <p:pic>
        <p:nvPicPr>
          <p:cNvPr id="4" name="Content Placeholder 3"/>
          <p:cNvPicPr>
            <a:picLocks noGrp="1" noChangeAspect="1"/>
          </p:cNvPicPr>
          <p:nvPr>
            <p:ph idx="1"/>
          </p:nvPr>
        </p:nvPicPr>
        <p:blipFill>
          <a:blip r:embed="rId3"/>
          <a:stretch>
            <a:fillRect/>
          </a:stretch>
        </p:blipFill>
        <p:spPr>
          <a:xfrm>
            <a:off x="1483381" y="1825625"/>
            <a:ext cx="9225238"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07142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Wants and needs: “Free from” foods</a:t>
            </a:r>
          </a:p>
        </p:txBody>
      </p:sp>
      <p:sp>
        <p:nvSpPr>
          <p:cNvPr id="3" name="Content Placeholder 2"/>
          <p:cNvSpPr>
            <a:spLocks noGrp="1"/>
          </p:cNvSpPr>
          <p:nvPr>
            <p:ph sz="half" idx="1"/>
          </p:nvPr>
        </p:nvSpPr>
        <p:spPr>
          <a:xfrm>
            <a:off x="838200" y="1825625"/>
            <a:ext cx="10442376" cy="4351338"/>
          </a:xfrm>
        </p:spPr>
        <p:txBody>
          <a:bodyPr>
            <a:normAutofit/>
          </a:bodyPr>
          <a:lstStyle/>
          <a:p>
            <a:r>
              <a:rPr lang="en-GB" sz="3200" dirty="0"/>
              <a:t>Consumers are also demanding organic, </a:t>
            </a:r>
            <a:r>
              <a:rPr lang="en-GB" sz="3200" dirty="0" smtClean="0"/>
              <a:t>free-range, </a:t>
            </a:r>
            <a:r>
              <a:rPr lang="en-GB" sz="3200" dirty="0"/>
              <a:t>sustainable, </a:t>
            </a:r>
            <a:r>
              <a:rPr lang="en-GB" sz="3200" dirty="0" smtClean="0"/>
              <a:t>and eco-friendly </a:t>
            </a:r>
            <a:r>
              <a:rPr lang="en-GB" sz="3200" dirty="0"/>
              <a:t>products as </a:t>
            </a:r>
            <a:r>
              <a:rPr lang="en-GB" sz="3200" dirty="0" smtClean="0"/>
              <a:t>they </a:t>
            </a:r>
            <a:r>
              <a:rPr lang="en-GB" sz="3200" dirty="0"/>
              <a:t>become more aware of our impact on the </a:t>
            </a:r>
            <a:r>
              <a:rPr lang="en-GB" sz="3200" dirty="0" smtClean="0"/>
              <a:t>environment</a:t>
            </a:r>
          </a:p>
          <a:p>
            <a:r>
              <a:rPr lang="en-GB" sz="3200" dirty="0" smtClean="0"/>
              <a:t>There are also many new products catering to alternative diets and allergies</a:t>
            </a:r>
            <a:endParaRPr lang="en-GB" sz="3200" dirty="0"/>
          </a:p>
        </p:txBody>
      </p:sp>
      <p:pic>
        <p:nvPicPr>
          <p:cNvPr id="15362" name="Picture 2" descr="Image result for organic foo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832304" y="3933056"/>
            <a:ext cx="2880320" cy="28720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1055440" y="4359725"/>
            <a:ext cx="3456384" cy="2155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5159896" y="4581128"/>
            <a:ext cx="2880320" cy="1754326"/>
          </a:xfrm>
          <a:prstGeom prst="rect">
            <a:avLst/>
          </a:prstGeom>
        </p:spPr>
        <p:txBody>
          <a:bodyPr wrap="square">
            <a:spAutoFit/>
          </a:bodyPr>
          <a:lstStyle/>
          <a:p>
            <a:r>
              <a:rPr lang="en-GB" sz="3600" dirty="0">
                <a:solidFill>
                  <a:srgbClr val="FF0000"/>
                </a:solidFill>
                <a:latin typeface="Arial Rounded MT Bold" panose="020F0704030504030204" pitchFamily="34" charset="0"/>
              </a:rPr>
              <a:t>Name 3 </a:t>
            </a:r>
            <a:r>
              <a:rPr lang="en-GB" sz="3600" dirty="0" smtClean="0">
                <a:solidFill>
                  <a:srgbClr val="FF0000"/>
                </a:solidFill>
                <a:latin typeface="Arial Rounded MT Bold" panose="020F0704030504030204" pitchFamily="34" charset="0"/>
              </a:rPr>
              <a:t>other ‘free from’ foods</a:t>
            </a:r>
            <a:endParaRPr lang="en-GB" sz="3600" dirty="0"/>
          </a:p>
        </p:txBody>
      </p:sp>
    </p:spTree>
    <p:extLst>
      <p:ext uri="{BB962C8B-B14F-4D97-AF65-F5344CB8AC3E}">
        <p14:creationId xmlns:p14="http://schemas.microsoft.com/office/powerpoint/2010/main" val="227628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 in tastes and trends</a:t>
            </a:r>
          </a:p>
        </p:txBody>
      </p:sp>
      <p:sp>
        <p:nvSpPr>
          <p:cNvPr id="3" name="Content Placeholder 2"/>
          <p:cNvSpPr>
            <a:spLocks noGrp="1"/>
          </p:cNvSpPr>
          <p:nvPr>
            <p:ph sz="half" idx="1"/>
          </p:nvPr>
        </p:nvSpPr>
        <p:spPr>
          <a:xfrm>
            <a:off x="174576" y="1783410"/>
            <a:ext cx="11781350" cy="4351338"/>
          </a:xfrm>
        </p:spPr>
        <p:txBody>
          <a:bodyPr>
            <a:normAutofit/>
          </a:bodyPr>
          <a:lstStyle/>
          <a:p>
            <a:pPr marL="0" indent="0">
              <a:buNone/>
            </a:pPr>
            <a:r>
              <a:rPr lang="en-GB" sz="3200" dirty="0"/>
              <a:t>Consumer tastes change over </a:t>
            </a:r>
            <a:r>
              <a:rPr lang="en-GB" sz="3200" dirty="0" smtClean="0"/>
              <a:t>time, </a:t>
            </a:r>
            <a:r>
              <a:rPr lang="en-GB" sz="3200" dirty="0"/>
              <a:t>which means </a:t>
            </a:r>
            <a:r>
              <a:rPr lang="en-GB" sz="3200" dirty="0" smtClean="0"/>
              <a:t>that businesses need to be creating new products all the time, this is called New </a:t>
            </a:r>
            <a:r>
              <a:rPr lang="en-GB" sz="3200" dirty="0"/>
              <a:t>P</a:t>
            </a:r>
            <a:r>
              <a:rPr lang="en-GB" sz="3200" dirty="0" smtClean="0"/>
              <a:t>roduct </a:t>
            </a:r>
            <a:r>
              <a:rPr lang="en-GB" sz="3200" dirty="0"/>
              <a:t>D</a:t>
            </a:r>
            <a:r>
              <a:rPr lang="en-GB" sz="3200" dirty="0" smtClean="0"/>
              <a:t>evelopment (NPD)</a:t>
            </a:r>
            <a:endParaRPr lang="en-GB" sz="3200" dirty="0"/>
          </a:p>
        </p:txBody>
      </p:sp>
      <p:pic>
        <p:nvPicPr>
          <p:cNvPr id="5" name="Picture 4"/>
          <p:cNvPicPr>
            <a:picLocks noChangeAspect="1"/>
          </p:cNvPicPr>
          <p:nvPr/>
        </p:nvPicPr>
        <p:blipFill>
          <a:blip r:embed="rId3"/>
          <a:stretch>
            <a:fillRect/>
          </a:stretch>
        </p:blipFill>
        <p:spPr>
          <a:xfrm>
            <a:off x="767408" y="3328549"/>
            <a:ext cx="5153638" cy="2898921"/>
          </a:xfrm>
          <a:prstGeom prst="rect">
            <a:avLst/>
          </a:prstGeom>
        </p:spPr>
      </p:pic>
      <p:sp>
        <p:nvSpPr>
          <p:cNvPr id="6" name="Rectangle 5"/>
          <p:cNvSpPr/>
          <p:nvPr/>
        </p:nvSpPr>
        <p:spPr>
          <a:xfrm>
            <a:off x="6151240" y="3118927"/>
            <a:ext cx="5804686" cy="3108543"/>
          </a:xfrm>
          <a:prstGeom prst="rect">
            <a:avLst/>
          </a:prstGeom>
        </p:spPr>
        <p:txBody>
          <a:bodyPr wrap="square">
            <a:spAutoFit/>
          </a:bodyPr>
          <a:lstStyle/>
          <a:p>
            <a:r>
              <a:rPr lang="en-GB" sz="2800" b="1" dirty="0">
                <a:solidFill>
                  <a:srgbClr val="FF0000"/>
                </a:solidFill>
                <a:latin typeface="Arial Rounded MT Bold" panose="020F0704030504030204" pitchFamily="34" charset="0"/>
              </a:rPr>
              <a:t>These are toys from </a:t>
            </a:r>
            <a:r>
              <a:rPr lang="en-GB" sz="2800" b="1" dirty="0" smtClean="0">
                <a:solidFill>
                  <a:srgbClr val="FF0000"/>
                </a:solidFill>
                <a:latin typeface="Arial Rounded MT Bold" panose="020F0704030504030204" pitchFamily="34" charset="0"/>
              </a:rPr>
              <a:t>2012, how old were you in that year?</a:t>
            </a:r>
          </a:p>
          <a:p>
            <a:endParaRPr lang="en-GB" sz="2800" b="1" dirty="0">
              <a:solidFill>
                <a:srgbClr val="FF0000"/>
              </a:solidFill>
              <a:latin typeface="Arial Rounded MT Bold" panose="020F0704030504030204" pitchFamily="34" charset="0"/>
            </a:endParaRPr>
          </a:p>
          <a:p>
            <a:r>
              <a:rPr lang="en-GB" sz="2800" b="1" dirty="0" smtClean="0">
                <a:solidFill>
                  <a:srgbClr val="FF0000"/>
                </a:solidFill>
                <a:latin typeface="Arial Rounded MT Bold" panose="020F0704030504030204" pitchFamily="34" charset="0"/>
              </a:rPr>
              <a:t>Compare </a:t>
            </a:r>
            <a:r>
              <a:rPr lang="en-GB" sz="2800" b="1" dirty="0">
                <a:solidFill>
                  <a:srgbClr val="FF0000"/>
                </a:solidFill>
                <a:latin typeface="Arial Rounded MT Bold" panose="020F0704030504030204" pitchFamily="34" charset="0"/>
              </a:rPr>
              <a:t>these with toys being sold this year.  </a:t>
            </a:r>
            <a:endParaRPr lang="en-GB" sz="2800" b="1" dirty="0" smtClean="0">
              <a:solidFill>
                <a:srgbClr val="FF0000"/>
              </a:solidFill>
              <a:latin typeface="Arial Rounded MT Bold" panose="020F0704030504030204" pitchFamily="34" charset="0"/>
            </a:endParaRPr>
          </a:p>
          <a:p>
            <a:endParaRPr lang="en-GB" sz="2800" b="1" dirty="0">
              <a:solidFill>
                <a:srgbClr val="FF0000"/>
              </a:solidFill>
              <a:latin typeface="Arial Rounded MT Bold" panose="020F0704030504030204" pitchFamily="34" charset="0"/>
            </a:endParaRPr>
          </a:p>
          <a:p>
            <a:r>
              <a:rPr lang="en-GB" sz="2800" b="1" dirty="0" smtClean="0">
                <a:solidFill>
                  <a:srgbClr val="FF0000"/>
                </a:solidFill>
                <a:latin typeface="Arial Rounded MT Bold" panose="020F0704030504030204" pitchFamily="34" charset="0"/>
              </a:rPr>
              <a:t>Are </a:t>
            </a:r>
            <a:r>
              <a:rPr lang="en-GB" sz="2800" b="1" dirty="0">
                <a:solidFill>
                  <a:srgbClr val="FF0000"/>
                </a:solidFill>
                <a:latin typeface="Arial Rounded MT Bold" panose="020F0704030504030204" pitchFamily="34" charset="0"/>
              </a:rPr>
              <a:t>they the </a:t>
            </a:r>
            <a:r>
              <a:rPr lang="en-GB" sz="2800" b="1" dirty="0" smtClean="0">
                <a:solidFill>
                  <a:srgbClr val="FF0000"/>
                </a:solidFill>
                <a:latin typeface="Arial Rounded MT Bold" panose="020F0704030504030204" pitchFamily="34" charset="0"/>
              </a:rPr>
              <a:t>same products?</a:t>
            </a:r>
            <a:endParaRPr lang="en-GB" sz="2800" b="1" dirty="0">
              <a:solidFill>
                <a:srgbClr val="FF0000"/>
              </a:solidFill>
              <a:latin typeface="Arial Rounded MT Bold" panose="020F0704030504030204" pitchFamily="34" charset="0"/>
            </a:endParaRPr>
          </a:p>
        </p:txBody>
      </p:sp>
    </p:spTree>
    <p:extLst>
      <p:ext uri="{BB962C8B-B14F-4D97-AF65-F5344CB8AC3E}">
        <p14:creationId xmlns:p14="http://schemas.microsoft.com/office/powerpoint/2010/main" val="3919747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b="1" dirty="0">
                <a:solidFill>
                  <a:srgbClr val="FFC000"/>
                </a:solidFill>
              </a:rPr>
              <a:t>Suggested </a:t>
            </a:r>
            <a:r>
              <a:rPr lang="en-GB" sz="4800" b="1" dirty="0" smtClean="0">
                <a:solidFill>
                  <a:srgbClr val="FFC000"/>
                </a:solidFill>
              </a:rPr>
              <a:t>activity – research the market</a:t>
            </a:r>
            <a:endParaRPr lang="en-GB" sz="4800" b="1" dirty="0">
              <a:solidFill>
                <a:srgbClr val="FFC000"/>
              </a:solidFill>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3200" dirty="0"/>
              <a:t>Use a computer to research </a:t>
            </a:r>
            <a:r>
              <a:rPr lang="en-GB" sz="3200" b="1" dirty="0"/>
              <a:t>new </a:t>
            </a:r>
            <a:r>
              <a:rPr lang="en-GB" sz="3200" b="1" dirty="0" smtClean="0"/>
              <a:t>food products </a:t>
            </a:r>
            <a:r>
              <a:rPr lang="en-GB" sz="3200" dirty="0"/>
              <a:t>coming on the market</a:t>
            </a:r>
          </a:p>
          <a:p>
            <a:r>
              <a:rPr lang="en-GB" sz="3200" dirty="0" smtClean="0"/>
              <a:t>Then divide </a:t>
            </a:r>
            <a:r>
              <a:rPr lang="en-GB" sz="3200" dirty="0"/>
              <a:t>these into </a:t>
            </a:r>
            <a:r>
              <a:rPr lang="en-GB" sz="3200" dirty="0" smtClean="0"/>
              <a:t>3 categories </a:t>
            </a:r>
            <a:r>
              <a:rPr lang="en-GB" sz="3200" dirty="0"/>
              <a:t>such as </a:t>
            </a:r>
            <a:r>
              <a:rPr lang="en-GB" sz="3200" dirty="0" smtClean="0"/>
              <a:t>‘frozen’, ‘snacks’ or ‘vegan’</a:t>
            </a:r>
          </a:p>
          <a:p>
            <a:r>
              <a:rPr lang="en-GB" sz="3200" dirty="0" smtClean="0"/>
              <a:t>Explain any new trends that you notice</a:t>
            </a:r>
          </a:p>
        </p:txBody>
      </p:sp>
      <p:pic>
        <p:nvPicPr>
          <p:cNvPr id="2050" name="Picture 2" descr="Lindt Dubai Style Chocolate Bar (5.3 oz) | Lindt USA"/>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587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7824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429000"/>
            <a:ext cx="10515600" cy="2852737"/>
          </a:xfrm>
        </p:spPr>
        <p:txBody>
          <a:bodyPr>
            <a:noAutofit/>
          </a:bodyPr>
          <a:lstStyle/>
          <a:p>
            <a:r>
              <a:rPr lang="en-GB" sz="5400" dirty="0">
                <a:solidFill>
                  <a:schemeClr val="bg1"/>
                </a:solidFill>
                <a:latin typeface="+mn-lt"/>
              </a:rPr>
              <a:t>Why new business ideas come about: Products and services becoming obsolete</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3762284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sz="4800" dirty="0">
                <a:solidFill>
                  <a:schemeClr val="tx1"/>
                </a:solidFill>
              </a:rPr>
              <a:t>Definition: Obsolete</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2800" dirty="0"/>
              <a:t>Obsolete means a </a:t>
            </a:r>
            <a:r>
              <a:rPr lang="en-GB" sz="2800" dirty="0" smtClean="0"/>
              <a:t>product or service </a:t>
            </a:r>
            <a:r>
              <a:rPr lang="en-GB" sz="2800" dirty="0"/>
              <a:t>that is no longer used or </a:t>
            </a:r>
            <a:r>
              <a:rPr lang="en-GB" sz="2800" dirty="0" smtClean="0"/>
              <a:t>that is out </a:t>
            </a:r>
            <a:r>
              <a:rPr lang="en-GB" sz="2800" dirty="0"/>
              <a:t>of </a:t>
            </a:r>
            <a:r>
              <a:rPr lang="en-GB" sz="2800" dirty="0" smtClean="0"/>
              <a:t>date e.g. VHS cassettes are obsolete because consumers stream films instead</a:t>
            </a:r>
            <a:endParaRPr lang="en-GB" sz="2800" dirty="0"/>
          </a:p>
        </p:txBody>
      </p:sp>
      <p:pic>
        <p:nvPicPr>
          <p:cNvPr id="5" name="Picture 4"/>
          <p:cNvPicPr>
            <a:picLocks noChangeAspect="1"/>
          </p:cNvPicPr>
          <p:nvPr/>
        </p:nvPicPr>
        <p:blipFill>
          <a:blip r:embed="rId2"/>
          <a:stretch>
            <a:fillRect/>
          </a:stretch>
        </p:blipFill>
        <p:spPr>
          <a:xfrm rot="19159446">
            <a:off x="3393658" y="3694487"/>
            <a:ext cx="4091695" cy="2283737"/>
          </a:xfrm>
          <a:prstGeom prst="rect">
            <a:avLst/>
          </a:prstGeom>
        </p:spPr>
      </p:pic>
      <p:pic>
        <p:nvPicPr>
          <p:cNvPr id="6" name="Picture 5"/>
          <p:cNvPicPr>
            <a:picLocks noChangeAspect="1"/>
          </p:cNvPicPr>
          <p:nvPr/>
        </p:nvPicPr>
        <p:blipFill>
          <a:blip r:embed="rId3">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853825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393"/>
            <a:ext cx="10515600" cy="1203367"/>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000" dirty="0" smtClean="0"/>
              <a:t>Obsolete products</a:t>
            </a:r>
            <a:endParaRPr lang="en-GB" dirty="0"/>
          </a:p>
        </p:txBody>
      </p:sp>
      <p:sp>
        <p:nvSpPr>
          <p:cNvPr id="3" name="Rectangle 2"/>
          <p:cNvSpPr/>
          <p:nvPr/>
        </p:nvSpPr>
        <p:spPr>
          <a:xfrm>
            <a:off x="1127448" y="5877272"/>
            <a:ext cx="1051316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srgbClr val="FF0000"/>
                </a:solidFill>
                <a:effectLst/>
                <a:uLnTx/>
                <a:uFillTx/>
                <a:latin typeface="Calibri" panose="020F0502020204030204"/>
                <a:ea typeface="+mn-ea"/>
                <a:cs typeface="+mn-cs"/>
              </a:rPr>
              <a:t>Can you name the product (or service) that has replaced these obsolete</a:t>
            </a:r>
            <a:r>
              <a:rPr kumimoji="0" lang="en-GB" sz="3200" b="1" i="0" u="none" strike="noStrike" kern="1200" cap="none" spc="0" normalizeH="0" noProof="0" dirty="0" smtClean="0">
                <a:ln>
                  <a:noFill/>
                </a:ln>
                <a:solidFill>
                  <a:srgbClr val="FF0000"/>
                </a:solidFill>
                <a:effectLst/>
                <a:uLnTx/>
                <a:uFillTx/>
                <a:latin typeface="Calibri" panose="020F0502020204030204"/>
                <a:ea typeface="+mn-ea"/>
                <a:cs typeface="+mn-cs"/>
              </a:rPr>
              <a:t> products?</a:t>
            </a:r>
            <a:endParaRPr kumimoji="0" lang="en-GB"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5" name="Picture 4"/>
          <p:cNvPicPr>
            <a:picLocks noChangeAspect="1"/>
          </p:cNvPicPr>
          <p:nvPr/>
        </p:nvPicPr>
        <p:blipFill>
          <a:blip r:embed="rId3"/>
          <a:stretch>
            <a:fillRect/>
          </a:stretch>
        </p:blipFill>
        <p:spPr>
          <a:xfrm>
            <a:off x="983432" y="1628800"/>
            <a:ext cx="3810000" cy="2857500"/>
          </a:xfrm>
          <a:prstGeom prst="rect">
            <a:avLst/>
          </a:prstGeom>
        </p:spPr>
      </p:pic>
      <p:pic>
        <p:nvPicPr>
          <p:cNvPr id="6" name="Picture 5"/>
          <p:cNvPicPr>
            <a:picLocks noChangeAspect="1"/>
          </p:cNvPicPr>
          <p:nvPr/>
        </p:nvPicPr>
        <p:blipFill>
          <a:blip r:embed="rId4"/>
          <a:stretch>
            <a:fillRect/>
          </a:stretch>
        </p:blipFill>
        <p:spPr>
          <a:xfrm>
            <a:off x="5663952" y="1772816"/>
            <a:ext cx="4942024" cy="3146422"/>
          </a:xfrm>
          <a:prstGeom prst="rect">
            <a:avLst/>
          </a:prstGeom>
        </p:spPr>
      </p:pic>
      <p:pic>
        <p:nvPicPr>
          <p:cNvPr id="7" name="Picture 6"/>
          <p:cNvPicPr>
            <a:picLocks noChangeAspect="1"/>
          </p:cNvPicPr>
          <p:nvPr/>
        </p:nvPicPr>
        <p:blipFill>
          <a:blip r:embed="rId5"/>
          <a:stretch>
            <a:fillRect/>
          </a:stretch>
        </p:blipFill>
        <p:spPr>
          <a:xfrm>
            <a:off x="3177796" y="4023568"/>
            <a:ext cx="2918204" cy="1645543"/>
          </a:xfrm>
          <a:prstGeom prst="rect">
            <a:avLst/>
          </a:prstGeom>
        </p:spPr>
      </p:pic>
      <p:pic>
        <p:nvPicPr>
          <p:cNvPr id="8" name="Picture 7"/>
          <p:cNvPicPr>
            <a:picLocks noChangeAspect="1"/>
          </p:cNvPicPr>
          <p:nvPr/>
        </p:nvPicPr>
        <p:blipFill>
          <a:blip r:embed="rId6">
            <a:extLst>
              <a:ext uri="{BEBA8EAE-BF5A-486C-A8C5-ECC9F3942E4B}">
                <a14:imgProps xmlns:a14="http://schemas.microsoft.com/office/drawing/2010/main">
                  <a14:imgLayer r:embed="rId7">
                    <a14:imgEffect>
                      <a14:backgroundRemoval t="4732" b="97792" l="0" r="100000"/>
                    </a14:imgEffect>
                  </a14:imgLayer>
                </a14:imgProps>
              </a:ext>
            </a:extLst>
          </a:blip>
          <a:stretch>
            <a:fillRect/>
          </a:stretch>
        </p:blipFill>
        <p:spPr>
          <a:xfrm>
            <a:off x="9196543" y="3990292"/>
            <a:ext cx="2818866" cy="2127573"/>
          </a:xfrm>
          <a:prstGeom prst="rect">
            <a:avLst/>
          </a:prstGeom>
        </p:spPr>
      </p:pic>
    </p:spTree>
    <p:extLst>
      <p:ext uri="{BB962C8B-B14F-4D97-AF65-F5344CB8AC3E}">
        <p14:creationId xmlns:p14="http://schemas.microsoft.com/office/powerpoint/2010/main" val="123684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Obsolete services</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sz="2800" dirty="0"/>
              <a:t>Some services are no longer required because of changes in technology or new inventions</a:t>
            </a:r>
          </a:p>
          <a:p>
            <a:r>
              <a:rPr lang="en-GB" sz="2800" dirty="0" smtClean="0"/>
              <a:t>For example:</a:t>
            </a:r>
          </a:p>
          <a:p>
            <a:pPr marL="914400" lvl="1" indent="-457200">
              <a:buFont typeface="+mj-lt"/>
              <a:buAutoNum type="alphaUcPeriod"/>
            </a:pPr>
            <a:r>
              <a:rPr lang="en-GB" sz="3000" dirty="0" smtClean="0"/>
              <a:t>Having film developed </a:t>
            </a:r>
          </a:p>
          <a:p>
            <a:pPr marL="914400" lvl="1" indent="-457200">
              <a:buFont typeface="+mj-lt"/>
              <a:buAutoNum type="alphaUcPeriod"/>
            </a:pPr>
            <a:r>
              <a:rPr lang="en-GB" sz="3000" dirty="0" smtClean="0"/>
              <a:t>Renting a video from a shop</a:t>
            </a:r>
          </a:p>
          <a:p>
            <a:pPr marL="914400" lvl="1" indent="-457200">
              <a:buFont typeface="+mj-lt"/>
              <a:buAutoNum type="alphaUcPeriod"/>
            </a:pPr>
            <a:r>
              <a:rPr lang="en-GB" sz="3000" dirty="0" smtClean="0"/>
              <a:t>Chimney sweep </a:t>
            </a:r>
          </a:p>
          <a:p>
            <a:pPr lvl="1"/>
            <a:endParaRPr lang="en-GB" sz="2800" dirty="0">
              <a:solidFill>
                <a:srgbClr val="FF0000"/>
              </a:solidFill>
            </a:endParaRPr>
          </a:p>
          <a:p>
            <a:pPr marL="0" indent="0">
              <a:buNone/>
            </a:pPr>
            <a:r>
              <a:rPr lang="en-GB" sz="3200" b="1" dirty="0" smtClean="0">
                <a:solidFill>
                  <a:srgbClr val="FF0000"/>
                </a:solidFill>
              </a:rPr>
              <a:t>Name 3 other </a:t>
            </a:r>
            <a:r>
              <a:rPr lang="en-GB" sz="3200" b="1" dirty="0">
                <a:solidFill>
                  <a:srgbClr val="FF0000"/>
                </a:solidFill>
              </a:rPr>
              <a:t>examples of obsolete </a:t>
            </a:r>
            <a:r>
              <a:rPr lang="en-GB" sz="3200" b="1" dirty="0" smtClean="0">
                <a:solidFill>
                  <a:srgbClr val="FF0000"/>
                </a:solidFill>
              </a:rPr>
              <a:t>services</a:t>
            </a:r>
            <a:endParaRPr lang="en-GB" sz="3200" b="1" dirty="0">
              <a:solidFill>
                <a:srgbClr val="FF0000"/>
              </a:solidFill>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8257" y="452396"/>
            <a:ext cx="4248472" cy="3187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r="8364"/>
          <a:stretch/>
        </p:blipFill>
        <p:spPr>
          <a:xfrm>
            <a:off x="9291602" y="2046172"/>
            <a:ext cx="2952329" cy="4811828"/>
          </a:xfrm>
          <a:prstGeom prst="rect">
            <a:avLst/>
          </a:prstGeom>
        </p:spPr>
      </p:pic>
      <p:pic>
        <p:nvPicPr>
          <p:cNvPr id="9"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18257" y="4211850"/>
            <a:ext cx="2874888" cy="196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5582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429000"/>
            <a:ext cx="10515600" cy="2852737"/>
          </a:xfrm>
        </p:spPr>
        <p:txBody>
          <a:bodyPr>
            <a:noAutofit/>
          </a:bodyPr>
          <a:lstStyle/>
          <a:p>
            <a:r>
              <a:rPr lang="en-GB" sz="5400" b="1" dirty="0">
                <a:solidFill>
                  <a:schemeClr val="bg1"/>
                </a:solidFill>
                <a:latin typeface="+mn-lt"/>
              </a:rPr>
              <a:t>How new business ideas come about: Original </a:t>
            </a:r>
            <a:r>
              <a:rPr lang="en-GB" sz="5400" dirty="0">
                <a:latin typeface="Arial Black" panose="020B0A04020102020204" pitchFamily="34" charset="0"/>
              </a:rPr>
              <a:t>ideas</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65199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sz="4800" dirty="0">
                <a:solidFill>
                  <a:schemeClr val="tx1"/>
                </a:solidFill>
              </a:rPr>
              <a:t>Definition: Original ideas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Autofit/>
          </a:bodyPr>
          <a:lstStyle/>
          <a:p>
            <a:r>
              <a:rPr lang="en-GB" sz="4000" dirty="0"/>
              <a:t>Original ideas are ones that have not been used before to put a product or service into production e.g. </a:t>
            </a:r>
            <a:r>
              <a:rPr lang="en-GB" sz="4000" dirty="0" smtClean="0"/>
              <a:t>Netflix streaming service</a:t>
            </a:r>
            <a:endParaRPr lang="en-GB" sz="4000" dirty="0"/>
          </a:p>
          <a:p>
            <a:endParaRPr lang="en-GB" sz="2400"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3269562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How do original ideas for products come about?</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The product may have been invented to </a:t>
            </a:r>
            <a:r>
              <a:rPr lang="en-GB" dirty="0"/>
              <a:t>solve problems</a:t>
            </a:r>
          </a:p>
          <a:p>
            <a:r>
              <a:rPr lang="en-GB" dirty="0"/>
              <a:t>It may be because an entrepreneur has a passion or interest</a:t>
            </a:r>
          </a:p>
          <a:p>
            <a:r>
              <a:rPr lang="en-GB" dirty="0"/>
              <a:t>A gap in the market may have been spotted</a:t>
            </a:r>
          </a:p>
          <a:p>
            <a:r>
              <a:rPr lang="en-GB" dirty="0"/>
              <a:t>A business may have carried out some research into the wants and needs of shoppers and be creating products to  meet those needs</a:t>
            </a:r>
          </a:p>
          <a:p>
            <a:endParaRPr lang="en-GB" dirty="0"/>
          </a:p>
        </p:txBody>
      </p:sp>
      <p:pic>
        <p:nvPicPr>
          <p:cNvPr id="4098" name="Picture 2" descr="Dyson V8 review | TechRada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109730" y="1807709"/>
            <a:ext cx="4522774" cy="25444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40016" y="4941168"/>
            <a:ext cx="3024336" cy="1754326"/>
          </a:xfrm>
          <a:prstGeom prst="rect">
            <a:avLst/>
          </a:prstGeom>
          <a:noFill/>
        </p:spPr>
        <p:txBody>
          <a:bodyPr wrap="square" rtlCol="0">
            <a:spAutoFit/>
          </a:bodyPr>
          <a:lstStyle/>
          <a:p>
            <a:r>
              <a:rPr lang="en-GB" dirty="0" smtClean="0">
                <a:latin typeface="Arial Black" panose="020B0A04020102020204" pitchFamily="34" charset="0"/>
              </a:rPr>
              <a:t>The Dyson was invented because old style vacuum cleaners had a removable bag which would get full and block the suction</a:t>
            </a:r>
            <a:endParaRPr lang="en-GB" dirty="0">
              <a:latin typeface="Arial Black" panose="020B0A04020102020204" pitchFamily="34" charset="0"/>
            </a:endParaRPr>
          </a:p>
        </p:txBody>
      </p:sp>
      <p:pic>
        <p:nvPicPr>
          <p:cNvPr id="6" name="Picture 5"/>
          <p:cNvPicPr>
            <a:picLocks noChangeAspect="1"/>
          </p:cNvPicPr>
          <p:nvPr/>
        </p:nvPicPr>
        <p:blipFill>
          <a:blip r:embed="rId4"/>
          <a:stretch>
            <a:fillRect/>
          </a:stretch>
        </p:blipFill>
        <p:spPr>
          <a:xfrm>
            <a:off x="10344150" y="4246955"/>
            <a:ext cx="1847850" cy="2466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ight Arrow 7"/>
          <p:cNvSpPr/>
          <p:nvPr/>
        </p:nvSpPr>
        <p:spPr>
          <a:xfrm>
            <a:off x="9264352" y="5407390"/>
            <a:ext cx="1584176" cy="733147"/>
          </a:xfrm>
          <a:prstGeom prst="rightArrow">
            <a:avLst/>
          </a:prstGeom>
          <a:solidFill>
            <a:srgbClr val="814B4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5754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p:spPr>
        <p:style>
          <a:lnRef idx="2">
            <a:schemeClr val="accent6">
              <a:shade val="50000"/>
            </a:schemeClr>
          </a:lnRef>
          <a:fillRef idx="1">
            <a:schemeClr val="accent6"/>
          </a:fillRef>
          <a:effectRef idx="0">
            <a:schemeClr val="accent6"/>
          </a:effectRef>
          <a:fontRef idx="minor">
            <a:schemeClr val="lt1"/>
          </a:fontRef>
        </p:style>
        <p:txBody>
          <a:bodyPr>
            <a:normAutofit/>
          </a:bodyPr>
          <a:lstStyle/>
          <a:p>
            <a:r>
              <a:rPr lang="en-GB" sz="4800" b="1" dirty="0">
                <a:solidFill>
                  <a:schemeClr val="bg1"/>
                </a:solidFill>
              </a:rPr>
              <a:t>From Edexcel</a:t>
            </a: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lnSpcReduction="10000"/>
          </a:bodyPr>
          <a:lstStyle/>
          <a:p>
            <a:pPr marL="0" indent="0">
              <a:buNone/>
            </a:pPr>
            <a:r>
              <a:rPr lang="en-GB" sz="3200" b="1" dirty="0"/>
              <a:t>Why new business ideas come about:</a:t>
            </a:r>
          </a:p>
          <a:p>
            <a:pPr lvl="0"/>
            <a:r>
              <a:rPr lang="en-GB" sz="3200" dirty="0"/>
              <a:t>Changes in technology</a:t>
            </a:r>
          </a:p>
          <a:p>
            <a:pPr lvl="0"/>
            <a:r>
              <a:rPr lang="en-GB" sz="3200" dirty="0"/>
              <a:t>Changes in what consumers want </a:t>
            </a:r>
          </a:p>
          <a:p>
            <a:pPr lvl="0"/>
            <a:r>
              <a:rPr lang="en-GB" sz="3200" dirty="0"/>
              <a:t>Products and services becoming obsolete</a:t>
            </a:r>
          </a:p>
          <a:p>
            <a:endParaRPr lang="en-GB" sz="3200" dirty="0"/>
          </a:p>
          <a:p>
            <a:pPr marL="0" indent="0">
              <a:buNone/>
            </a:pPr>
            <a:r>
              <a:rPr lang="en-GB" sz="3200" b="1" dirty="0"/>
              <a:t>How new business ideas come about:</a:t>
            </a:r>
          </a:p>
          <a:p>
            <a:pPr lvl="0"/>
            <a:r>
              <a:rPr lang="en-GB" sz="3200" dirty="0"/>
              <a:t>Original ideas </a:t>
            </a:r>
          </a:p>
          <a:p>
            <a:r>
              <a:rPr lang="en-GB" sz="3200" dirty="0"/>
              <a:t>Adapting existing products/services/ideas </a:t>
            </a:r>
          </a:p>
        </p:txBody>
      </p:sp>
    </p:spTree>
    <p:extLst>
      <p:ext uri="{BB962C8B-B14F-4D97-AF65-F5344CB8AC3E}">
        <p14:creationId xmlns:p14="http://schemas.microsoft.com/office/powerpoint/2010/main" val="2044416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Original ideas – solve problems</a:t>
            </a:r>
          </a:p>
        </p:txBody>
      </p:sp>
      <p:sp>
        <p:nvSpPr>
          <p:cNvPr id="3" name="Content Placeholder 2"/>
          <p:cNvSpPr>
            <a:spLocks noGrp="1"/>
          </p:cNvSpPr>
          <p:nvPr>
            <p:ph sz="half" idx="1"/>
          </p:nvPr>
        </p:nvSpPr>
        <p:spPr/>
        <p:style>
          <a:lnRef idx="2">
            <a:schemeClr val="accent4"/>
          </a:lnRef>
          <a:fillRef idx="1">
            <a:schemeClr val="lt1"/>
          </a:fillRef>
          <a:effectRef idx="0">
            <a:schemeClr val="accent4"/>
          </a:effectRef>
          <a:fontRef idx="minor">
            <a:schemeClr val="dk1"/>
          </a:fontRef>
        </p:style>
        <p:txBody>
          <a:bodyPr>
            <a:normAutofit/>
          </a:bodyPr>
          <a:lstStyle/>
          <a:p>
            <a:r>
              <a:rPr lang="en-GB" sz="2800" dirty="0"/>
              <a:t>This is Art Fry – he invented the post-it note by accident</a:t>
            </a:r>
          </a:p>
          <a:p>
            <a:r>
              <a:rPr lang="en-GB" sz="2800" dirty="0"/>
              <a:t>Originally it was called the press and peel</a:t>
            </a:r>
          </a:p>
          <a:p>
            <a:r>
              <a:rPr lang="en-GB" sz="2800" dirty="0"/>
              <a:t>It was yellow as he had yellow paper to hand</a:t>
            </a:r>
          </a:p>
          <a:p>
            <a:r>
              <a:rPr lang="en-GB" sz="2800" dirty="0"/>
              <a:t>He invented it to keep the page open in his hymn book</a:t>
            </a:r>
          </a:p>
          <a:p>
            <a:endParaRPr lang="en-GB" dirty="0"/>
          </a:p>
        </p:txBody>
      </p:sp>
      <p:pic>
        <p:nvPicPr>
          <p:cNvPr id="4098" name="Picture 2"/>
          <p:cNvPicPr>
            <a:picLocks noGrp="1" noChangeAspect="1" noChangeArrowheads="1"/>
          </p:cNvPicPr>
          <p:nvPr>
            <p:ph sz="half" idx="2"/>
          </p:nvPr>
        </p:nvPicPr>
        <p:blipFill>
          <a:blip r:embed="rId3">
            <a:extLst>
              <a:ext uri="{28A0092B-C50C-407E-A947-70E740481C1C}">
                <a14:useLocalDpi xmlns:a14="http://schemas.microsoft.com/office/drawing/2010/main"/>
              </a:ext>
            </a:extLst>
          </a:blip>
          <a:stretch>
            <a:fillRect/>
          </a:stretch>
        </p:blipFill>
        <p:spPr bwMode="auto">
          <a:xfrm>
            <a:off x="7183457" y="1825625"/>
            <a:ext cx="3159086" cy="435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9418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Original ideas – gap in the market</a:t>
            </a:r>
          </a:p>
        </p:txBody>
      </p:sp>
      <p:sp>
        <p:nvSpPr>
          <p:cNvPr id="3" name="Content Placeholder 2"/>
          <p:cNvSpPr>
            <a:spLocks noGrp="1"/>
          </p:cNvSpPr>
          <p:nvPr>
            <p:ph sz="half" idx="1"/>
          </p:nvPr>
        </p:nvSpPr>
        <p:spPr>
          <a:ln/>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A successful business will be one that spots an opportunity to make a profit</a:t>
            </a:r>
          </a:p>
          <a:p>
            <a:r>
              <a:rPr lang="en-GB" dirty="0" smtClean="0"/>
              <a:t>This could be an idea that no one has thought of before – for example, </a:t>
            </a:r>
            <a:r>
              <a:rPr lang="en-GB" dirty="0" err="1" smtClean="0"/>
              <a:t>Trunki</a:t>
            </a:r>
            <a:r>
              <a:rPr lang="en-GB" dirty="0" smtClean="0"/>
              <a:t> luggage </a:t>
            </a:r>
          </a:p>
          <a:p>
            <a:r>
              <a:rPr lang="en-GB" dirty="0" smtClean="0"/>
              <a:t>The opportunity could be where there are lots of businesses already making a healthy profit</a:t>
            </a:r>
          </a:p>
          <a:p>
            <a:r>
              <a:rPr lang="en-GB" dirty="0" smtClean="0"/>
              <a:t>The entrepreneur may also spot an opportunity to trade and also make a difference in society – this is called a social enterprise</a:t>
            </a:r>
            <a:endParaRPr lang="en-GB" dirty="0"/>
          </a:p>
        </p:txBody>
      </p:sp>
      <p:pic>
        <p:nvPicPr>
          <p:cNvPr id="5" name="Content Placeholder 4"/>
          <p:cNvPicPr>
            <a:picLocks noGrp="1" noChangeAspect="1"/>
          </p:cNvPicPr>
          <p:nvPr>
            <p:ph sz="half" idx="2"/>
          </p:nvPr>
        </p:nvPicPr>
        <p:blipFill>
          <a:blip r:embed="rId2"/>
          <a:stretch>
            <a:fillRect/>
          </a:stretch>
        </p:blipFill>
        <p:spPr>
          <a:xfrm>
            <a:off x="6171295" y="1893336"/>
            <a:ext cx="5147482" cy="4536504"/>
          </a:xfrm>
          <a:prstGeom prst="rect">
            <a:avLst/>
          </a:prstGeom>
        </p:spPr>
      </p:pic>
    </p:spTree>
    <p:extLst>
      <p:ext uri="{BB962C8B-B14F-4D97-AF65-F5344CB8AC3E}">
        <p14:creationId xmlns:p14="http://schemas.microsoft.com/office/powerpoint/2010/main" val="989269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dirty="0">
                <a:solidFill>
                  <a:srgbClr val="FFC000"/>
                </a:solidFill>
                <a:latin typeface="+mn-lt"/>
              </a:rPr>
              <a:t>Suggested </a:t>
            </a:r>
            <a:r>
              <a:rPr lang="en-GB" sz="4800" dirty="0" smtClean="0">
                <a:solidFill>
                  <a:srgbClr val="FFC000"/>
                </a:solidFill>
                <a:latin typeface="+mn-lt"/>
              </a:rPr>
              <a:t>activity – research </a:t>
            </a:r>
            <a:r>
              <a:rPr lang="en-GB" sz="4800" dirty="0" err="1" smtClean="0">
                <a:solidFill>
                  <a:srgbClr val="FFC000"/>
                </a:solidFill>
                <a:latin typeface="+mn-lt"/>
              </a:rPr>
              <a:t>Trunki</a:t>
            </a:r>
            <a:endParaRPr lang="en-GB" sz="4800" dirty="0">
              <a:solidFill>
                <a:srgbClr val="FFC000"/>
              </a:solidFill>
              <a:latin typeface="+mn-lt"/>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3200" dirty="0"/>
              <a:t>Carry out some research and find </a:t>
            </a:r>
            <a:r>
              <a:rPr lang="en-GB" sz="3200" dirty="0" smtClean="0"/>
              <a:t>out the answers to these questions.</a:t>
            </a:r>
            <a:endParaRPr lang="en-GB" sz="3200" dirty="0"/>
          </a:p>
          <a:p>
            <a:r>
              <a:rPr lang="en-GB" b="1" dirty="0" smtClean="0">
                <a:solidFill>
                  <a:srgbClr val="FF0000"/>
                </a:solidFill>
              </a:rPr>
              <a:t>Who </a:t>
            </a:r>
            <a:r>
              <a:rPr lang="en-GB" b="1" dirty="0">
                <a:solidFill>
                  <a:srgbClr val="FF0000"/>
                </a:solidFill>
              </a:rPr>
              <a:t>is the entrepreneur behind </a:t>
            </a:r>
            <a:r>
              <a:rPr lang="en-GB" b="1" dirty="0" err="1">
                <a:solidFill>
                  <a:srgbClr val="FF0000"/>
                </a:solidFill>
              </a:rPr>
              <a:t>Trunki</a:t>
            </a:r>
            <a:r>
              <a:rPr lang="en-GB" b="1" dirty="0">
                <a:solidFill>
                  <a:srgbClr val="FF0000"/>
                </a:solidFill>
              </a:rPr>
              <a:t>?</a:t>
            </a:r>
          </a:p>
          <a:p>
            <a:r>
              <a:rPr lang="en-GB" b="1" dirty="0">
                <a:solidFill>
                  <a:srgbClr val="FF0000"/>
                </a:solidFill>
              </a:rPr>
              <a:t>How did he start the business?</a:t>
            </a:r>
          </a:p>
          <a:p>
            <a:r>
              <a:rPr lang="en-GB" b="1" dirty="0">
                <a:solidFill>
                  <a:srgbClr val="FF0000"/>
                </a:solidFill>
              </a:rPr>
              <a:t>How did he think of the idea?</a:t>
            </a:r>
          </a:p>
          <a:p>
            <a:r>
              <a:rPr lang="en-GB" b="1" dirty="0">
                <a:solidFill>
                  <a:srgbClr val="FF0000"/>
                </a:solidFill>
              </a:rPr>
              <a:t>When did it start and is it still successful now?</a:t>
            </a:r>
          </a:p>
          <a:p>
            <a:endParaRPr lang="en-GB" sz="2400" dirty="0"/>
          </a:p>
        </p:txBody>
      </p:sp>
      <p:pic>
        <p:nvPicPr>
          <p:cNvPr id="7" name="Picture 3"/>
          <p:cNvPicPr>
            <a:picLocks noGrp="1" noChangeAspect="1" noChangeArrowheads="1"/>
          </p:cNvPicPr>
          <p:nvPr>
            <p:ph sz="half" idx="2"/>
          </p:nvPr>
        </p:nvPicPr>
        <p:blipFill>
          <a:blip r:embed="rId4">
            <a:extLst>
              <a:ext uri="{28A0092B-C50C-407E-A947-70E740481C1C}">
                <a14:useLocalDpi xmlns:a14="http://schemas.microsoft.com/office/drawing/2010/main"/>
              </a:ext>
            </a:extLst>
          </a:blip>
          <a:stretch>
            <a:fillRect/>
          </a:stretch>
        </p:blipFill>
        <p:spPr bwMode="auto">
          <a:xfrm>
            <a:off x="6426356" y="1715294"/>
            <a:ext cx="341947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a:stretch>
            <a:fillRect/>
          </a:stretch>
        </p:blipFill>
        <p:spPr>
          <a:xfrm rot="20493607">
            <a:off x="8411898" y="3682664"/>
            <a:ext cx="3340898" cy="2286198"/>
          </a:xfrm>
          <a:prstGeom prst="rect">
            <a:avLst/>
          </a:prstGeom>
        </p:spPr>
      </p:pic>
    </p:spTree>
    <p:extLst>
      <p:ext uri="{BB962C8B-B14F-4D97-AF65-F5344CB8AC3E}">
        <p14:creationId xmlns:p14="http://schemas.microsoft.com/office/powerpoint/2010/main" val="915107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Original ideas – carried out research</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b="1" dirty="0" err="1"/>
              <a:t>Nespresso</a:t>
            </a:r>
            <a:r>
              <a:rPr lang="en-GB" b="1" dirty="0"/>
              <a:t>® Single-Serve Coffee System (Nestlé)</a:t>
            </a:r>
            <a:r>
              <a:rPr lang="en-GB" dirty="0"/>
              <a:t/>
            </a:r>
            <a:br>
              <a:rPr lang="en-GB" dirty="0"/>
            </a:br>
            <a:r>
              <a:rPr lang="en-GB" dirty="0"/>
              <a:t>In the mid-1970s, Nestlé surveyed Italian espresso drinkers and learned they </a:t>
            </a:r>
            <a:r>
              <a:rPr lang="en-GB" dirty="0" smtClean="0"/>
              <a:t>wanted café quality </a:t>
            </a:r>
            <a:r>
              <a:rPr lang="en-GB" dirty="0"/>
              <a:t>espresso but disliked the mess and inconsistency of home </a:t>
            </a:r>
            <a:r>
              <a:rPr lang="en-GB" dirty="0" smtClean="0"/>
              <a:t>brewing</a:t>
            </a:r>
          </a:p>
          <a:p>
            <a:r>
              <a:rPr lang="en-GB" dirty="0" smtClean="0"/>
              <a:t>That </a:t>
            </a:r>
            <a:r>
              <a:rPr lang="en-GB" dirty="0"/>
              <a:t>feedback drove Nestlé to develop their </a:t>
            </a:r>
            <a:r>
              <a:rPr lang="en-GB" dirty="0" smtClean="0"/>
              <a:t>coffee </a:t>
            </a:r>
            <a:r>
              <a:rPr lang="en-GB" dirty="0"/>
              <a:t>capsule system, launching </a:t>
            </a:r>
            <a:r>
              <a:rPr lang="en-GB" dirty="0" err="1"/>
              <a:t>Nespresso</a:t>
            </a:r>
            <a:r>
              <a:rPr lang="en-GB" dirty="0"/>
              <a:t> commercially in </a:t>
            </a:r>
            <a:r>
              <a:rPr lang="en-GB" dirty="0" smtClean="0"/>
              <a:t>1986</a:t>
            </a:r>
            <a:endParaRPr lang="en-GB" dirty="0"/>
          </a:p>
          <a:p>
            <a:endParaRPr lang="en-GB" dirty="0"/>
          </a:p>
        </p:txBody>
      </p:sp>
      <p:pic>
        <p:nvPicPr>
          <p:cNvPr id="5122" name="Picture 2" descr="Nespresso Vertuo Coffee Pod &amp; Espresso Machines | Nespresso™ UK"/>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060848"/>
            <a:ext cx="518160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s://www.nespresso.com/ecom/medias/sys_master/public/13997261553694/A-0042-PDP-Background.jpg?impolicy=productPdpMainDefault&amp;imwidth=1568"/>
          <p:cNvPicPr/>
          <p:nvPr/>
        </p:nvPicPr>
        <p:blipFill rotWithShape="1">
          <a:blip r:embed="rId3">
            <a:extLst>
              <a:ext uri="{28A0092B-C50C-407E-A947-70E740481C1C}">
                <a14:useLocalDpi xmlns:a14="http://schemas.microsoft.com/office/drawing/2010/main" val="0"/>
              </a:ext>
            </a:extLst>
          </a:blip>
          <a:srcRect l="57547" t="10606" r="17547" b="9573"/>
          <a:stretch/>
        </p:blipFill>
        <p:spPr bwMode="auto">
          <a:xfrm>
            <a:off x="9624392" y="3861048"/>
            <a:ext cx="2376264" cy="2492365"/>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6826534" y="5345658"/>
            <a:ext cx="2214902" cy="369332"/>
          </a:xfrm>
          <a:prstGeom prst="rect">
            <a:avLst/>
          </a:prstGeom>
          <a:noFill/>
        </p:spPr>
        <p:txBody>
          <a:bodyPr wrap="none" rtlCol="0">
            <a:spAutoFit/>
          </a:bodyPr>
          <a:lstStyle/>
          <a:p>
            <a:r>
              <a:rPr lang="en-GB" dirty="0" smtClean="0">
                <a:latin typeface="Arial Black" panose="020B0A04020102020204" pitchFamily="34" charset="0"/>
              </a:rPr>
              <a:t>Coffee capsules</a:t>
            </a:r>
            <a:endParaRPr lang="en-GB" dirty="0">
              <a:latin typeface="Arial Black" panose="020B0A04020102020204" pitchFamily="34" charset="0"/>
            </a:endParaRPr>
          </a:p>
        </p:txBody>
      </p:sp>
      <p:sp>
        <p:nvSpPr>
          <p:cNvPr id="9" name="Right Arrow 8"/>
          <p:cNvSpPr/>
          <p:nvPr/>
        </p:nvSpPr>
        <p:spPr>
          <a:xfrm>
            <a:off x="9264352" y="5345658"/>
            <a:ext cx="576064" cy="387598"/>
          </a:xfrm>
          <a:prstGeom prst="rightArrow">
            <a:avLst/>
          </a:prstGeom>
          <a:solidFill>
            <a:srgbClr val="363C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4"/>
          <a:stretch>
            <a:fillRect/>
          </a:stretch>
        </p:blipFill>
        <p:spPr>
          <a:xfrm>
            <a:off x="9611972" y="2032261"/>
            <a:ext cx="1962150" cy="619125"/>
          </a:xfrm>
          <a:prstGeom prst="rect">
            <a:avLst/>
          </a:prstGeom>
        </p:spPr>
      </p:pic>
    </p:spTree>
    <p:extLst>
      <p:ext uri="{BB962C8B-B14F-4D97-AF65-F5344CB8AC3E}">
        <p14:creationId xmlns:p14="http://schemas.microsoft.com/office/powerpoint/2010/main" val="1946949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573016"/>
            <a:ext cx="10515600" cy="2852737"/>
          </a:xfrm>
        </p:spPr>
        <p:txBody>
          <a:bodyPr>
            <a:noAutofit/>
          </a:bodyPr>
          <a:lstStyle/>
          <a:p>
            <a:r>
              <a:rPr lang="en-GB" sz="5400" dirty="0">
                <a:solidFill>
                  <a:schemeClr val="bg1"/>
                </a:solidFill>
                <a:latin typeface="+mn-lt"/>
              </a:rPr>
              <a:t>How new business ideas come about: Adapting existing products /services /ideas</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468997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GB" sz="4800" dirty="0"/>
              <a:t>Adapting existing ideas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A business could create a new product by:</a:t>
            </a:r>
          </a:p>
          <a:p>
            <a:pPr marL="971550" lvl="1" indent="-514350">
              <a:buFont typeface="+mj-lt"/>
              <a:buAutoNum type="arabicPeriod"/>
            </a:pPr>
            <a:r>
              <a:rPr lang="en-GB" sz="2800" dirty="0" smtClean="0"/>
              <a:t>Mix </a:t>
            </a:r>
            <a:r>
              <a:rPr lang="en-GB" sz="2800" dirty="0"/>
              <a:t>and </a:t>
            </a:r>
            <a:r>
              <a:rPr lang="en-GB" sz="2800" dirty="0" smtClean="0"/>
              <a:t>match, ‘</a:t>
            </a:r>
            <a:r>
              <a:rPr lang="en-GB" sz="2800" dirty="0" err="1" smtClean="0"/>
              <a:t>facelifting</a:t>
            </a:r>
            <a:r>
              <a:rPr lang="en-GB" sz="2800" dirty="0" smtClean="0"/>
              <a:t>’ an old version or adding some new features </a:t>
            </a:r>
            <a:endParaRPr lang="en-GB" sz="2800" dirty="0"/>
          </a:p>
          <a:p>
            <a:pPr marL="971550" lvl="1" indent="-514350">
              <a:buFont typeface="+mj-lt"/>
              <a:buAutoNum type="arabicPeriod"/>
            </a:pPr>
            <a:r>
              <a:rPr lang="en-GB" sz="2800" dirty="0" smtClean="0"/>
              <a:t>A completely new </a:t>
            </a:r>
            <a:r>
              <a:rPr lang="en-GB" sz="2800" dirty="0"/>
              <a:t>version of an old product</a:t>
            </a:r>
          </a:p>
          <a:p>
            <a:pPr marL="971550" lvl="1" indent="-514350">
              <a:buFont typeface="+mj-lt"/>
              <a:buAutoNum type="arabicPeriod"/>
            </a:pPr>
            <a:r>
              <a:rPr lang="en-GB" sz="2800" dirty="0" smtClean="0"/>
              <a:t>A cheaper </a:t>
            </a:r>
            <a:r>
              <a:rPr lang="en-GB" sz="2800" dirty="0"/>
              <a:t>version of an old product</a:t>
            </a:r>
          </a:p>
          <a:p>
            <a:endParaRPr lang="en-GB" sz="3200" dirty="0"/>
          </a:p>
          <a:p>
            <a:endParaRPr lang="en-GB" sz="3200" dirty="0"/>
          </a:p>
        </p:txBody>
      </p:sp>
      <p:pic>
        <p:nvPicPr>
          <p:cNvPr id="1028" name="Picture 4" descr="Propercorn packaging 2014 designed by B&amp;B Studio featuring illustrative work by Zoe More O'Ferrall"/>
          <p:cNvPicPr>
            <a:picLocks noGrp="1" noChangeAspect="1" noChangeArrowheads="1"/>
          </p:cNvPicPr>
          <p:nvPr>
            <p:ph sz="half" idx="2"/>
          </p:nvPr>
        </p:nvPicPr>
        <p:blipFill rotWithShape="1">
          <a:blip r:embed="rId2">
            <a:extLst>
              <a:ext uri="{BEBA8EAE-BF5A-486C-A8C5-ECC9F3942E4B}">
                <a14:imgProps xmlns:a14="http://schemas.microsoft.com/office/drawing/2010/main">
                  <a14:imgLayer r:embed="rId3">
                    <a14:imgEffect>
                      <a14:backgroundRemoval t="8308" b="94615" l="22000" r="69000"/>
                    </a14:imgEffect>
                  </a14:imgLayer>
                </a14:imgProps>
              </a:ext>
              <a:ext uri="{28A0092B-C50C-407E-A947-70E740481C1C}">
                <a14:useLocalDpi xmlns:a14="http://schemas.microsoft.com/office/drawing/2010/main" val="0"/>
              </a:ext>
            </a:extLst>
          </a:blip>
          <a:srcRect l="33114" t="4071" r="29359" b="5995"/>
          <a:stretch/>
        </p:blipFill>
        <p:spPr bwMode="auto">
          <a:xfrm>
            <a:off x="6384032" y="-387424"/>
            <a:ext cx="3672408" cy="635609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flipH="1">
            <a:off x="6168008" y="5758223"/>
            <a:ext cx="5400600" cy="923330"/>
          </a:xfrm>
          <a:prstGeom prst="rect">
            <a:avLst/>
          </a:prstGeom>
          <a:noFill/>
        </p:spPr>
        <p:txBody>
          <a:bodyPr wrap="square" rtlCol="0">
            <a:spAutoFit/>
          </a:bodyPr>
          <a:lstStyle/>
          <a:p>
            <a:r>
              <a:rPr lang="en-GB" dirty="0" smtClean="0">
                <a:latin typeface="Arial Black" panose="020B0A04020102020204" pitchFamily="34" charset="0"/>
              </a:rPr>
              <a:t>Small UK business </a:t>
            </a:r>
            <a:r>
              <a:rPr lang="en-GB" dirty="0" err="1" smtClean="0">
                <a:latin typeface="Arial Black" panose="020B0A04020102020204" pitchFamily="34" charset="0"/>
              </a:rPr>
              <a:t>Propercorn</a:t>
            </a:r>
            <a:r>
              <a:rPr lang="en-GB" dirty="0" smtClean="0">
                <a:latin typeface="Arial Black" panose="020B0A04020102020204" pitchFamily="34" charset="0"/>
              </a:rPr>
              <a:t>, creating a food company, by putting a new twist on an old product </a:t>
            </a:r>
            <a:endParaRPr lang="en-GB" dirty="0">
              <a:latin typeface="Arial Black" panose="020B0A04020102020204" pitchFamily="34" charset="0"/>
            </a:endParaRPr>
          </a:p>
        </p:txBody>
      </p:sp>
      <p:pic>
        <p:nvPicPr>
          <p:cNvPr id="7" name="Picture 6"/>
          <p:cNvPicPr>
            <a:picLocks noChangeAspect="1"/>
          </p:cNvPicPr>
          <p:nvPr/>
        </p:nvPicPr>
        <p:blipFill>
          <a:blip r:embed="rId4"/>
          <a:stretch>
            <a:fillRect/>
          </a:stretch>
        </p:blipFill>
        <p:spPr>
          <a:xfrm>
            <a:off x="9620250" y="2637039"/>
            <a:ext cx="2571750" cy="1000125"/>
          </a:xfrm>
          <a:prstGeom prst="rect">
            <a:avLst/>
          </a:prstGeom>
        </p:spPr>
      </p:pic>
    </p:spTree>
    <p:extLst>
      <p:ext uri="{BB962C8B-B14F-4D97-AF65-F5344CB8AC3E}">
        <p14:creationId xmlns:p14="http://schemas.microsoft.com/office/powerpoint/2010/main" val="12613320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Adapting existing ideas – a current product or service with new features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Updating an existing product or service means taking something that already works and adding new, clever </a:t>
            </a:r>
            <a:r>
              <a:rPr lang="en-GB" dirty="0" smtClean="0"/>
              <a:t>features</a:t>
            </a:r>
          </a:p>
          <a:p>
            <a:r>
              <a:rPr lang="en-GB" dirty="0" smtClean="0"/>
              <a:t>It </a:t>
            </a:r>
            <a:r>
              <a:rPr lang="en-GB" dirty="0"/>
              <a:t>lowers risk, gets </a:t>
            </a:r>
            <a:r>
              <a:rPr lang="en-GB" dirty="0" smtClean="0"/>
              <a:t>the product </a:t>
            </a:r>
            <a:r>
              <a:rPr lang="en-GB" dirty="0"/>
              <a:t>to market quicker and keeps customers </a:t>
            </a:r>
            <a:r>
              <a:rPr lang="en-GB" dirty="0" smtClean="0"/>
              <a:t>interested</a:t>
            </a:r>
          </a:p>
          <a:p>
            <a:r>
              <a:rPr lang="en-GB" dirty="0" smtClean="0"/>
              <a:t>By </a:t>
            </a:r>
            <a:r>
              <a:rPr lang="en-GB" dirty="0"/>
              <a:t>using modern tech, improving ease of use and giving it a fresh look, </a:t>
            </a:r>
            <a:r>
              <a:rPr lang="en-GB" dirty="0" smtClean="0"/>
              <a:t>small businesses </a:t>
            </a:r>
            <a:r>
              <a:rPr lang="en-GB" dirty="0"/>
              <a:t>can win new </a:t>
            </a:r>
            <a:r>
              <a:rPr lang="en-GB" dirty="0" smtClean="0"/>
              <a:t>customers and compete against the larger companies</a:t>
            </a:r>
            <a:endParaRPr lang="en-GB" dirty="0"/>
          </a:p>
        </p:txBody>
      </p:sp>
      <p:pic>
        <p:nvPicPr>
          <p:cNvPr id="5" name="Content Placeholder 4">
            <a:hlinkClick r:id="rId2"/>
          </p:cNvPr>
          <p:cNvPicPr>
            <a:picLocks noGrp="1" noChangeAspect="1"/>
          </p:cNvPicPr>
          <p:nvPr>
            <p:ph sz="half" idx="2"/>
          </p:nvPr>
        </p:nvPicPr>
        <p:blipFill>
          <a:blip r:embed="rId3"/>
          <a:stretch>
            <a:fillRect/>
          </a:stretch>
        </p:blipFill>
        <p:spPr>
          <a:xfrm>
            <a:off x="6172200" y="1802589"/>
            <a:ext cx="5181600" cy="38812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6172200" y="5877272"/>
            <a:ext cx="5181600" cy="923330"/>
          </a:xfrm>
          <a:prstGeom prst="rect">
            <a:avLst/>
          </a:prstGeom>
          <a:noFill/>
        </p:spPr>
        <p:txBody>
          <a:bodyPr wrap="square" rtlCol="0">
            <a:spAutoFit/>
          </a:bodyPr>
          <a:lstStyle/>
          <a:p>
            <a:r>
              <a:rPr lang="en-GB" b="1" dirty="0" smtClean="0">
                <a:solidFill>
                  <a:srgbClr val="FF0000"/>
                </a:solidFill>
              </a:rPr>
              <a:t>Tangle </a:t>
            </a:r>
            <a:r>
              <a:rPr lang="en-GB" b="1" dirty="0" err="1" smtClean="0">
                <a:solidFill>
                  <a:srgbClr val="FF0000"/>
                </a:solidFill>
              </a:rPr>
              <a:t>Teezer</a:t>
            </a:r>
            <a:r>
              <a:rPr lang="en-GB" b="1" dirty="0" smtClean="0">
                <a:solidFill>
                  <a:srgbClr val="FF0000"/>
                </a:solidFill>
              </a:rPr>
              <a:t> is a small UK company that took a normal hairbrush and changed the spacing to make detangling faster, creating a niche business</a:t>
            </a:r>
            <a:endParaRPr lang="en-GB" b="1" dirty="0">
              <a:solidFill>
                <a:srgbClr val="FF0000"/>
              </a:solidFill>
            </a:endParaRPr>
          </a:p>
        </p:txBody>
      </p:sp>
    </p:spTree>
    <p:extLst>
      <p:ext uri="{BB962C8B-B14F-4D97-AF65-F5344CB8AC3E}">
        <p14:creationId xmlns:p14="http://schemas.microsoft.com/office/powerpoint/2010/main" val="2925704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New version of an old product</a:t>
            </a: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New business ideas often start by tweaking existing products. Entrepreneurs spot ways to change features, delivery, or pricing to meet new </a:t>
            </a:r>
            <a:r>
              <a:rPr lang="en-GB" dirty="0" smtClean="0"/>
              <a:t>needs</a:t>
            </a:r>
          </a:p>
          <a:p>
            <a:r>
              <a:rPr lang="en-GB" dirty="0" smtClean="0"/>
              <a:t>By </a:t>
            </a:r>
            <a:r>
              <a:rPr lang="en-GB" dirty="0"/>
              <a:t>adjusting what’s proven, they reduce risk and launch </a:t>
            </a:r>
            <a:r>
              <a:rPr lang="en-GB" dirty="0" smtClean="0"/>
              <a:t>faster </a:t>
            </a:r>
          </a:p>
          <a:p>
            <a:r>
              <a:rPr lang="en-GB" dirty="0" smtClean="0"/>
              <a:t>These </a:t>
            </a:r>
            <a:r>
              <a:rPr lang="en-GB" dirty="0"/>
              <a:t>tweaks save resources and match customer </a:t>
            </a:r>
            <a:r>
              <a:rPr lang="en-GB" dirty="0" smtClean="0"/>
              <a:t>feedback</a:t>
            </a:r>
          </a:p>
          <a:p>
            <a:r>
              <a:rPr lang="en-GB" dirty="0" smtClean="0"/>
              <a:t>This </a:t>
            </a:r>
            <a:r>
              <a:rPr lang="en-GB" dirty="0"/>
              <a:t>approach leads to creative solutions that </a:t>
            </a:r>
            <a:r>
              <a:rPr lang="en-GB" dirty="0" smtClean="0"/>
              <a:t>sell really well</a:t>
            </a:r>
            <a:endParaRPr lang="en-GB" dirty="0"/>
          </a:p>
        </p:txBody>
      </p:sp>
      <p:pic>
        <p:nvPicPr>
          <p:cNvPr id="6146" name="Picture 2" descr="KITKAT OLD AND NEW FLAVOURS UK &amp; WORLDWIDE – Adampastryguy"/>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587331" y="1825625"/>
            <a:ext cx="4351338"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055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Cheaper version of an old product</a:t>
            </a:r>
          </a:p>
        </p:txBody>
      </p:sp>
      <p:pic>
        <p:nvPicPr>
          <p:cNvPr id="7" name="Content Placeholder 6">
            <a:hlinkClick r:id="rId3"/>
          </p:cNvPr>
          <p:cNvPicPr>
            <a:picLocks noGrp="1" noChangeAspect="1"/>
          </p:cNvPicPr>
          <p:nvPr>
            <p:ph sz="half" idx="1"/>
          </p:nvPr>
        </p:nvPicPr>
        <p:blipFill>
          <a:blip r:embed="rId4"/>
          <a:stretch>
            <a:fillRect/>
          </a:stretch>
        </p:blipFill>
        <p:spPr>
          <a:xfrm>
            <a:off x="1947862" y="2734469"/>
            <a:ext cx="2962275" cy="2533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Content Placeholder 7">
            <a:hlinkClick r:id="rId5"/>
          </p:cNvPr>
          <p:cNvPicPr>
            <a:picLocks noGrp="1" noChangeAspect="1"/>
          </p:cNvPicPr>
          <p:nvPr>
            <p:ph sz="half" idx="2"/>
          </p:nvPr>
        </p:nvPicPr>
        <p:blipFill>
          <a:blip r:embed="rId6"/>
          <a:stretch>
            <a:fillRect/>
          </a:stretch>
        </p:blipFill>
        <p:spPr>
          <a:xfrm>
            <a:off x="6557962" y="2729706"/>
            <a:ext cx="4410075" cy="2543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302555" y="5805264"/>
            <a:ext cx="11586890" cy="707886"/>
          </a:xfrm>
          <a:prstGeom prst="rect">
            <a:avLst/>
          </a:prstGeom>
          <a:noFill/>
        </p:spPr>
        <p:txBody>
          <a:bodyPr wrap="none" rtlCol="0">
            <a:spAutoFit/>
          </a:bodyPr>
          <a:lstStyle/>
          <a:p>
            <a:r>
              <a:rPr lang="en-GB" sz="4000" b="1" dirty="0" smtClean="0">
                <a:solidFill>
                  <a:srgbClr val="FF0000"/>
                </a:solidFill>
              </a:rPr>
              <a:t>Which pair is priced at £145 and which pair is £12.50?</a:t>
            </a:r>
            <a:endParaRPr lang="en-GB" sz="4000" b="1" dirty="0">
              <a:solidFill>
                <a:srgbClr val="FF0000"/>
              </a:solidFill>
            </a:endParaRPr>
          </a:p>
        </p:txBody>
      </p:sp>
    </p:spTree>
    <p:extLst>
      <p:ext uri="{BB962C8B-B14F-4D97-AF65-F5344CB8AC3E}">
        <p14:creationId xmlns:p14="http://schemas.microsoft.com/office/powerpoint/2010/main" val="935316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514350" indent="-514350">
              <a:buFont typeface="+mj-lt"/>
              <a:buAutoNum type="arabicPeriod"/>
            </a:pPr>
            <a:r>
              <a:rPr lang="en-GB" sz="4000" dirty="0"/>
              <a:t>What is a product, can you define it and give an example?</a:t>
            </a:r>
          </a:p>
          <a:p>
            <a:pPr marL="514350" indent="-514350">
              <a:buFont typeface="+mj-lt"/>
              <a:buAutoNum type="arabicPeriod"/>
            </a:pPr>
            <a:r>
              <a:rPr lang="en-GB" sz="4000" dirty="0"/>
              <a:t>What is a service, can you define it and give an example?</a:t>
            </a:r>
          </a:p>
          <a:p>
            <a:pPr marL="514350" indent="-514350">
              <a:buFont typeface="+mj-lt"/>
              <a:buAutoNum type="arabicPeriod"/>
            </a:pPr>
            <a:r>
              <a:rPr lang="en-GB" sz="4000" dirty="0"/>
              <a:t>What does obsolete mean, can you define </a:t>
            </a:r>
            <a:r>
              <a:rPr lang="en-GB" sz="4000" dirty="0" smtClean="0"/>
              <a:t>the term and </a:t>
            </a:r>
            <a:r>
              <a:rPr lang="en-GB" sz="4000" dirty="0"/>
              <a:t>give an example?</a:t>
            </a:r>
          </a:p>
        </p:txBody>
      </p:sp>
    </p:spTree>
    <p:extLst>
      <p:ext uri="{BB962C8B-B14F-4D97-AF65-F5344CB8AC3E}">
        <p14:creationId xmlns:p14="http://schemas.microsoft.com/office/powerpoint/2010/main" val="332002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GB" sz="4800" b="1" dirty="0"/>
              <a:t>Starter</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en-GB" sz="3600" dirty="0">
                <a:latin typeface="Arial Black" panose="020B0A04020102020204" pitchFamily="34" charset="0"/>
              </a:rPr>
              <a:t>What products have you bought recently?  </a:t>
            </a:r>
            <a:endParaRPr lang="en-GB" sz="3600" dirty="0" smtClean="0">
              <a:latin typeface="Arial Black" panose="020B0A04020102020204" pitchFamily="34" charset="0"/>
            </a:endParaRPr>
          </a:p>
          <a:p>
            <a:endParaRPr lang="en-GB" sz="3600" dirty="0">
              <a:latin typeface="Arial Black" panose="020B0A04020102020204" pitchFamily="34" charset="0"/>
            </a:endParaRPr>
          </a:p>
          <a:p>
            <a:r>
              <a:rPr lang="en-GB" sz="3600" dirty="0">
                <a:latin typeface="Arial Black" panose="020B0A04020102020204" pitchFamily="34" charset="0"/>
              </a:rPr>
              <a:t>Why did you want to buy these products?</a:t>
            </a:r>
          </a:p>
        </p:txBody>
      </p:sp>
    </p:spTree>
    <p:extLst>
      <p:ext uri="{BB962C8B-B14F-4D97-AF65-F5344CB8AC3E}">
        <p14:creationId xmlns:p14="http://schemas.microsoft.com/office/powerpoint/2010/main" val="151489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 Answers</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514350" indent="-514350">
              <a:buFont typeface="+mj-lt"/>
              <a:buAutoNum type="arabicPeriod"/>
            </a:pPr>
            <a:r>
              <a:rPr lang="en-GB" sz="3600" dirty="0"/>
              <a:t>A product is a tangible item which satisfies a </a:t>
            </a:r>
            <a:r>
              <a:rPr lang="en-GB" sz="3600" dirty="0" smtClean="0"/>
              <a:t>customer’s </a:t>
            </a:r>
            <a:r>
              <a:rPr lang="en-GB" sz="3600" dirty="0"/>
              <a:t>needs e.g. </a:t>
            </a:r>
            <a:r>
              <a:rPr lang="en-GB" sz="3600" dirty="0" smtClean="0"/>
              <a:t>Xbox</a:t>
            </a:r>
            <a:endParaRPr lang="en-GB" sz="3600" dirty="0"/>
          </a:p>
          <a:p>
            <a:pPr marL="514350" indent="-514350">
              <a:buFont typeface="+mj-lt"/>
              <a:buAutoNum type="arabicPeriod"/>
            </a:pPr>
            <a:r>
              <a:rPr lang="en-GB" sz="3600" dirty="0"/>
              <a:t>A service is an intangible act which satisfies a </a:t>
            </a:r>
            <a:r>
              <a:rPr lang="en-GB" sz="3600" dirty="0" smtClean="0"/>
              <a:t>customer’s </a:t>
            </a:r>
            <a:r>
              <a:rPr lang="en-GB" sz="3600" dirty="0"/>
              <a:t>needs e.g. haircut</a:t>
            </a:r>
          </a:p>
          <a:p>
            <a:pPr marL="514350" indent="-514350">
              <a:buFont typeface="+mj-lt"/>
              <a:buAutoNum type="arabicPeriod"/>
            </a:pPr>
            <a:r>
              <a:rPr lang="en-GB" sz="3600" dirty="0"/>
              <a:t>Obsolete means a product or service which is no longer needed as it has been replaced by something new e.g. the modem has been replaced by broadband</a:t>
            </a:r>
          </a:p>
        </p:txBody>
      </p:sp>
    </p:spTree>
    <p:extLst>
      <p:ext uri="{BB962C8B-B14F-4D97-AF65-F5344CB8AC3E}">
        <p14:creationId xmlns:p14="http://schemas.microsoft.com/office/powerpoint/2010/main" val="2415310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8F9064-F98D-C36E-A86E-965614E642D9}"/>
              </a:ext>
            </a:extLst>
          </p:cNvPr>
          <p:cNvSpPr>
            <a:spLocks noGrp="1"/>
          </p:cNvSpPr>
          <p:nvPr>
            <p:ph idx="1"/>
          </p:nvPr>
        </p:nvSpPr>
        <p:spPr>
          <a:xfrm>
            <a:off x="838200" y="1628800"/>
            <a:ext cx="10515600" cy="4392488"/>
          </a:xfrm>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  </a:t>
            </a:r>
            <a:r>
              <a:rPr lang="en-GB" b="1" dirty="0" smtClean="0"/>
              <a:t>Product</a:t>
            </a:r>
            <a:r>
              <a:rPr lang="en-GB" dirty="0"/>
              <a:t>: A tangible item that satisfies customer </a:t>
            </a:r>
            <a:r>
              <a:rPr lang="en-GB" dirty="0" smtClean="0"/>
              <a:t>needs</a:t>
            </a:r>
            <a:endParaRPr lang="en-GB" dirty="0"/>
          </a:p>
          <a:p>
            <a:pPr marL="0" indent="0">
              <a:buNone/>
            </a:pPr>
            <a:r>
              <a:rPr lang="en-GB" dirty="0"/>
              <a:t>•  </a:t>
            </a:r>
            <a:r>
              <a:rPr lang="en-GB" b="1" dirty="0"/>
              <a:t>Service</a:t>
            </a:r>
            <a:r>
              <a:rPr lang="en-GB" dirty="0"/>
              <a:t>: An intangible action performed for a customer in exchange for </a:t>
            </a:r>
            <a:r>
              <a:rPr lang="en-GB" dirty="0" smtClean="0"/>
              <a:t>money</a:t>
            </a:r>
            <a:endParaRPr lang="en-GB" dirty="0"/>
          </a:p>
          <a:p>
            <a:pPr marL="0" indent="0">
              <a:buNone/>
            </a:pPr>
            <a:r>
              <a:rPr lang="en-GB" dirty="0"/>
              <a:t>•  </a:t>
            </a:r>
            <a:r>
              <a:rPr lang="en-GB" b="1" dirty="0"/>
              <a:t>Need</a:t>
            </a:r>
            <a:r>
              <a:rPr lang="en-GB" dirty="0"/>
              <a:t>: A basic good or service essential for human survival (e.g., food, water, shelter</a:t>
            </a:r>
            <a:r>
              <a:rPr lang="en-GB" dirty="0" smtClean="0"/>
              <a:t>)</a:t>
            </a:r>
            <a:endParaRPr lang="en-GB" dirty="0"/>
          </a:p>
          <a:p>
            <a:pPr marL="0" indent="0">
              <a:buNone/>
            </a:pPr>
            <a:r>
              <a:rPr lang="en-GB" dirty="0"/>
              <a:t>•  </a:t>
            </a:r>
            <a:r>
              <a:rPr lang="en-GB" b="1" dirty="0"/>
              <a:t>Want</a:t>
            </a:r>
            <a:r>
              <a:rPr lang="en-GB" dirty="0"/>
              <a:t>: A non-essential desire for goods or services that enhance comfort or </a:t>
            </a:r>
            <a:r>
              <a:rPr lang="en-GB" dirty="0" smtClean="0"/>
              <a:t>enjoyment</a:t>
            </a:r>
            <a:endParaRPr lang="en-GB" dirty="0"/>
          </a:p>
          <a:p>
            <a:pPr marL="0" indent="0">
              <a:buNone/>
            </a:pPr>
            <a:r>
              <a:rPr lang="en-GB" dirty="0"/>
              <a:t>•  </a:t>
            </a:r>
            <a:r>
              <a:rPr lang="en-GB" b="1" dirty="0"/>
              <a:t>Obsolete</a:t>
            </a:r>
            <a:r>
              <a:rPr lang="en-GB" dirty="0"/>
              <a:t>: </a:t>
            </a:r>
            <a:r>
              <a:rPr lang="en-GB" dirty="0" smtClean="0"/>
              <a:t>Products or services that are outdated </a:t>
            </a:r>
            <a:r>
              <a:rPr lang="en-GB" dirty="0"/>
              <a:t>or no longer used </a:t>
            </a:r>
            <a:r>
              <a:rPr lang="en-GB" dirty="0" smtClean="0"/>
              <a:t>because  they have </a:t>
            </a:r>
            <a:r>
              <a:rPr lang="en-GB" dirty="0"/>
              <a:t>been replaced by something newer</a:t>
            </a:r>
          </a:p>
          <a:p>
            <a:endParaRPr lang="en-GB" dirty="0"/>
          </a:p>
        </p:txBody>
      </p:sp>
      <p:pic>
        <p:nvPicPr>
          <p:cNvPr id="7" name="Picture 6">
            <a:extLst>
              <a:ext uri="{FF2B5EF4-FFF2-40B4-BE49-F238E27FC236}">
                <a16:creationId xmlns:a16="http://schemas.microsoft.com/office/drawing/2014/main" id="{F78086CE-AC02-BBB0-B206-D0D6990B053A}"/>
              </a:ext>
            </a:extLst>
          </p:cNvPr>
          <p:cNvPicPr>
            <a:picLocks noChangeAspect="1"/>
          </p:cNvPicPr>
          <p:nvPr/>
        </p:nvPicPr>
        <p:blipFill>
          <a:blip r:embed="rId2">
            <a:duotone>
              <a:schemeClr val="accent2">
                <a:shade val="45000"/>
                <a:satMod val="135000"/>
              </a:schemeClr>
              <a:prstClr val="white"/>
            </a:duotone>
          </a:blip>
          <a:stretch>
            <a:fillRect/>
          </a:stretch>
        </p:blipFill>
        <p:spPr>
          <a:xfrm>
            <a:off x="4285997" y="0"/>
            <a:ext cx="3620005" cy="1514686"/>
          </a:xfrm>
          <a:prstGeom prst="rect">
            <a:avLst/>
          </a:prstGeom>
        </p:spPr>
      </p:pic>
    </p:spTree>
    <p:extLst>
      <p:ext uri="{BB962C8B-B14F-4D97-AF65-F5344CB8AC3E}">
        <p14:creationId xmlns:p14="http://schemas.microsoft.com/office/powerpoint/2010/main" val="38240117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prstClr val="black"/>
              <a:schemeClr val="accent2">
                <a:tint val="45000"/>
                <a:satMod val="400000"/>
              </a:schemeClr>
            </a:duotone>
          </a:blip>
          <a:stretch>
            <a:fillRect/>
          </a:stretch>
        </p:blipFill>
        <p:spPr>
          <a:xfrm>
            <a:off x="0" y="-1"/>
            <a:ext cx="12192000" cy="6858001"/>
          </a:xfrm>
          <a:prstGeom prst="rect">
            <a:avLst/>
          </a:prstGeom>
        </p:spPr>
      </p:pic>
    </p:spTree>
    <p:extLst>
      <p:ext uri="{BB962C8B-B14F-4D97-AF65-F5344CB8AC3E}">
        <p14:creationId xmlns:p14="http://schemas.microsoft.com/office/powerpoint/2010/main" val="20933812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1</a:t>
            </a:r>
          </a:p>
        </p:txBody>
      </p:sp>
      <p:pic>
        <p:nvPicPr>
          <p:cNvPr id="6" name="Content Placeholder 5"/>
          <p:cNvPicPr>
            <a:picLocks noGrp="1" noChangeAspect="1"/>
          </p:cNvPicPr>
          <p:nvPr>
            <p:ph idx="1"/>
          </p:nvPr>
        </p:nvPicPr>
        <p:blipFill>
          <a:blip r:embed="rId3"/>
          <a:stretch>
            <a:fillRect/>
          </a:stretch>
        </p:blipFill>
        <p:spPr>
          <a:xfrm>
            <a:off x="861616" y="2060848"/>
            <a:ext cx="10352308" cy="4032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317815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1</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Answers are A and D</a:t>
            </a:r>
          </a:p>
          <a:p>
            <a:r>
              <a:rPr lang="en-GB" sz="3200" dirty="0"/>
              <a:t>One mark for each correct answer</a:t>
            </a:r>
          </a:p>
        </p:txBody>
      </p:sp>
    </p:spTree>
    <p:extLst>
      <p:ext uri="{BB962C8B-B14F-4D97-AF65-F5344CB8AC3E}">
        <p14:creationId xmlns:p14="http://schemas.microsoft.com/office/powerpoint/2010/main" val="19954511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2</a:t>
            </a:r>
            <a:endParaRPr lang="en-GB" sz="4800" dirty="0">
              <a:solidFill>
                <a:schemeClr val="bg1"/>
              </a:solidFill>
            </a:endParaRPr>
          </a:p>
        </p:txBody>
      </p:sp>
      <p:pic>
        <p:nvPicPr>
          <p:cNvPr id="5" name="Picture 4"/>
          <p:cNvPicPr>
            <a:picLocks noChangeAspect="1"/>
          </p:cNvPicPr>
          <p:nvPr/>
        </p:nvPicPr>
        <p:blipFill>
          <a:blip r:embed="rId3"/>
          <a:stretch>
            <a:fillRect/>
          </a:stretch>
        </p:blipFill>
        <p:spPr>
          <a:xfrm>
            <a:off x="853232" y="2060848"/>
            <a:ext cx="10474106"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31814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2</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600" dirty="0"/>
              <a:t>Answer is B and C</a:t>
            </a:r>
          </a:p>
        </p:txBody>
      </p:sp>
    </p:spTree>
    <p:extLst>
      <p:ext uri="{BB962C8B-B14F-4D97-AF65-F5344CB8AC3E}">
        <p14:creationId xmlns:p14="http://schemas.microsoft.com/office/powerpoint/2010/main" val="34487350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3</a:t>
            </a:r>
            <a:endParaRPr lang="en-GB" sz="4800"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838200" y="2492896"/>
            <a:ext cx="10515600" cy="11706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535106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0"/>
            <a:ext cx="10515600" cy="1325563"/>
          </a:xfrm>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3</a:t>
            </a:r>
            <a:endParaRPr lang="en-GB" sz="4800"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1668724" y="1484784"/>
            <a:ext cx="8856984" cy="5055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546711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4</a:t>
            </a:r>
            <a:endParaRPr lang="en-GB" sz="4800" dirty="0">
              <a:solidFill>
                <a:schemeClr val="bg1"/>
              </a:solidFill>
            </a:endParaRPr>
          </a:p>
        </p:txBody>
      </p:sp>
      <p:pic>
        <p:nvPicPr>
          <p:cNvPr id="5" name="Content Placeholder 4"/>
          <p:cNvPicPr>
            <a:picLocks noGrp="1" noChangeAspect="1"/>
          </p:cNvPicPr>
          <p:nvPr>
            <p:ph idx="1"/>
          </p:nvPr>
        </p:nvPicPr>
        <p:blipFill>
          <a:blip r:embed="rId3"/>
          <a:stretch>
            <a:fillRect/>
          </a:stretch>
        </p:blipFill>
        <p:spPr>
          <a:xfrm>
            <a:off x="1133475" y="3401219"/>
            <a:ext cx="9925050" cy="1200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6179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What is a product?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pPr>
              <a:defRPr/>
            </a:pPr>
            <a:r>
              <a:rPr lang="en-US" dirty="0"/>
              <a:t>A product is </a:t>
            </a:r>
            <a:r>
              <a:rPr lang="en-US" dirty="0" smtClean="0"/>
              <a:t>anything physical </a:t>
            </a:r>
            <a:r>
              <a:rPr lang="en-US" dirty="0"/>
              <a:t>that is capable of satisfying customer needs </a:t>
            </a:r>
          </a:p>
          <a:p>
            <a:pPr>
              <a:defRPr/>
            </a:pPr>
            <a:r>
              <a:rPr lang="en-US" dirty="0" smtClean="0"/>
              <a:t>Physical products include:</a:t>
            </a:r>
            <a:endParaRPr lang="en-US" dirty="0"/>
          </a:p>
          <a:p>
            <a:pPr marL="914400" lvl="1" indent="-457200">
              <a:buFont typeface="+mj-lt"/>
              <a:buAutoNum type="alphaUcPeriod"/>
              <a:defRPr/>
            </a:pPr>
            <a:r>
              <a:rPr lang="en-US" dirty="0"/>
              <a:t>Cars</a:t>
            </a:r>
          </a:p>
          <a:p>
            <a:pPr marL="914400" lvl="1" indent="-457200">
              <a:buFont typeface="+mj-lt"/>
              <a:buAutoNum type="alphaUcPeriod"/>
              <a:defRPr/>
            </a:pPr>
            <a:r>
              <a:rPr lang="en-US" dirty="0"/>
              <a:t>Washing machines</a:t>
            </a:r>
          </a:p>
          <a:p>
            <a:pPr marL="914400" lvl="1" indent="-457200">
              <a:buFont typeface="+mj-lt"/>
              <a:buAutoNum type="alphaUcPeriod"/>
              <a:defRPr/>
            </a:pPr>
            <a:r>
              <a:rPr lang="en-US" dirty="0" smtClean="0"/>
              <a:t>Games consoles</a:t>
            </a:r>
            <a:endParaRPr lang="en-US" dirty="0"/>
          </a:p>
          <a:p>
            <a:pPr marL="914400" lvl="1" indent="-457200">
              <a:buFont typeface="+mj-lt"/>
              <a:buAutoNum type="alphaUcPeriod"/>
              <a:defRPr/>
            </a:pPr>
            <a:r>
              <a:rPr lang="en-US" dirty="0"/>
              <a:t>Mobile </a:t>
            </a:r>
            <a:r>
              <a:rPr lang="en-US" dirty="0" smtClean="0"/>
              <a:t>phones</a:t>
            </a:r>
          </a:p>
          <a:p>
            <a:pPr marL="914400" lvl="1" indent="-457200">
              <a:buFont typeface="+mj-lt"/>
              <a:buAutoNum type="alphaUcPeriod"/>
              <a:defRPr/>
            </a:pPr>
            <a:r>
              <a:rPr lang="en-US" dirty="0" smtClean="0"/>
              <a:t>Cosmetics</a:t>
            </a:r>
            <a:endParaRPr lang="en-GB" sz="2400" dirty="0"/>
          </a:p>
          <a:p>
            <a:r>
              <a:rPr lang="en-GB" b="1" dirty="0" smtClean="0">
                <a:solidFill>
                  <a:srgbClr val="FF0000"/>
                </a:solidFill>
              </a:rPr>
              <a:t>Name 3 </a:t>
            </a:r>
            <a:r>
              <a:rPr lang="en-GB" b="1" dirty="0">
                <a:solidFill>
                  <a:srgbClr val="FF0000"/>
                </a:solidFill>
              </a:rPr>
              <a:t>more </a:t>
            </a:r>
            <a:r>
              <a:rPr lang="en-GB" b="1" dirty="0" smtClean="0">
                <a:solidFill>
                  <a:srgbClr val="FF0000"/>
                </a:solidFill>
              </a:rPr>
              <a:t>products</a:t>
            </a:r>
            <a:endParaRPr lang="en-GB" b="1" dirty="0">
              <a:solidFill>
                <a:srgbClr val="FF0000"/>
              </a:solidFill>
            </a:endParaRPr>
          </a:p>
        </p:txBody>
      </p:sp>
      <p:pic>
        <p:nvPicPr>
          <p:cNvPr id="1026" name="Picture 2" descr="Jo Malone Paddington Bear Orange Marmalade Cologne Collection - AGLAIA"/>
          <p:cNvPicPr>
            <a:picLocks noGrp="1" noChangeAspect="1" noChangeArrowheads="1"/>
          </p:cNvPicPr>
          <p:nvPr>
            <p:ph sz="half" idx="2"/>
          </p:nvPr>
        </p:nvPicPr>
        <p:blipFill rotWithShape="1">
          <a:blip r:embed="rId2" cstate="print">
            <a:extLst>
              <a:ext uri="{28A0092B-C50C-407E-A947-70E740481C1C}">
                <a14:useLocalDpi xmlns:a14="http://schemas.microsoft.com/office/drawing/2010/main" val="0"/>
              </a:ext>
            </a:extLst>
          </a:blip>
          <a:srcRect b="7727"/>
          <a:stretch/>
        </p:blipFill>
        <p:spPr bwMode="auto">
          <a:xfrm>
            <a:off x="6172200" y="2060849"/>
            <a:ext cx="5181600" cy="31683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62103" y="5373216"/>
            <a:ext cx="4824536" cy="646331"/>
          </a:xfrm>
          <a:prstGeom prst="rect">
            <a:avLst/>
          </a:prstGeom>
          <a:noFill/>
        </p:spPr>
        <p:txBody>
          <a:bodyPr wrap="square" rtlCol="0">
            <a:spAutoFit/>
          </a:bodyPr>
          <a:lstStyle/>
          <a:p>
            <a:r>
              <a:rPr lang="en-GB" dirty="0" smtClean="0">
                <a:latin typeface="Arial Black" panose="020B0A04020102020204" pitchFamily="34" charset="0"/>
              </a:rPr>
              <a:t>Jo Malone perfume is an example of a product</a:t>
            </a:r>
            <a:endParaRPr lang="en-GB" dirty="0">
              <a:latin typeface="Arial Black" panose="020B0A04020102020204" pitchFamily="34" charset="0"/>
            </a:endParaRPr>
          </a:p>
        </p:txBody>
      </p:sp>
    </p:spTree>
    <p:extLst>
      <p:ext uri="{BB962C8B-B14F-4D97-AF65-F5344CB8AC3E}">
        <p14:creationId xmlns:p14="http://schemas.microsoft.com/office/powerpoint/2010/main" val="3440190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4</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Award 1 mark for identification of a reason, plus 2 further marks for explaining this reason up to a total of 3 marks. </a:t>
            </a:r>
          </a:p>
          <a:p>
            <a:r>
              <a:rPr lang="en-GB" dirty="0"/>
              <a:t>A new business idea may come about because consumers want something new (1). Existing products may not meet customer needs (1). This can lead to an entrepreneur spotting a new business opportunity in the market (1). </a:t>
            </a:r>
          </a:p>
          <a:p>
            <a:r>
              <a:rPr lang="en-GB" dirty="0"/>
              <a:t>A new business idea may come about because of changes in technology (1). This allows new products to be created (1). Entrepreneurs will therefore look to create demand for this new product (1). </a:t>
            </a:r>
          </a:p>
          <a:p>
            <a:r>
              <a:rPr lang="en-GB" dirty="0"/>
              <a:t>Accept any other appropriate response. Answers that list more than one reason with no explanation will be awarded a maximum of 1 mark. 	</a:t>
            </a:r>
          </a:p>
          <a:p>
            <a:endParaRPr lang="en-GB" sz="3600" dirty="0"/>
          </a:p>
        </p:txBody>
      </p:sp>
    </p:spTree>
    <p:extLst>
      <p:ext uri="{BB962C8B-B14F-4D97-AF65-F5344CB8AC3E}">
        <p14:creationId xmlns:p14="http://schemas.microsoft.com/office/powerpoint/2010/main" val="22385282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5</a:t>
            </a:r>
            <a:endParaRPr lang="en-GB" sz="4800"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808522" y="2780928"/>
            <a:ext cx="10515600" cy="11634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96134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5</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Award 1 mark for identification of a reason, plus 2 further marks for explaining this reason up to a total of 3 marks. </a:t>
            </a:r>
          </a:p>
          <a:p>
            <a:r>
              <a:rPr lang="en-GB" dirty="0"/>
              <a:t>The business already understands the market (1). Market research may have already been carried out for a previous product (1). This may lead to the business having a better understanding of customer needs (1). </a:t>
            </a:r>
          </a:p>
          <a:p>
            <a:r>
              <a:rPr lang="en-GB" dirty="0"/>
              <a:t>It can reduce the development costs of creating a new product (1). This will reduce the need to obtain new sources of finance (1). Therefore, it may take less time to launch the new business idea (1). </a:t>
            </a:r>
          </a:p>
          <a:p>
            <a:r>
              <a:rPr lang="en-GB" dirty="0"/>
              <a:t>Accept any other appropriate response. Answers that list more than one reason with no explanation will be awarded a maximum of 1 mark. 	</a:t>
            </a:r>
          </a:p>
          <a:p>
            <a:endParaRPr lang="en-GB" sz="3600" dirty="0"/>
          </a:p>
        </p:txBody>
      </p:sp>
    </p:spTree>
    <p:extLst>
      <p:ext uri="{BB962C8B-B14F-4D97-AF65-F5344CB8AC3E}">
        <p14:creationId xmlns:p14="http://schemas.microsoft.com/office/powerpoint/2010/main" val="29282566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6</a:t>
            </a:r>
            <a:endParaRPr lang="en-GB" sz="4800" dirty="0">
              <a:solidFill>
                <a:schemeClr val="bg1"/>
              </a:solidFill>
            </a:endParaRPr>
          </a:p>
        </p:txBody>
      </p:sp>
      <p:pic>
        <p:nvPicPr>
          <p:cNvPr id="5" name="Content Placeholder 4"/>
          <p:cNvPicPr>
            <a:picLocks noGrp="1" noChangeAspect="1"/>
          </p:cNvPicPr>
          <p:nvPr>
            <p:ph idx="1"/>
          </p:nvPr>
        </p:nvPicPr>
        <p:blipFill>
          <a:blip r:embed="rId3"/>
          <a:stretch>
            <a:fillRect/>
          </a:stretch>
        </p:blipFill>
        <p:spPr>
          <a:xfrm>
            <a:off x="861276" y="2564904"/>
            <a:ext cx="10515600" cy="14794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595497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6</a:t>
            </a:r>
            <a:endParaRPr lang="en-GB" sz="4800" dirty="0">
              <a:solidFill>
                <a:schemeClr val="bg1"/>
              </a:solidFill>
            </a:endParaRPr>
          </a:p>
        </p:txBody>
      </p:sp>
      <p:sp>
        <p:nvSpPr>
          <p:cNvPr id="8" name="Content Placeholder 7"/>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Adapting </a:t>
            </a:r>
            <a:r>
              <a:rPr lang="en-GB" dirty="0"/>
              <a:t>existing products can take less time and creative input than creating original ideas </a:t>
            </a:r>
          </a:p>
          <a:p>
            <a:r>
              <a:rPr lang="en-GB" dirty="0" smtClean="0"/>
              <a:t>Adapting </a:t>
            </a:r>
            <a:r>
              <a:rPr lang="en-GB" dirty="0"/>
              <a:t>existing products may not be as innovative as creating original ideas </a:t>
            </a:r>
          </a:p>
          <a:p>
            <a:r>
              <a:rPr lang="en-GB" dirty="0" smtClean="0"/>
              <a:t>New </a:t>
            </a:r>
            <a:r>
              <a:rPr lang="en-GB" dirty="0"/>
              <a:t>ideas can be brought to market ahead of competitor products and therefore provide a competitive advantage to a </a:t>
            </a:r>
            <a:r>
              <a:rPr lang="en-GB" dirty="0" smtClean="0"/>
              <a:t>business</a:t>
            </a:r>
            <a:endParaRPr lang="en-GB" dirty="0"/>
          </a:p>
          <a:p>
            <a:r>
              <a:rPr lang="en-GB" dirty="0" smtClean="0"/>
              <a:t>Less </a:t>
            </a:r>
            <a:r>
              <a:rPr lang="en-GB" dirty="0"/>
              <a:t>innovative ideas may not fully meet changing customer needs. Therefore, customers may choose a new product from a competitor that has filled a gap in the </a:t>
            </a:r>
            <a:r>
              <a:rPr lang="en-GB" dirty="0" smtClean="0"/>
              <a:t>market</a:t>
            </a:r>
            <a:endParaRPr lang="en-GB" dirty="0"/>
          </a:p>
          <a:p>
            <a:pPr marL="0" indent="0">
              <a:buNone/>
            </a:pPr>
            <a:endParaRPr lang="en-GB" dirty="0"/>
          </a:p>
        </p:txBody>
      </p:sp>
    </p:spTree>
    <p:extLst>
      <p:ext uri="{BB962C8B-B14F-4D97-AF65-F5344CB8AC3E}">
        <p14:creationId xmlns:p14="http://schemas.microsoft.com/office/powerpoint/2010/main" val="2306404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lstStyle/>
          <a:p>
            <a:r>
              <a:rPr lang="en-GB" b="1" dirty="0" smtClean="0">
                <a:solidFill>
                  <a:schemeClr val="bg1"/>
                </a:solidFill>
              </a:rPr>
              <a:t>How to level a 6 mark  question </a:t>
            </a:r>
            <a:br>
              <a:rPr lang="en-GB" b="1" dirty="0" smtClean="0">
                <a:solidFill>
                  <a:schemeClr val="bg1"/>
                </a:solidFill>
              </a:rPr>
            </a:br>
            <a:r>
              <a:rPr lang="en-GB" b="1" dirty="0" smtClean="0">
                <a:solidFill>
                  <a:schemeClr val="bg1"/>
                </a:solidFill>
              </a:rPr>
              <a:t>AO1b= 3 AO3a = 3</a:t>
            </a:r>
            <a:endParaRPr lang="en-GB" b="1"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1844797" y="1825625"/>
            <a:ext cx="8502405" cy="4351338"/>
          </a:xfrm>
          <a:prstGeom prst="rect">
            <a:avLst/>
          </a:prstGeom>
        </p:spPr>
      </p:pic>
    </p:spTree>
    <p:extLst>
      <p:ext uri="{BB962C8B-B14F-4D97-AF65-F5344CB8AC3E}">
        <p14:creationId xmlns:p14="http://schemas.microsoft.com/office/powerpoint/2010/main" val="4100326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7</a:t>
            </a:r>
          </a:p>
        </p:txBody>
      </p:sp>
      <p:pic>
        <p:nvPicPr>
          <p:cNvPr id="5" name="Content Placeholder 6"/>
          <p:cNvPicPr>
            <a:picLocks noGrp="1" noChangeAspect="1"/>
          </p:cNvPicPr>
          <p:nvPr>
            <p:ph idx="1"/>
          </p:nvPr>
        </p:nvPicPr>
        <p:blipFill>
          <a:blip r:embed="rId3"/>
          <a:stretch>
            <a:fillRect/>
          </a:stretch>
        </p:blipFill>
        <p:spPr>
          <a:xfrm>
            <a:off x="852927" y="1825625"/>
            <a:ext cx="10486146"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Oval 5"/>
          <p:cNvSpPr/>
          <p:nvPr/>
        </p:nvSpPr>
        <p:spPr>
          <a:xfrm>
            <a:off x="1703512" y="2492896"/>
            <a:ext cx="576064" cy="720080"/>
          </a:xfrm>
          <a:prstGeom prst="ellipse">
            <a:avLst/>
          </a:prstGeom>
          <a:solidFill>
            <a:srgbClr val="FF00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84762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7</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b="1" dirty="0" smtClean="0"/>
              <a:t>The </a:t>
            </a:r>
            <a:r>
              <a:rPr lang="en-GB" b="1" dirty="0"/>
              <a:t>only correct answers are A – Choice and C – Quality </a:t>
            </a:r>
            <a:endParaRPr lang="en-GB" b="1" dirty="0" smtClean="0"/>
          </a:p>
          <a:p>
            <a:endParaRPr lang="en-GB" b="1" dirty="0"/>
          </a:p>
          <a:p>
            <a:endParaRPr lang="en-GB" b="1" dirty="0" smtClean="0">
              <a:solidFill>
                <a:srgbClr val="FF0000"/>
              </a:solidFill>
            </a:endParaRPr>
          </a:p>
          <a:p>
            <a:r>
              <a:rPr lang="en-GB" b="1" dirty="0" smtClean="0">
                <a:solidFill>
                  <a:srgbClr val="FF0000"/>
                </a:solidFill>
              </a:rPr>
              <a:t>Why?</a:t>
            </a:r>
            <a:endParaRPr lang="en-GB" dirty="0">
              <a:solidFill>
                <a:srgbClr val="FF0000"/>
              </a:solidFill>
            </a:endParaRPr>
          </a:p>
          <a:p>
            <a:r>
              <a:rPr lang="en-GB" dirty="0"/>
              <a:t>B is not correct because it is not a customer need </a:t>
            </a:r>
          </a:p>
          <a:p>
            <a:r>
              <a:rPr lang="en-GB" dirty="0"/>
              <a:t>D is not correct because it is not a customer need </a:t>
            </a:r>
          </a:p>
          <a:p>
            <a:r>
              <a:rPr lang="en-GB" dirty="0"/>
              <a:t>E is not correct because it is not a customer need 	</a:t>
            </a:r>
          </a:p>
          <a:p>
            <a:endParaRPr lang="en-GB" dirty="0"/>
          </a:p>
          <a:p>
            <a:endParaRPr lang="en-GB" sz="3600" dirty="0"/>
          </a:p>
        </p:txBody>
      </p:sp>
    </p:spTree>
    <p:extLst>
      <p:ext uri="{BB962C8B-B14F-4D97-AF65-F5344CB8AC3E}">
        <p14:creationId xmlns:p14="http://schemas.microsoft.com/office/powerpoint/2010/main" val="4430718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2"/>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407368" y="836712"/>
            <a:ext cx="7236804" cy="4824536"/>
          </a:xfr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4112" y="1628800"/>
            <a:ext cx="4681724" cy="2880320"/>
          </a:xfrm>
          <a:prstGeom prst="rect">
            <a:avLst/>
          </a:prstGeom>
        </p:spPr>
      </p:pic>
    </p:spTree>
    <p:extLst>
      <p:ext uri="{BB962C8B-B14F-4D97-AF65-F5344CB8AC3E}">
        <p14:creationId xmlns:p14="http://schemas.microsoft.com/office/powerpoint/2010/main" val="156093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What is a service?</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sz="2800" dirty="0"/>
              <a:t>A service is an act that a business person carries out for you in exchange for money, for example:</a:t>
            </a:r>
          </a:p>
          <a:p>
            <a:pPr marL="914400" lvl="1" indent="-457200">
              <a:buFont typeface="+mj-lt"/>
              <a:buAutoNum type="alphaUcPeriod"/>
              <a:defRPr/>
            </a:pPr>
            <a:r>
              <a:rPr lang="en-US" sz="2400" dirty="0"/>
              <a:t>Dental treatment</a:t>
            </a:r>
          </a:p>
          <a:p>
            <a:pPr marL="914400" lvl="1" indent="-457200">
              <a:buFont typeface="+mj-lt"/>
              <a:buAutoNum type="alphaUcPeriod"/>
              <a:defRPr/>
            </a:pPr>
            <a:r>
              <a:rPr lang="en-US" sz="2400" dirty="0"/>
              <a:t>Accountancy</a:t>
            </a:r>
          </a:p>
          <a:p>
            <a:pPr marL="914400" lvl="1" indent="-457200">
              <a:buFont typeface="+mj-lt"/>
              <a:buAutoNum type="alphaUcPeriod"/>
              <a:defRPr/>
            </a:pPr>
            <a:r>
              <a:rPr lang="en-GB" sz="2400" dirty="0" smtClean="0"/>
              <a:t>Gardening</a:t>
            </a:r>
            <a:endParaRPr lang="en-GB" sz="2400" dirty="0"/>
          </a:p>
          <a:p>
            <a:pPr marL="914400" lvl="1" indent="-457200">
              <a:buFont typeface="+mj-lt"/>
              <a:buAutoNum type="alphaUcPeriod"/>
              <a:defRPr/>
            </a:pPr>
            <a:r>
              <a:rPr lang="en-GB" sz="2400" dirty="0" smtClean="0"/>
              <a:t>Barber</a:t>
            </a:r>
          </a:p>
          <a:p>
            <a:pPr>
              <a:defRPr/>
            </a:pPr>
            <a:r>
              <a:rPr lang="en-GB" sz="2400" dirty="0"/>
              <a:t>You cannot </a:t>
            </a:r>
            <a:r>
              <a:rPr lang="en-GB" sz="2400" dirty="0" smtClean="0"/>
              <a:t>‘touch’ </a:t>
            </a:r>
            <a:r>
              <a:rPr lang="en-GB" sz="2400" dirty="0"/>
              <a:t>a service it is </a:t>
            </a:r>
            <a:r>
              <a:rPr lang="en-GB" sz="2400" dirty="0" smtClean="0"/>
              <a:t>‘intangible’</a:t>
            </a:r>
            <a:endParaRPr lang="en-US" sz="2400" dirty="0"/>
          </a:p>
          <a:p>
            <a:pPr marL="0" indent="0">
              <a:buNone/>
            </a:pPr>
            <a:r>
              <a:rPr lang="en-GB" sz="3600" b="1" dirty="0" smtClean="0">
                <a:solidFill>
                  <a:srgbClr val="FF0000"/>
                </a:solidFill>
              </a:rPr>
              <a:t>Name </a:t>
            </a:r>
            <a:r>
              <a:rPr lang="en-GB" sz="3600" b="1" dirty="0">
                <a:solidFill>
                  <a:srgbClr val="FF0000"/>
                </a:solidFill>
              </a:rPr>
              <a:t>3 more </a:t>
            </a:r>
            <a:r>
              <a:rPr lang="en-GB" sz="3600" b="1" dirty="0" smtClean="0">
                <a:solidFill>
                  <a:srgbClr val="FF0000"/>
                </a:solidFill>
              </a:rPr>
              <a:t>services</a:t>
            </a:r>
            <a:endParaRPr lang="en-GB" sz="3600" b="1" dirty="0">
              <a:solidFill>
                <a:srgbClr val="FF0000"/>
              </a:solidFill>
            </a:endParaRPr>
          </a:p>
          <a:p>
            <a:pPr lvl="1">
              <a:defRPr/>
            </a:pPr>
            <a:endParaRPr lang="en-GB" sz="2400" dirty="0"/>
          </a:p>
        </p:txBody>
      </p:sp>
      <p:pic>
        <p:nvPicPr>
          <p:cNvPr id="5" name="Content Placeholder 4"/>
          <p:cNvPicPr>
            <a:picLocks noGrp="1" noChangeAspect="1"/>
          </p:cNvPicPr>
          <p:nvPr>
            <p:ph sz="half" idx="2"/>
          </p:nvPr>
        </p:nvPicPr>
        <p:blipFill>
          <a:blip r:embed="rId3"/>
          <a:stretch>
            <a:fillRect/>
          </a:stretch>
        </p:blipFill>
        <p:spPr>
          <a:xfrm>
            <a:off x="6456040" y="2060848"/>
            <a:ext cx="4752975" cy="3028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636529" y="5477880"/>
            <a:ext cx="4593565" cy="369332"/>
          </a:xfrm>
          <a:prstGeom prst="rect">
            <a:avLst/>
          </a:prstGeom>
          <a:noFill/>
        </p:spPr>
        <p:txBody>
          <a:bodyPr wrap="none" rtlCol="0">
            <a:spAutoFit/>
          </a:bodyPr>
          <a:lstStyle/>
          <a:p>
            <a:r>
              <a:rPr lang="en-GB" dirty="0" smtClean="0">
                <a:latin typeface="Arial Black" panose="020B0A04020102020204" pitchFamily="34" charset="0"/>
              </a:rPr>
              <a:t>Barber is an example of a service</a:t>
            </a:r>
            <a:endParaRPr lang="en-GB" dirty="0">
              <a:latin typeface="Arial Black" panose="020B0A04020102020204" pitchFamily="34" charset="0"/>
            </a:endParaRPr>
          </a:p>
        </p:txBody>
      </p:sp>
    </p:spTree>
    <p:extLst>
      <p:ext uri="{BB962C8B-B14F-4D97-AF65-F5344CB8AC3E}">
        <p14:creationId xmlns:p14="http://schemas.microsoft.com/office/powerpoint/2010/main" val="1326091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dirty="0">
                <a:solidFill>
                  <a:schemeClr val="bg1"/>
                </a:solidFill>
              </a:rPr>
              <a:t>Suggested activity</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dirty="0"/>
              <a:t>Use a computer to find out </a:t>
            </a:r>
            <a:r>
              <a:rPr lang="en-GB" dirty="0" smtClean="0"/>
              <a:t>more examples of products and services</a:t>
            </a:r>
            <a:endParaRPr lang="en-GB" dirty="0"/>
          </a:p>
          <a:p>
            <a:r>
              <a:rPr lang="en-GB" dirty="0"/>
              <a:t>Create two collages, one showing products and one showing services </a:t>
            </a:r>
            <a:endParaRPr lang="en-GB" dirty="0" smtClean="0"/>
          </a:p>
          <a:p>
            <a:r>
              <a:rPr lang="en-GB" dirty="0" smtClean="0"/>
              <a:t>Use </a:t>
            </a:r>
            <a:r>
              <a:rPr lang="en-GB" dirty="0" err="1" smtClean="0"/>
              <a:t>Canva</a:t>
            </a:r>
            <a:r>
              <a:rPr lang="en-GB" dirty="0" smtClean="0"/>
              <a:t> or a similar program to make your collage look really professional </a:t>
            </a:r>
          </a:p>
        </p:txBody>
      </p:sp>
      <p:pic>
        <p:nvPicPr>
          <p:cNvPr id="5" name="Content Placeholder 4"/>
          <p:cNvPicPr>
            <a:picLocks noGrp="1" noChangeAspect="1"/>
          </p:cNvPicPr>
          <p:nvPr>
            <p:ph sz="half" idx="2"/>
          </p:nvPr>
        </p:nvPicPr>
        <p:blipFill>
          <a:blip r:embed="rId4"/>
          <a:stretch>
            <a:fillRect/>
          </a:stretch>
        </p:blipFill>
        <p:spPr>
          <a:xfrm>
            <a:off x="6176962" y="2482056"/>
            <a:ext cx="5172075" cy="3038475"/>
          </a:xfrm>
          <a:prstGeom prst="rect">
            <a:avLst/>
          </a:prstGeom>
        </p:spPr>
      </p:pic>
    </p:spTree>
    <p:extLst>
      <p:ext uri="{BB962C8B-B14F-4D97-AF65-F5344CB8AC3E}">
        <p14:creationId xmlns:p14="http://schemas.microsoft.com/office/powerpoint/2010/main" val="633168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392" y="3140968"/>
            <a:ext cx="10515600" cy="2852737"/>
          </a:xfrm>
        </p:spPr>
        <p:txBody>
          <a:bodyPr>
            <a:noAutofit/>
          </a:bodyPr>
          <a:lstStyle/>
          <a:p>
            <a:r>
              <a:rPr lang="en-GB" sz="5400" dirty="0">
                <a:solidFill>
                  <a:schemeClr val="bg1"/>
                </a:solidFill>
                <a:latin typeface="+mn-lt"/>
              </a:rPr>
              <a:t>Why new business ideas come about: Changes in technology</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629442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Amazon</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2400" dirty="0" smtClean="0"/>
              <a:t>The Internet was invented in 1990 and since then it has meant that there is a new market and ways to sell to customers online</a:t>
            </a:r>
            <a:endParaRPr lang="en-GB" sz="2400" dirty="0"/>
          </a:p>
          <a:p>
            <a:r>
              <a:rPr lang="en-GB" sz="2400" dirty="0"/>
              <a:t>This is called </a:t>
            </a:r>
            <a:r>
              <a:rPr lang="en-GB" sz="2400" dirty="0" smtClean="0"/>
              <a:t>e-commerce, the ‘e’ means electronic</a:t>
            </a:r>
          </a:p>
          <a:p>
            <a:r>
              <a:rPr lang="en-GB" sz="2400" dirty="0" smtClean="0"/>
              <a:t>Amazon has grown into a billion-dollar business due to the Internet</a:t>
            </a:r>
          </a:p>
          <a:p>
            <a:r>
              <a:rPr lang="en-GB" sz="2400" b="1" dirty="0" smtClean="0">
                <a:solidFill>
                  <a:srgbClr val="FF0000"/>
                </a:solidFill>
              </a:rPr>
              <a:t>What do you think m-commerce is?</a:t>
            </a:r>
            <a:endParaRPr lang="en-GB" sz="2400" b="1" dirty="0">
              <a:solidFill>
                <a:srgbClr val="FF0000"/>
              </a:solidFill>
            </a:endParaRPr>
          </a:p>
          <a:p>
            <a:r>
              <a:rPr lang="en-GB" sz="2400" b="1" dirty="0" smtClean="0">
                <a:solidFill>
                  <a:srgbClr val="FF0000"/>
                </a:solidFill>
              </a:rPr>
              <a:t>What products and services have you bought online?</a:t>
            </a:r>
            <a:endParaRPr lang="en-GB" sz="2400" b="1" dirty="0">
              <a:solidFill>
                <a:srgbClr val="FF0000"/>
              </a:solidFill>
            </a:endParaRPr>
          </a:p>
        </p:txBody>
      </p:sp>
      <p:pic>
        <p:nvPicPr>
          <p:cNvPr id="7" name="Content Placeholder 6">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53150" y="1856183"/>
            <a:ext cx="5259810" cy="29409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6240017" y="5511739"/>
            <a:ext cx="5113783" cy="646331"/>
          </a:xfrm>
          <a:prstGeom prst="rect">
            <a:avLst/>
          </a:prstGeom>
          <a:solidFill>
            <a:srgbClr val="C00000"/>
          </a:solidFill>
        </p:spPr>
        <p:txBody>
          <a:bodyPr wrap="square" rtlCol="0">
            <a:spAutoFit/>
          </a:bodyPr>
          <a:lstStyle/>
          <a:p>
            <a:r>
              <a:rPr lang="en-GB" dirty="0">
                <a:solidFill>
                  <a:schemeClr val="bg1"/>
                </a:solidFill>
                <a:latin typeface="Arial Rounded MT Bold" panose="020F0704030504030204" pitchFamily="34" charset="0"/>
              </a:rPr>
              <a:t>Watch the clip on Amazon – what technology did you see in the video?</a:t>
            </a:r>
          </a:p>
        </p:txBody>
      </p:sp>
      <p:pic>
        <p:nvPicPr>
          <p:cNvPr id="4" name="Picture 3"/>
          <p:cNvPicPr>
            <a:picLocks noChangeAspect="1"/>
          </p:cNvPicPr>
          <p:nvPr/>
        </p:nvPicPr>
        <p:blipFill>
          <a:blip r:embed="rId5"/>
          <a:stretch>
            <a:fillRect/>
          </a:stretch>
        </p:blipFill>
        <p:spPr>
          <a:xfrm>
            <a:off x="10376898" y="1126350"/>
            <a:ext cx="1783085" cy="1783085"/>
          </a:xfrm>
          <a:prstGeom prst="rect">
            <a:avLst/>
          </a:prstGeom>
        </p:spPr>
      </p:pic>
    </p:spTree>
    <p:extLst>
      <p:ext uri="{BB962C8B-B14F-4D97-AF65-F5344CB8AC3E}">
        <p14:creationId xmlns:p14="http://schemas.microsoft.com/office/powerpoint/2010/main" val="714234624"/>
      </p:ext>
    </p:extLst>
  </p:cSld>
  <p:clrMapOvr>
    <a:masterClrMapping/>
  </p:clrMapOvr>
</p:sld>
</file>

<file path=ppt/theme/theme1.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tx1"/>
          </a:solidFill>
        </a:ln>
      </a:spPr>
      <a:bodyPr rtlCol="0" anchor="ctr"/>
      <a:lstStyle>
        <a:defPPr algn="ctr">
          <a:defRPr/>
        </a:defPPr>
      </a:lstStyle>
      <a:style>
        <a:lnRef idx="2">
          <a:schemeClr val="dk1"/>
        </a:lnRef>
        <a:fillRef idx="1">
          <a:schemeClr val="lt1"/>
        </a:fillRef>
        <a:effectRef idx="0">
          <a:schemeClr val="dk1"/>
        </a:effectRef>
        <a:fontRef idx="minor">
          <a:schemeClr val="dk1"/>
        </a:fontRef>
      </a:style>
    </a:spDef>
    <a:lnDef>
      <a:spPr>
        <a:ln w="571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1664</TotalTime>
  <Words>2571</Words>
  <Application>Microsoft Office PowerPoint</Application>
  <PresentationFormat>Widescreen</PresentationFormat>
  <Paragraphs>288</Paragraphs>
  <Slides>58</Slides>
  <Notes>28</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58</vt:i4>
      </vt:variant>
    </vt:vector>
  </HeadingPairs>
  <TitlesOfParts>
    <vt:vector size="68" baseType="lpstr">
      <vt:lpstr>Arial</vt:lpstr>
      <vt:lpstr>Arial Black</vt:lpstr>
      <vt:lpstr>Arial Rounded MT Bold</vt:lpstr>
      <vt:lpstr>Calibri</vt:lpstr>
      <vt:lpstr>Calibri Light</vt:lpstr>
      <vt:lpstr>3_Office Theme</vt:lpstr>
      <vt:lpstr>1_Office Theme</vt:lpstr>
      <vt:lpstr>Office Theme</vt:lpstr>
      <vt:lpstr>6_Office Theme</vt:lpstr>
      <vt:lpstr>4_Office Theme</vt:lpstr>
      <vt:lpstr>GCSE Edexcel  Business</vt:lpstr>
      <vt:lpstr>You need worksheet 1.1.1 for this lesson</vt:lpstr>
      <vt:lpstr>From Edexcel</vt:lpstr>
      <vt:lpstr>Starter</vt:lpstr>
      <vt:lpstr>What is a product?</vt:lpstr>
      <vt:lpstr>What is a service?</vt:lpstr>
      <vt:lpstr>Suggested activity</vt:lpstr>
      <vt:lpstr>Why new business ideas come about: Changes in technology</vt:lpstr>
      <vt:lpstr>Changes in technology: Amazon</vt:lpstr>
      <vt:lpstr>Changes in technology: Online platforms</vt:lpstr>
      <vt:lpstr>Changes in technology: New innovation</vt:lpstr>
      <vt:lpstr>Changes in technology: robotics</vt:lpstr>
      <vt:lpstr>Why new business ideas come about: Changes in what consumers want</vt:lpstr>
      <vt:lpstr>Definition: Needs</vt:lpstr>
      <vt:lpstr>Definition: Wants</vt:lpstr>
      <vt:lpstr>Suggested activity – wants and needs</vt:lpstr>
      <vt:lpstr>Wants and needs: Social media</vt:lpstr>
      <vt:lpstr>Changes (OVER TIME) in what consumers want</vt:lpstr>
      <vt:lpstr>Wants and needs: ready meals</vt:lpstr>
      <vt:lpstr>Wants and needs: “Free from” foods</vt:lpstr>
      <vt:lpstr>Change in tastes and trends</vt:lpstr>
      <vt:lpstr>Suggested activity – research the market</vt:lpstr>
      <vt:lpstr>Why new business ideas come about: Products and services becoming obsolete</vt:lpstr>
      <vt:lpstr>Definition: Obsolete</vt:lpstr>
      <vt:lpstr>Obsolete products</vt:lpstr>
      <vt:lpstr>Obsolete services</vt:lpstr>
      <vt:lpstr>How new business ideas come about: Original ideas</vt:lpstr>
      <vt:lpstr>Definition: Original ideas</vt:lpstr>
      <vt:lpstr>How do original ideas for products come about?</vt:lpstr>
      <vt:lpstr>Original ideas – solve problems</vt:lpstr>
      <vt:lpstr>Original ideas – gap in the market</vt:lpstr>
      <vt:lpstr>Suggested activity – research Trunki</vt:lpstr>
      <vt:lpstr>Original ideas – carried out research</vt:lpstr>
      <vt:lpstr>How new business ideas come about: Adapting existing products /services /ideas</vt:lpstr>
      <vt:lpstr>Adapting existing ideas</vt:lpstr>
      <vt:lpstr>Adapting existing ideas – a current product or service with new features</vt:lpstr>
      <vt:lpstr>New version of an old product</vt:lpstr>
      <vt:lpstr>Cheaper version of an old product</vt:lpstr>
      <vt:lpstr>Plenary Quiz</vt:lpstr>
      <vt:lpstr>Plenary Quiz Answers</vt:lpstr>
      <vt:lpstr>PowerPoint Presentation</vt:lpstr>
      <vt:lpstr>PowerPoint Presentation</vt:lpstr>
      <vt:lpstr>Sample question 1</vt:lpstr>
      <vt:lpstr>Answer question 1</vt:lpstr>
      <vt:lpstr>Sample question 2</vt:lpstr>
      <vt:lpstr>Answer question 2</vt:lpstr>
      <vt:lpstr>Sample question 3</vt:lpstr>
      <vt:lpstr>Answer question 3</vt:lpstr>
      <vt:lpstr>Sample question 4</vt:lpstr>
      <vt:lpstr>Answer question 4</vt:lpstr>
      <vt:lpstr>Sample question 5</vt:lpstr>
      <vt:lpstr>Answer question 5</vt:lpstr>
      <vt:lpstr>Sample question 6</vt:lpstr>
      <vt:lpstr>Answer question 6</vt:lpstr>
      <vt:lpstr>How to level a 6 mark  question  AO1b= 3 AO3a = 3</vt:lpstr>
      <vt:lpstr>Sample question 7</vt:lpstr>
      <vt:lpstr>Answer question 7</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SHilton</dc:creator>
  <cp:lastModifiedBy>Sarah Hilton</cp:lastModifiedBy>
  <cp:revision>184</cp:revision>
  <dcterms:created xsi:type="dcterms:W3CDTF">2016-08-11T21:49:43Z</dcterms:created>
  <dcterms:modified xsi:type="dcterms:W3CDTF">2025-08-06T12:40:15Z</dcterms:modified>
</cp:coreProperties>
</file>