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media/image57.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3"/>
  </p:notesMasterIdLst>
  <p:sldIdLst>
    <p:sldId id="356" r:id="rId2"/>
    <p:sldId id="258" r:id="rId3"/>
    <p:sldId id="260" r:id="rId4"/>
    <p:sldId id="382" r:id="rId5"/>
    <p:sldId id="383" r:id="rId6"/>
    <p:sldId id="261" r:id="rId7"/>
    <p:sldId id="270" r:id="rId8"/>
    <p:sldId id="322" r:id="rId9"/>
    <p:sldId id="353" r:id="rId10"/>
    <p:sldId id="280" r:id="rId11"/>
    <p:sldId id="281" r:id="rId12"/>
    <p:sldId id="282" r:id="rId13"/>
    <p:sldId id="283" r:id="rId14"/>
    <p:sldId id="324" r:id="rId15"/>
    <p:sldId id="284" r:id="rId16"/>
    <p:sldId id="323" r:id="rId17"/>
    <p:sldId id="325" r:id="rId18"/>
    <p:sldId id="369" r:id="rId19"/>
    <p:sldId id="370" r:id="rId20"/>
    <p:sldId id="371" r:id="rId21"/>
    <p:sldId id="378" r:id="rId22"/>
    <p:sldId id="372" r:id="rId23"/>
    <p:sldId id="346" r:id="rId24"/>
    <p:sldId id="288" r:id="rId25"/>
    <p:sldId id="289" r:id="rId26"/>
    <p:sldId id="290" r:id="rId27"/>
    <p:sldId id="380" r:id="rId28"/>
    <p:sldId id="291" r:id="rId29"/>
    <p:sldId id="326" r:id="rId30"/>
    <p:sldId id="328" r:id="rId31"/>
    <p:sldId id="330" r:id="rId32"/>
    <p:sldId id="297" r:id="rId33"/>
    <p:sldId id="295" r:id="rId34"/>
    <p:sldId id="296" r:id="rId35"/>
    <p:sldId id="298" r:id="rId36"/>
    <p:sldId id="335" r:id="rId37"/>
    <p:sldId id="300" r:id="rId38"/>
    <p:sldId id="301" r:id="rId39"/>
    <p:sldId id="302" r:id="rId40"/>
    <p:sldId id="303" r:id="rId41"/>
    <p:sldId id="304" r:id="rId42"/>
    <p:sldId id="305" r:id="rId43"/>
    <p:sldId id="336" r:id="rId44"/>
    <p:sldId id="337" r:id="rId45"/>
    <p:sldId id="307" r:id="rId46"/>
    <p:sldId id="338" r:id="rId47"/>
    <p:sldId id="340" r:id="rId48"/>
    <p:sldId id="342" r:id="rId49"/>
    <p:sldId id="320" r:id="rId50"/>
    <p:sldId id="352" r:id="rId51"/>
    <p:sldId id="357" r:id="rId52"/>
    <p:sldId id="361" r:id="rId53"/>
    <p:sldId id="266" r:id="rId54"/>
    <p:sldId id="268" r:id="rId55"/>
    <p:sldId id="331" r:id="rId56"/>
    <p:sldId id="333" r:id="rId57"/>
    <p:sldId id="364" r:id="rId58"/>
    <p:sldId id="362" r:id="rId59"/>
    <p:sldId id="374" r:id="rId60"/>
    <p:sldId id="376" r:id="rId61"/>
    <p:sldId id="358"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79" autoAdjust="0"/>
    <p:restoredTop sz="88846" autoAdjust="0"/>
  </p:normalViewPr>
  <p:slideViewPr>
    <p:cSldViewPr snapToGrid="0">
      <p:cViewPr varScale="1">
        <p:scale>
          <a:sx n="70" d="100"/>
          <a:sy n="70" d="100"/>
        </p:scale>
        <p:origin x="1104"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8F85B8-6409-4DD0-B7DD-6380B4D88F5E}" type="datetimeFigureOut">
              <a:rPr lang="en-GB" smtClean="0"/>
              <a:t>06/08/2024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FDCFA1-7198-4107-A5EE-C4F226AD0AC3}" type="slidenum">
              <a:rPr lang="en-GB" smtClean="0"/>
              <a:t>‹#›</a:t>
            </a:fld>
            <a:endParaRPr lang="en-GB"/>
          </a:p>
        </p:txBody>
      </p:sp>
    </p:spTree>
    <p:extLst>
      <p:ext uri="{BB962C8B-B14F-4D97-AF65-F5344CB8AC3E}">
        <p14:creationId xmlns:p14="http://schemas.microsoft.com/office/powerpoint/2010/main" val="3689557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FDCFA1-7198-4107-A5EE-C4F226AD0AC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43827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FDCFA1-7198-4107-A5EE-C4F226AD0AC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36915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C8DB2-5236-4BC2-B6E2-E5F1AA955FDB}"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96959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C8DB2-5236-4BC2-B6E2-E5F1AA955FDB}"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49271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C8DB2-5236-4BC2-B6E2-E5F1AA955FDB}"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762121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FDCFA1-7198-4107-A5EE-C4F226AD0AC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7456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43562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33</a:t>
            </a:fld>
            <a:endParaRPr lang="en-GB"/>
          </a:p>
        </p:txBody>
      </p:sp>
    </p:spTree>
    <p:extLst>
      <p:ext uri="{BB962C8B-B14F-4D97-AF65-F5344CB8AC3E}">
        <p14:creationId xmlns:p14="http://schemas.microsoft.com/office/powerpoint/2010/main" val="572108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34</a:t>
            </a:fld>
            <a:endParaRPr lang="en-GB"/>
          </a:p>
        </p:txBody>
      </p:sp>
    </p:spTree>
    <p:extLst>
      <p:ext uri="{BB962C8B-B14F-4D97-AF65-F5344CB8AC3E}">
        <p14:creationId xmlns:p14="http://schemas.microsoft.com/office/powerpoint/2010/main" val="27771059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20B62-3895-4841-BC1E-0C7EA3CEE5A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60250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20B62-3895-4841-BC1E-0C7EA3CEE5A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08225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1FDCFA1-7198-4107-A5EE-C4F226AD0AC3}" type="slidenum">
              <a:rPr lang="en-GB" smtClean="0"/>
              <a:t>2</a:t>
            </a:fld>
            <a:endParaRPr lang="en-GB"/>
          </a:p>
        </p:txBody>
      </p:sp>
    </p:spTree>
    <p:extLst>
      <p:ext uri="{BB962C8B-B14F-4D97-AF65-F5344CB8AC3E}">
        <p14:creationId xmlns:p14="http://schemas.microsoft.com/office/powerpoint/2010/main" val="12356966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42</a:t>
            </a:fld>
            <a:endParaRPr lang="en-GB"/>
          </a:p>
        </p:txBody>
      </p:sp>
    </p:spTree>
    <p:extLst>
      <p:ext uri="{BB962C8B-B14F-4D97-AF65-F5344CB8AC3E}">
        <p14:creationId xmlns:p14="http://schemas.microsoft.com/office/powerpoint/2010/main" val="31928032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87907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46</a:t>
            </a:fld>
            <a:endParaRPr lang="en-GB"/>
          </a:p>
        </p:txBody>
      </p:sp>
    </p:spTree>
    <p:extLst>
      <p:ext uri="{BB962C8B-B14F-4D97-AF65-F5344CB8AC3E}">
        <p14:creationId xmlns:p14="http://schemas.microsoft.com/office/powerpoint/2010/main" val="19660092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47</a:t>
            </a:fld>
            <a:endParaRPr lang="en-GB"/>
          </a:p>
        </p:txBody>
      </p:sp>
    </p:spTree>
    <p:extLst>
      <p:ext uri="{BB962C8B-B14F-4D97-AF65-F5344CB8AC3E}">
        <p14:creationId xmlns:p14="http://schemas.microsoft.com/office/powerpoint/2010/main" val="2053113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48</a:t>
            </a:fld>
            <a:endParaRPr lang="en-GB"/>
          </a:p>
        </p:txBody>
      </p:sp>
    </p:spTree>
    <p:extLst>
      <p:ext uri="{BB962C8B-B14F-4D97-AF65-F5344CB8AC3E}">
        <p14:creationId xmlns:p14="http://schemas.microsoft.com/office/powerpoint/2010/main" val="15127132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52</a:t>
            </a:fld>
            <a:endParaRPr lang="en-GB"/>
          </a:p>
        </p:txBody>
      </p:sp>
    </p:spTree>
    <p:extLst>
      <p:ext uri="{BB962C8B-B14F-4D97-AF65-F5344CB8AC3E}">
        <p14:creationId xmlns:p14="http://schemas.microsoft.com/office/powerpoint/2010/main" val="4261938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110BACC-38ED-4060-8C44-4F3B5872395B}" type="slidenum">
              <a:rPr lang="en-GB" smtClean="0"/>
              <a:t>3</a:t>
            </a:fld>
            <a:endParaRPr lang="en-GB"/>
          </a:p>
        </p:txBody>
      </p:sp>
    </p:spTree>
    <p:extLst>
      <p:ext uri="{BB962C8B-B14F-4D97-AF65-F5344CB8AC3E}">
        <p14:creationId xmlns:p14="http://schemas.microsoft.com/office/powerpoint/2010/main" val="375734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10</a:t>
            </a:fld>
            <a:endParaRPr lang="en-GB"/>
          </a:p>
        </p:txBody>
      </p:sp>
    </p:spTree>
    <p:extLst>
      <p:ext uri="{BB962C8B-B14F-4D97-AF65-F5344CB8AC3E}">
        <p14:creationId xmlns:p14="http://schemas.microsoft.com/office/powerpoint/2010/main" val="3714366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11</a:t>
            </a:fld>
            <a:endParaRPr lang="en-GB"/>
          </a:p>
        </p:txBody>
      </p:sp>
    </p:spTree>
    <p:extLst>
      <p:ext uri="{BB962C8B-B14F-4D97-AF65-F5344CB8AC3E}">
        <p14:creationId xmlns:p14="http://schemas.microsoft.com/office/powerpoint/2010/main" val="31784310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12</a:t>
            </a:fld>
            <a:endParaRPr lang="en-GB"/>
          </a:p>
        </p:txBody>
      </p:sp>
    </p:spTree>
    <p:extLst>
      <p:ext uri="{BB962C8B-B14F-4D97-AF65-F5344CB8AC3E}">
        <p14:creationId xmlns:p14="http://schemas.microsoft.com/office/powerpoint/2010/main" val="641545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0FA13-C5D8-4596-AB62-99BDC362977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41767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15</a:t>
            </a:fld>
            <a:endParaRPr lang="en-GB"/>
          </a:p>
        </p:txBody>
      </p:sp>
    </p:spTree>
    <p:extLst>
      <p:ext uri="{BB962C8B-B14F-4D97-AF65-F5344CB8AC3E}">
        <p14:creationId xmlns:p14="http://schemas.microsoft.com/office/powerpoint/2010/main" val="24161604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1FDCFA1-7198-4107-A5EE-C4F226AD0AC3}" type="slidenum">
              <a:rPr lang="en-GB" smtClean="0"/>
              <a:t>19</a:t>
            </a:fld>
            <a:endParaRPr lang="en-GB"/>
          </a:p>
        </p:txBody>
      </p:sp>
    </p:spTree>
    <p:extLst>
      <p:ext uri="{BB962C8B-B14F-4D97-AF65-F5344CB8AC3E}">
        <p14:creationId xmlns:p14="http://schemas.microsoft.com/office/powerpoint/2010/main" val="226804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6684024-5A0A-4B13-B6B9-7B7313638132}" type="datetimeFigureOut">
              <a:rPr lang="en-GB" smtClean="0"/>
              <a:t>06/08/2024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490344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6684024-5A0A-4B13-B6B9-7B7313638132}" type="datetimeFigureOut">
              <a:rPr lang="en-GB" smtClean="0"/>
              <a:t>06/08/2024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490109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6684024-5A0A-4B13-B6B9-7B7313638132}" type="datetimeFigureOut">
              <a:rPr lang="en-GB" smtClean="0"/>
              <a:t>06/08/2024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3755086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6684024-5A0A-4B13-B6B9-7B7313638132}" type="datetimeFigureOut">
              <a:rPr lang="en-GB" smtClean="0"/>
              <a:t>06/08/2024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1021756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6684024-5A0A-4B13-B6B9-7B7313638132}" type="datetimeFigureOut">
              <a:rPr lang="en-GB" smtClean="0"/>
              <a:t>06/08/2024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11770174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6684024-5A0A-4B13-B6B9-7B7313638132}" type="datetimeFigureOut">
              <a:rPr lang="en-GB" smtClean="0"/>
              <a:t>06/08/2024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17130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6684024-5A0A-4B13-B6B9-7B7313638132}" type="datetimeFigureOut">
              <a:rPr lang="en-GB" smtClean="0"/>
              <a:t>06/08/2024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176903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6684024-5A0A-4B13-B6B9-7B7313638132}" type="datetimeFigureOut">
              <a:rPr lang="en-GB" smtClean="0"/>
              <a:t>06/08/2024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7802604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684024-5A0A-4B13-B6B9-7B7313638132}" type="datetimeFigureOut">
              <a:rPr lang="en-GB" smtClean="0"/>
              <a:t>06/08/2024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3262282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6684024-5A0A-4B13-B6B9-7B7313638132}" type="datetimeFigureOut">
              <a:rPr lang="en-GB" smtClean="0"/>
              <a:t>06/08/2024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9978427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6684024-5A0A-4B13-B6B9-7B7313638132}" type="datetimeFigureOut">
              <a:rPr lang="en-GB" smtClean="0"/>
              <a:t>06/08/2024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24B3B21-83BD-49A9-8974-817C5682BEA0}" type="slidenum">
              <a:rPr lang="en-GB" smtClean="0"/>
              <a:t>‹#›</a:t>
            </a:fld>
            <a:endParaRPr lang="en-GB"/>
          </a:p>
        </p:txBody>
      </p:sp>
    </p:spTree>
    <p:extLst>
      <p:ext uri="{BB962C8B-B14F-4D97-AF65-F5344CB8AC3E}">
        <p14:creationId xmlns:p14="http://schemas.microsoft.com/office/powerpoint/2010/main" val="3021408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684024-5A0A-4B13-B6B9-7B7313638132}" type="datetimeFigureOut">
              <a:rPr lang="en-GB" smtClean="0"/>
              <a:t>06/08/2024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4B3B21-83BD-49A9-8974-817C5682BEA0}" type="slidenum">
              <a:rPr lang="en-GB" smtClean="0"/>
              <a:t>‹#›</a:t>
            </a:fld>
            <a:endParaRPr lang="en-GB"/>
          </a:p>
        </p:txBody>
      </p:sp>
    </p:spTree>
    <p:extLst>
      <p:ext uri="{BB962C8B-B14F-4D97-AF65-F5344CB8AC3E}">
        <p14:creationId xmlns:p14="http://schemas.microsoft.com/office/powerpoint/2010/main" val="26742045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hyperlink" Target="https://www.bbc.co.uk/news/business-54422464"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hyperlink" Target="https://www.youtube.com/watch?v=v2Wp0tHplkM"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www.youtube.com/watch?v=AOGDNYWfjrE" TargetMode="Externa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www.youtube.com/watch?v=Mjobty9mOFw" TargetMode="Externa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hyperlink" Target="https://www.youtube.com/watch?v=HdNS_L4Lu7Q"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https://www.youtube.com/watch?v=a2bA8lIvvdM" TargetMode="Externa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www.youtube.com/watch?v=zknLfU7GJIw"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42.png"/><Relationship Id="rId4" Type="http://schemas.openxmlformats.org/officeDocument/2006/relationships/image" Target="../media/image41.png"/></Relationships>
</file>

<file path=ppt/slides/_rels/slide4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hyperlink" Target="https://www.gov.uk/national-minimum-wage-rates"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4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microsoft.com/office/2007/relationships/hdphoto" Target="../media/hdphoto3.wdp"/></Relationships>
</file>

<file path=ppt/slides/_rels/slide5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hyperlink" Target="http://www.revisionstation.co.uk/"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845411"/>
            <a:ext cx="9144000" cy="2387600"/>
          </a:xfrm>
        </p:spPr>
        <p:txBody>
          <a:bodyPr/>
          <a:lstStyle/>
          <a:p>
            <a:r>
              <a:rPr lang="en-GB" dirty="0" smtClean="0"/>
              <a:t>AQA </a:t>
            </a:r>
            <a:br>
              <a:rPr lang="en-GB" dirty="0" smtClean="0"/>
            </a:br>
            <a:r>
              <a:rPr lang="en-GB" dirty="0" smtClean="0"/>
              <a:t>GCSE Business</a:t>
            </a:r>
            <a:endParaRPr lang="en-GB" dirty="0"/>
          </a:p>
        </p:txBody>
      </p:sp>
      <p:pic>
        <p:nvPicPr>
          <p:cNvPr id="13" name="Picture 1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3968" y="5040644"/>
            <a:ext cx="2192928" cy="1461952"/>
          </a:xfrm>
          <a:prstGeom prst="rect">
            <a:avLst/>
          </a:prstGeom>
        </p:spPr>
      </p:pic>
      <p:sp>
        <p:nvSpPr>
          <p:cNvPr id="26" name="TextBox 25"/>
          <p:cNvSpPr txBox="1"/>
          <p:nvPr/>
        </p:nvSpPr>
        <p:spPr>
          <a:xfrm>
            <a:off x="3902427" y="5554287"/>
            <a:ext cx="4387163" cy="107721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prstClr val="black"/>
                </a:solidFill>
                <a:effectLst/>
                <a:uLnTx/>
                <a:uFillTx/>
                <a:latin typeface="Arial Black" panose="020B0A04020102020204" pitchFamily="34" charset="0"/>
                <a:ea typeface="+mn-ea"/>
                <a:cs typeface="+mn-cs"/>
              </a:rPr>
              <a:t>3.1.1</a:t>
            </a:r>
            <a:r>
              <a:rPr kumimoji="0" lang="en-GB" sz="3200" b="0" i="0" u="none" strike="noStrike" kern="1200" cap="none" spc="0" normalizeH="0" noProof="0" dirty="0" smtClean="0">
                <a:ln>
                  <a:noFill/>
                </a:ln>
                <a:solidFill>
                  <a:prstClr val="black"/>
                </a:solidFill>
                <a:effectLst/>
                <a:uLnTx/>
                <a:uFillTx/>
                <a:latin typeface="Arial Black" panose="020B0A04020102020204" pitchFamily="34" charset="0"/>
                <a:ea typeface="+mn-ea"/>
                <a:cs typeface="+mn-cs"/>
              </a:rPr>
              <a:t> The </a:t>
            </a:r>
            <a:r>
              <a:rPr lang="en-GB" sz="3200" dirty="0" smtClean="0">
                <a:solidFill>
                  <a:prstClr val="black"/>
                </a:solidFill>
                <a:latin typeface="Arial Black" panose="020B0A04020102020204" pitchFamily="34" charset="0"/>
              </a:rPr>
              <a:t>Purpose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dirty="0" smtClean="0">
                <a:solidFill>
                  <a:prstClr val="black"/>
                </a:solidFill>
                <a:latin typeface="Arial Black" panose="020B0A04020102020204" pitchFamily="34" charset="0"/>
              </a:rPr>
              <a:t>of Business</a:t>
            </a:r>
            <a:endParaRPr kumimoji="0" lang="en-GB" sz="3200"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endParaRP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21692" y="5145336"/>
            <a:ext cx="2415646" cy="1486169"/>
          </a:xfrm>
          <a:prstGeom prst="rect">
            <a:avLst/>
          </a:prstGeom>
        </p:spPr>
      </p:pic>
      <p:pic>
        <p:nvPicPr>
          <p:cNvPr id="7" name="Picture 6"/>
          <p:cNvPicPr>
            <a:picLocks noChangeAspect="1"/>
          </p:cNvPicPr>
          <p:nvPr/>
        </p:nvPicPr>
        <p:blipFill>
          <a:blip r:embed="rId5"/>
          <a:stretch>
            <a:fillRect/>
          </a:stretch>
        </p:blipFill>
        <p:spPr>
          <a:xfrm>
            <a:off x="0" y="0"/>
            <a:ext cx="12192000" cy="3280528"/>
          </a:xfrm>
          <a:prstGeom prst="rect">
            <a:avLst/>
          </a:prstGeom>
        </p:spPr>
      </p:pic>
    </p:spTree>
    <p:extLst>
      <p:ext uri="{BB962C8B-B14F-4D97-AF65-F5344CB8AC3E}">
        <p14:creationId xmlns:p14="http://schemas.microsoft.com/office/powerpoint/2010/main" val="3288905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Reason to start a business: #1 To produce Goods</a:t>
            </a:r>
            <a:endParaRPr lang="en-GB" dirty="0"/>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smtClean="0"/>
              <a:t>For example, Jamal is an accountant, but in his spare time he enjoys working with wood</a:t>
            </a:r>
          </a:p>
          <a:p>
            <a:r>
              <a:rPr lang="en-GB" dirty="0" smtClean="0"/>
              <a:t>He decides he is going to make wooden shelves to sell</a:t>
            </a:r>
          </a:p>
          <a:p>
            <a:r>
              <a:rPr lang="en-GB" dirty="0" smtClean="0"/>
              <a:t>This way he can turn his hobby into his job</a:t>
            </a:r>
          </a:p>
          <a:p>
            <a:r>
              <a:rPr lang="en-GB" b="1" dirty="0" smtClean="0">
                <a:solidFill>
                  <a:srgbClr val="FF0000"/>
                </a:solidFill>
              </a:rPr>
              <a:t>Is Jamal selling products or services? </a:t>
            </a:r>
            <a:endParaRPr lang="en-GB" b="1" dirty="0">
              <a:solidFill>
                <a:srgbClr val="FF0000"/>
              </a:solidFill>
            </a:endParaRPr>
          </a:p>
        </p:txBody>
      </p:sp>
      <p:pic>
        <p:nvPicPr>
          <p:cNvPr id="2050" name="Picture 2" descr="Carpenter and Joiner Insurance | AXA UK"/>
          <p:cNvPicPr>
            <a:picLocks noGrp="1" noChangeAspect="1" noChangeArrowheads="1"/>
          </p:cNvPicPr>
          <p:nvPr>
            <p:ph sz="half" idx="2"/>
          </p:nvPr>
        </p:nvPicPr>
        <p:blipFill>
          <a:blip r:embed="rId3" cstate="screen">
            <a:extLst>
              <a:ext uri="{28A0092B-C50C-407E-A947-70E740481C1C}">
                <a14:useLocalDpi xmlns:a14="http://schemas.microsoft.com/office/drawing/2010/main"/>
              </a:ext>
            </a:extLst>
          </a:blip>
          <a:srcRect/>
          <a:stretch>
            <a:fillRect/>
          </a:stretch>
        </p:blipFill>
        <p:spPr bwMode="auto">
          <a:xfrm>
            <a:off x="6324600" y="2629694"/>
            <a:ext cx="4876800" cy="274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6698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Reason to start a business: #</a:t>
            </a:r>
            <a:r>
              <a:rPr lang="en-GB" dirty="0" smtClean="0"/>
              <a:t>2 To supply a service</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smtClean="0"/>
              <a:t>For example Sandrine works as a cleaner in a school</a:t>
            </a:r>
          </a:p>
          <a:p>
            <a:r>
              <a:rPr lang="en-GB" dirty="0" smtClean="0"/>
              <a:t>She decides to start her own cleaning business so that she can be her own boss and keep the profit</a:t>
            </a:r>
          </a:p>
          <a:p>
            <a:r>
              <a:rPr lang="en-GB" dirty="0" smtClean="0"/>
              <a:t>She starts a business to supply a cleaning service</a:t>
            </a:r>
          </a:p>
          <a:p>
            <a:r>
              <a:rPr lang="en-GB" b="1" dirty="0" smtClean="0">
                <a:solidFill>
                  <a:srgbClr val="FF0000"/>
                </a:solidFill>
              </a:rPr>
              <a:t>Why is cleaning a house or office a service and not a product?</a:t>
            </a:r>
            <a:endParaRPr lang="en-GB" b="1" dirty="0">
              <a:solidFill>
                <a:srgbClr val="FF0000"/>
              </a:solidFill>
            </a:endParaRPr>
          </a:p>
        </p:txBody>
      </p:sp>
      <p:pic>
        <p:nvPicPr>
          <p:cNvPr id="3074" name="Picture 2" descr="How to start a cleaning business in the UK"/>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bwMode="auto">
          <a:xfrm>
            <a:off x="6172200" y="2275154"/>
            <a:ext cx="5181600" cy="34522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4929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Reason to start a business: #</a:t>
            </a:r>
            <a:r>
              <a:rPr lang="en-GB" dirty="0" smtClean="0"/>
              <a:t>3 To distribute products</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smtClean="0"/>
              <a:t>For example, Dawn </a:t>
            </a:r>
            <a:r>
              <a:rPr lang="en-GB" dirty="0"/>
              <a:t>works in </a:t>
            </a:r>
            <a:r>
              <a:rPr lang="en-GB" dirty="0" smtClean="0"/>
              <a:t>a cycle </a:t>
            </a:r>
            <a:r>
              <a:rPr lang="en-GB" dirty="0"/>
              <a:t>shop at the weekends while </a:t>
            </a:r>
            <a:r>
              <a:rPr lang="en-GB" dirty="0" smtClean="0"/>
              <a:t>she </a:t>
            </a:r>
            <a:r>
              <a:rPr lang="en-GB" dirty="0"/>
              <a:t>is studying at college</a:t>
            </a:r>
          </a:p>
          <a:p>
            <a:r>
              <a:rPr lang="en-GB" dirty="0"/>
              <a:t>When </a:t>
            </a:r>
            <a:r>
              <a:rPr lang="en-GB" dirty="0" smtClean="0"/>
              <a:t>she </a:t>
            </a:r>
            <a:r>
              <a:rPr lang="en-GB" dirty="0"/>
              <a:t>finishes college </a:t>
            </a:r>
            <a:r>
              <a:rPr lang="en-GB" dirty="0" smtClean="0"/>
              <a:t>she </a:t>
            </a:r>
            <a:r>
              <a:rPr lang="en-GB" dirty="0"/>
              <a:t>decides to set up a business as a UK distributor for recumbent cycles </a:t>
            </a:r>
          </a:p>
          <a:p>
            <a:r>
              <a:rPr lang="en-GB" dirty="0"/>
              <a:t>The cycles are made in Ireland, and imported into the UK</a:t>
            </a:r>
          </a:p>
          <a:p>
            <a:r>
              <a:rPr lang="en-GB" dirty="0" smtClean="0"/>
              <a:t>Dawn’s </a:t>
            </a:r>
            <a:r>
              <a:rPr lang="en-GB" dirty="0"/>
              <a:t>business sells and delivers them to the cycle shops to be sold on to </a:t>
            </a:r>
            <a:r>
              <a:rPr lang="en-GB" dirty="0" smtClean="0"/>
              <a:t>customers</a:t>
            </a:r>
          </a:p>
          <a:p>
            <a:endParaRPr lang="en-GB" dirty="0"/>
          </a:p>
        </p:txBody>
      </p:sp>
      <p:pic>
        <p:nvPicPr>
          <p:cNvPr id="2050" name="Picture 2" descr="About Recumbent Trikes - RAD Innovations"/>
          <p:cNvPicPr>
            <a:picLocks noGrp="1" noChangeAspect="1" noChangeArrowheads="1"/>
          </p:cNvPicPr>
          <p:nvPr>
            <p:ph sz="half" idx="2"/>
          </p:nvPr>
        </p:nvPicPr>
        <p:blipFill>
          <a:blip r:embed="rId3" cstate="screen">
            <a:extLst>
              <a:ext uri="{28A0092B-C50C-407E-A947-70E740481C1C}">
                <a14:useLocalDpi xmlns:a14="http://schemas.microsoft.com/office/drawing/2010/main"/>
              </a:ext>
            </a:extLst>
          </a:blip>
          <a:srcRect/>
          <a:stretch>
            <a:fillRect/>
          </a:stretch>
        </p:blipFill>
        <p:spPr bwMode="auto">
          <a:xfrm>
            <a:off x="6172200" y="2059726"/>
            <a:ext cx="5181600" cy="345282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096000" y="5852160"/>
            <a:ext cx="5430910" cy="923330"/>
          </a:xfrm>
          <a:prstGeom prst="rect">
            <a:avLst/>
          </a:prstGeom>
          <a:noFill/>
        </p:spPr>
        <p:txBody>
          <a:bodyPr wrap="none" rtlCol="0">
            <a:spAutoFit/>
          </a:bodyPr>
          <a:lstStyle/>
          <a:p>
            <a:r>
              <a:rPr lang="en-GB" sz="3600" b="1" dirty="0">
                <a:solidFill>
                  <a:srgbClr val="FF0000"/>
                </a:solidFill>
              </a:rPr>
              <a:t>What is a recumbent cycle?</a:t>
            </a:r>
          </a:p>
          <a:p>
            <a:endParaRPr lang="en-GB" dirty="0"/>
          </a:p>
        </p:txBody>
      </p:sp>
    </p:spTree>
    <p:extLst>
      <p:ext uri="{BB962C8B-B14F-4D97-AF65-F5344CB8AC3E}">
        <p14:creationId xmlns:p14="http://schemas.microsoft.com/office/powerpoint/2010/main" val="41841597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Reason to start a business: #</a:t>
            </a:r>
            <a:r>
              <a:rPr lang="en-GB" dirty="0" smtClean="0"/>
              <a:t>4 To fulfil a business opportunity</a:t>
            </a:r>
            <a:endParaRPr lang="en-GB" dirty="0"/>
          </a:p>
        </p:txBody>
      </p:sp>
      <p:sp>
        <p:nvSpPr>
          <p:cNvPr id="3" name="Content Placeholder 2"/>
          <p:cNvSpPr>
            <a:spLocks noGrp="1"/>
          </p:cNvSpPr>
          <p:nvPr>
            <p:ph sz="half" idx="1"/>
          </p:nvPr>
        </p:nvSpPr>
        <p:spPr>
          <a:xfrm>
            <a:off x="838200" y="1840421"/>
            <a:ext cx="5181600" cy="4351338"/>
          </a:xfrm>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smtClean="0">
                <a:solidFill>
                  <a:schemeClr val="tx1"/>
                </a:solidFill>
              </a:rPr>
              <a:t>An entrepreneur might spot a business opportunity and wish to start a business to generate profit and achieve growth</a:t>
            </a:r>
          </a:p>
          <a:p>
            <a:r>
              <a:rPr lang="en-GB" dirty="0" smtClean="0">
                <a:solidFill>
                  <a:schemeClr val="tx1"/>
                </a:solidFill>
              </a:rPr>
              <a:t>For example Farhan has decided to start a business which will develop new app which aims to promote wellbeing and mental health in students</a:t>
            </a:r>
          </a:p>
          <a:p>
            <a:r>
              <a:rPr lang="en-GB" b="1" dirty="0" smtClean="0">
                <a:solidFill>
                  <a:srgbClr val="FF0000"/>
                </a:solidFill>
              </a:rPr>
              <a:t>Do you think this is a good business opportunity?</a:t>
            </a:r>
            <a:endParaRPr lang="en-GB" b="1" dirty="0">
              <a:solidFill>
                <a:srgbClr val="FF0000"/>
              </a:solidFill>
            </a:endParaRPr>
          </a:p>
        </p:txBody>
      </p:sp>
      <p:pic>
        <p:nvPicPr>
          <p:cNvPr id="6" name="Content Placeholder 5"/>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b="11512"/>
          <a:stretch/>
        </p:blipFill>
        <p:spPr>
          <a:xfrm>
            <a:off x="6281737" y="2196306"/>
            <a:ext cx="4962525" cy="31944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68713" y="4639531"/>
            <a:ext cx="1652587" cy="1502352"/>
          </a:xfrm>
          <a:prstGeom prst="rect">
            <a:avLst/>
          </a:prstGeom>
        </p:spPr>
      </p:pic>
    </p:spTree>
    <p:extLst>
      <p:ext uri="{BB962C8B-B14F-4D97-AF65-F5344CB8AC3E}">
        <p14:creationId xmlns:p14="http://schemas.microsoft.com/office/powerpoint/2010/main" val="12536476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solidFill>
                  <a:schemeClr val="tx1"/>
                </a:solidFill>
              </a:rPr>
              <a:t>Definition: Social </a:t>
            </a:r>
            <a:r>
              <a:rPr lang="en-GB" dirty="0">
                <a:solidFill>
                  <a:schemeClr val="tx1"/>
                </a:solidFill>
              </a:rPr>
              <a:t>enterprise</a:t>
            </a:r>
          </a:p>
        </p:txBody>
      </p:sp>
      <p:sp>
        <p:nvSpPr>
          <p:cNvPr id="6" name="Content Placeholder 5"/>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a:t>In a social enterprise the social or environmental objective is central to the business activity.  It is equally as important as the profit. </a:t>
            </a:r>
          </a:p>
          <a:p>
            <a:endParaRPr lang="en-GB" dirty="0"/>
          </a:p>
        </p:txBody>
      </p:sp>
      <p:pic>
        <p:nvPicPr>
          <p:cNvPr id="4" name="Picture 3"/>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9120237" y="3402678"/>
            <a:ext cx="2876550" cy="3143250"/>
          </a:xfrm>
          <a:prstGeom prst="rect">
            <a:avLst/>
          </a:prstGeom>
        </p:spPr>
      </p:pic>
    </p:spTree>
    <p:extLst>
      <p:ext uri="{BB962C8B-B14F-4D97-AF65-F5344CB8AC3E}">
        <p14:creationId xmlns:p14="http://schemas.microsoft.com/office/powerpoint/2010/main" val="35217640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Reason to start a business: #</a:t>
            </a:r>
            <a:r>
              <a:rPr lang="en-GB" dirty="0" smtClean="0"/>
              <a:t>5 To provide a good or service to benefit others</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smtClean="0"/>
              <a:t>A </a:t>
            </a:r>
            <a:r>
              <a:rPr lang="en-GB" dirty="0"/>
              <a:t>social enterprise is a business which has the objective of trading to help people or the planet, rather than making a profit</a:t>
            </a:r>
          </a:p>
          <a:p>
            <a:r>
              <a:rPr lang="en-GB" dirty="0"/>
              <a:t>Morgan has decided to start a social </a:t>
            </a:r>
            <a:r>
              <a:rPr lang="en-GB" dirty="0" smtClean="0"/>
              <a:t>enterprise</a:t>
            </a:r>
          </a:p>
          <a:p>
            <a:r>
              <a:rPr lang="en-GB" dirty="0" smtClean="0"/>
              <a:t>She </a:t>
            </a:r>
            <a:r>
              <a:rPr lang="en-GB" dirty="0"/>
              <a:t>has </a:t>
            </a:r>
            <a:r>
              <a:rPr lang="en-GB" dirty="0" smtClean="0"/>
              <a:t>spent </a:t>
            </a:r>
            <a:r>
              <a:rPr lang="en-GB" dirty="0"/>
              <a:t>two years volunteering at a homeless shelter and now things she has found a way to produce and trade goods made at the shelter to help fund more craft activities in the future</a:t>
            </a:r>
          </a:p>
          <a:p>
            <a:endParaRPr lang="en-GB" dirty="0"/>
          </a:p>
          <a:p>
            <a:endParaRPr lang="en-GB" dirty="0"/>
          </a:p>
        </p:txBody>
      </p:sp>
      <p:pic>
        <p:nvPicPr>
          <p:cNvPr id="9" name="Content Placeholder 8"/>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6172200" y="2058801"/>
            <a:ext cx="5181600" cy="38849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1010094" y="6176963"/>
            <a:ext cx="10518842" cy="646331"/>
          </a:xfrm>
          <a:prstGeom prst="rect">
            <a:avLst/>
          </a:prstGeom>
          <a:noFill/>
        </p:spPr>
        <p:txBody>
          <a:bodyPr wrap="none" rtlCol="0">
            <a:spAutoFit/>
          </a:bodyPr>
          <a:lstStyle/>
          <a:p>
            <a:r>
              <a:rPr lang="en-GB" sz="3600" b="1" dirty="0" smtClean="0">
                <a:solidFill>
                  <a:srgbClr val="FF0000"/>
                </a:solidFill>
              </a:rPr>
              <a:t>Can you explain why Morgan is a social entrepreneur?</a:t>
            </a:r>
            <a:endParaRPr lang="en-GB" sz="3600" b="1" dirty="0">
              <a:solidFill>
                <a:srgbClr val="FF0000"/>
              </a:solidFill>
            </a:endParaRPr>
          </a:p>
        </p:txBody>
      </p:sp>
    </p:spTree>
    <p:extLst>
      <p:ext uri="{BB962C8B-B14F-4D97-AF65-F5344CB8AC3E}">
        <p14:creationId xmlns:p14="http://schemas.microsoft.com/office/powerpoint/2010/main" val="20603472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Social enterprises</a:t>
            </a:r>
          </a:p>
        </p:txBody>
      </p:sp>
      <p:sp>
        <p:nvSpPr>
          <p:cNvPr id="6" name="Text Placeholder 5"/>
          <p:cNvSpPr>
            <a:spLocks noGrp="1"/>
          </p:cNvSpPr>
          <p:nvPr>
            <p:ph type="body" idx="1"/>
          </p:nvPr>
        </p:nvSpPr>
        <p:spPr/>
        <p:style>
          <a:lnRef idx="2">
            <a:schemeClr val="dk1"/>
          </a:lnRef>
          <a:fillRef idx="1">
            <a:schemeClr val="lt1"/>
          </a:fillRef>
          <a:effectRef idx="0">
            <a:schemeClr val="dk1"/>
          </a:effectRef>
          <a:fontRef idx="minor">
            <a:schemeClr val="dk1"/>
          </a:fontRef>
        </p:style>
        <p:txBody>
          <a:bodyPr/>
          <a:lstStyle/>
          <a:p>
            <a:r>
              <a:rPr lang="en-GB" dirty="0"/>
              <a:t>Objective: to help the community</a:t>
            </a:r>
          </a:p>
        </p:txBody>
      </p:sp>
      <p:sp>
        <p:nvSpPr>
          <p:cNvPr id="7" name="Content Placeholder 6"/>
          <p:cNvSpPr>
            <a:spLocks noGrp="1"/>
          </p:cNvSpPr>
          <p:nvPr>
            <p:ph sz="half" idx="2"/>
          </p:nvPr>
        </p:nvSpPr>
        <p:spPr>
          <a:xfrm>
            <a:off x="839788" y="2505075"/>
            <a:ext cx="5157787" cy="2657940"/>
          </a:xfrm>
        </p:spPr>
        <p:style>
          <a:lnRef idx="2">
            <a:schemeClr val="dk1"/>
          </a:lnRef>
          <a:fillRef idx="1">
            <a:schemeClr val="lt1"/>
          </a:fillRef>
          <a:effectRef idx="0">
            <a:schemeClr val="dk1"/>
          </a:effectRef>
          <a:fontRef idx="minor">
            <a:schemeClr val="dk1"/>
          </a:fontRef>
        </p:style>
        <p:txBody>
          <a:bodyPr>
            <a:normAutofit/>
          </a:bodyPr>
          <a:lstStyle/>
          <a:p>
            <a:r>
              <a:rPr lang="en-GB" dirty="0"/>
              <a:t>To tackle the effects of poverty</a:t>
            </a:r>
          </a:p>
          <a:p>
            <a:r>
              <a:rPr lang="en-GB" dirty="0"/>
              <a:t>To provide jobs</a:t>
            </a:r>
          </a:p>
          <a:p>
            <a:r>
              <a:rPr lang="en-GB" dirty="0"/>
              <a:t>To help older citizens</a:t>
            </a:r>
          </a:p>
          <a:p>
            <a:r>
              <a:rPr lang="en-GB" dirty="0"/>
              <a:t>To help children</a:t>
            </a:r>
          </a:p>
          <a:p>
            <a:r>
              <a:rPr lang="en-GB" dirty="0"/>
              <a:t>To help the homeless</a:t>
            </a:r>
          </a:p>
          <a:p>
            <a:endParaRPr lang="en-GB" dirty="0"/>
          </a:p>
        </p:txBody>
      </p:sp>
      <p:sp>
        <p:nvSpPr>
          <p:cNvPr id="8" name="Text Placeholder 7"/>
          <p:cNvSpPr>
            <a:spLocks noGrp="1"/>
          </p:cNvSpPr>
          <p:nvPr>
            <p:ph type="body" sz="quarter" idx="3"/>
          </p:nvPr>
        </p:nvSpPr>
        <p:spPr/>
        <p:style>
          <a:lnRef idx="2">
            <a:schemeClr val="dk1"/>
          </a:lnRef>
          <a:fillRef idx="1">
            <a:schemeClr val="lt1"/>
          </a:fillRef>
          <a:effectRef idx="0">
            <a:schemeClr val="dk1"/>
          </a:effectRef>
          <a:fontRef idx="minor">
            <a:schemeClr val="dk1"/>
          </a:fontRef>
        </p:style>
        <p:txBody>
          <a:bodyPr/>
          <a:lstStyle/>
          <a:p>
            <a:r>
              <a:rPr lang="en-GB" dirty="0"/>
              <a:t>Objective: to help the planet</a:t>
            </a:r>
          </a:p>
        </p:txBody>
      </p:sp>
      <p:sp>
        <p:nvSpPr>
          <p:cNvPr id="9" name="Content Placeholder 8"/>
          <p:cNvSpPr>
            <a:spLocks noGrp="1"/>
          </p:cNvSpPr>
          <p:nvPr>
            <p:ph sz="quarter" idx="4"/>
          </p:nvPr>
        </p:nvSpPr>
        <p:spPr>
          <a:xfrm>
            <a:off x="6172200" y="2505075"/>
            <a:ext cx="5183188" cy="2657940"/>
          </a:xfrm>
        </p:spPr>
        <p:style>
          <a:lnRef idx="2">
            <a:schemeClr val="dk1"/>
          </a:lnRef>
          <a:fillRef idx="1">
            <a:schemeClr val="lt1"/>
          </a:fillRef>
          <a:effectRef idx="0">
            <a:schemeClr val="dk1"/>
          </a:effectRef>
          <a:fontRef idx="minor">
            <a:schemeClr val="dk1"/>
          </a:fontRef>
        </p:style>
        <p:txBody>
          <a:bodyPr/>
          <a:lstStyle/>
          <a:p>
            <a:r>
              <a:rPr lang="en-GB" dirty="0"/>
              <a:t>To reduce pollution</a:t>
            </a:r>
          </a:p>
          <a:p>
            <a:r>
              <a:rPr lang="en-GB" dirty="0"/>
              <a:t>To tackle deforestation</a:t>
            </a:r>
          </a:p>
          <a:p>
            <a:r>
              <a:rPr lang="en-GB" dirty="0"/>
              <a:t>To halt climate change</a:t>
            </a:r>
          </a:p>
          <a:p>
            <a:r>
              <a:rPr lang="en-GB" dirty="0"/>
              <a:t>To reduce environmental hazards</a:t>
            </a:r>
          </a:p>
          <a:p>
            <a:endParaRPr lang="en-GB" dirty="0"/>
          </a:p>
          <a:p>
            <a:endParaRPr lang="en-GB" dirty="0"/>
          </a:p>
        </p:txBody>
      </p:sp>
      <p:pic>
        <p:nvPicPr>
          <p:cNvPr id="10" name="Picture 9"/>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39788" y="5135485"/>
            <a:ext cx="5157787" cy="1649544"/>
          </a:xfrm>
          <a:prstGeom prst="rect">
            <a:avLst/>
          </a:prstGeom>
        </p:spPr>
      </p:pic>
      <p:pic>
        <p:nvPicPr>
          <p:cNvPr id="1026" name="Picture 2" descr="Free picture: landscape, nature, wood, tree, environment, rural, countryside"/>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r="-13592"/>
          <a:stretch/>
        </p:blipFill>
        <p:spPr bwMode="auto">
          <a:xfrm>
            <a:off x="5997575" y="5135485"/>
            <a:ext cx="6057265" cy="1644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86707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57679" y="3076984"/>
            <a:ext cx="10515600" cy="2852737"/>
          </a:xfrm>
        </p:spPr>
        <p:txBody>
          <a:bodyPr/>
          <a:lstStyle/>
          <a:p>
            <a:r>
              <a:rPr lang="en-GB" dirty="0"/>
              <a:t>Basic functions and types of business </a:t>
            </a:r>
          </a:p>
        </p:txBody>
      </p:sp>
      <p:pic>
        <p:nvPicPr>
          <p:cNvPr id="5" name="Picture 4"/>
          <p:cNvPicPr>
            <a:picLocks noChangeAspect="1"/>
          </p:cNvPicPr>
          <p:nvPr/>
        </p:nvPicPr>
        <p:blipFill>
          <a:blip r:embed="rId2"/>
          <a:stretch>
            <a:fillRect/>
          </a:stretch>
        </p:blipFill>
        <p:spPr>
          <a:xfrm>
            <a:off x="0" y="-1"/>
            <a:ext cx="12192000" cy="3957851"/>
          </a:xfrm>
          <a:prstGeom prst="rect">
            <a:avLst/>
          </a:prstGeom>
        </p:spPr>
      </p:pic>
    </p:spTree>
    <p:extLst>
      <p:ext uri="{BB962C8B-B14F-4D97-AF65-F5344CB8AC3E}">
        <p14:creationId xmlns:p14="http://schemas.microsoft.com/office/powerpoint/2010/main" val="8839184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What is a </a:t>
            </a:r>
            <a:r>
              <a:rPr lang="en-GB" dirty="0" smtClean="0"/>
              <a:t>product (goods)?</a:t>
            </a:r>
            <a:endParaRPr lang="en-GB" dirty="0"/>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pPr>
              <a:defRPr/>
            </a:pPr>
            <a:r>
              <a:rPr lang="en-US" dirty="0"/>
              <a:t>A product is anything that is capable of satisfying customer needs, it is tangible and can be touched</a:t>
            </a:r>
          </a:p>
          <a:p>
            <a:pPr>
              <a:defRPr/>
            </a:pPr>
            <a:r>
              <a:rPr lang="en-US" dirty="0" smtClean="0"/>
              <a:t>Examples of products are:</a:t>
            </a:r>
            <a:endParaRPr lang="en-US" dirty="0"/>
          </a:p>
          <a:p>
            <a:pPr marL="914400" lvl="1" indent="-457200">
              <a:buFont typeface="+mj-lt"/>
              <a:buAutoNum type="alphaLcParenR"/>
              <a:defRPr/>
            </a:pPr>
            <a:r>
              <a:rPr lang="en-US" dirty="0"/>
              <a:t>Cars</a:t>
            </a:r>
          </a:p>
          <a:p>
            <a:pPr marL="914400" lvl="1" indent="-457200">
              <a:buFont typeface="+mj-lt"/>
              <a:buAutoNum type="alphaLcParenR"/>
              <a:defRPr/>
            </a:pPr>
            <a:r>
              <a:rPr lang="en-US" dirty="0"/>
              <a:t>Washing machines</a:t>
            </a:r>
          </a:p>
          <a:p>
            <a:pPr marL="914400" lvl="1" indent="-457200">
              <a:buFont typeface="+mj-lt"/>
              <a:buAutoNum type="alphaLcParenR"/>
              <a:defRPr/>
            </a:pPr>
            <a:r>
              <a:rPr lang="en-US" dirty="0"/>
              <a:t>Nail varnish</a:t>
            </a:r>
          </a:p>
          <a:p>
            <a:pPr marL="914400" lvl="1" indent="-457200">
              <a:buFont typeface="+mj-lt"/>
              <a:buAutoNum type="alphaLcParenR"/>
              <a:defRPr/>
            </a:pPr>
            <a:r>
              <a:rPr lang="en-US" dirty="0" smtClean="0"/>
              <a:t>Mobile phones</a:t>
            </a:r>
          </a:p>
          <a:p>
            <a:endParaRPr lang="en-GB" dirty="0"/>
          </a:p>
        </p:txBody>
      </p:sp>
      <p:pic>
        <p:nvPicPr>
          <p:cNvPr id="5" name="Picture 4"/>
          <p:cNvPicPr>
            <a:picLocks noChangeAspect="1"/>
          </p:cNvPicPr>
          <p:nvPr/>
        </p:nvPicPr>
        <p:blipFill>
          <a:blip r:embed="rId2"/>
          <a:stretch>
            <a:fillRect/>
          </a:stretch>
        </p:blipFill>
        <p:spPr>
          <a:xfrm>
            <a:off x="7754568" y="1825625"/>
            <a:ext cx="3599232" cy="22978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3"/>
          <a:stretch>
            <a:fillRect/>
          </a:stretch>
        </p:blipFill>
        <p:spPr>
          <a:xfrm>
            <a:off x="6172200" y="4090119"/>
            <a:ext cx="3875567" cy="20868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8071264" y="3938774"/>
            <a:ext cx="2524730"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dirty="0" smtClean="0"/>
              <a:t>These are both products</a:t>
            </a:r>
            <a:endParaRPr lang="en-GB" dirty="0"/>
          </a:p>
        </p:txBody>
      </p:sp>
      <p:sp>
        <p:nvSpPr>
          <p:cNvPr id="8" name="Rectangle 7"/>
          <p:cNvSpPr/>
          <p:nvPr/>
        </p:nvSpPr>
        <p:spPr>
          <a:xfrm>
            <a:off x="838200" y="6236589"/>
            <a:ext cx="8480911" cy="646331"/>
          </a:xfrm>
          <a:prstGeom prst="rect">
            <a:avLst/>
          </a:prstGeom>
        </p:spPr>
        <p:txBody>
          <a:bodyPr wrap="none">
            <a:spAutoFit/>
          </a:bodyPr>
          <a:lstStyle/>
          <a:p>
            <a:pPr>
              <a:defRPr/>
            </a:pPr>
            <a:r>
              <a:rPr lang="en-US" sz="3600" b="1" dirty="0">
                <a:solidFill>
                  <a:srgbClr val="FF0000"/>
                </a:solidFill>
              </a:rPr>
              <a:t>Can you give 3 more examples of products?</a:t>
            </a:r>
          </a:p>
        </p:txBody>
      </p:sp>
    </p:spTree>
    <p:extLst>
      <p:ext uri="{BB962C8B-B14F-4D97-AF65-F5344CB8AC3E}">
        <p14:creationId xmlns:p14="http://schemas.microsoft.com/office/powerpoint/2010/main" val="28335844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What is a service?</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a:t>You cannot physically touch a service it is intangible</a:t>
            </a:r>
          </a:p>
          <a:p>
            <a:r>
              <a:rPr lang="en-GB" dirty="0" smtClean="0"/>
              <a:t>A </a:t>
            </a:r>
            <a:r>
              <a:rPr lang="en-GB" dirty="0"/>
              <a:t>service is an act that a business person carries out for you in exchange for money, for example:</a:t>
            </a:r>
          </a:p>
          <a:p>
            <a:pPr marL="914400" lvl="1" indent="-457200">
              <a:buFont typeface="+mj-lt"/>
              <a:buAutoNum type="alphaLcParenR"/>
              <a:defRPr/>
            </a:pPr>
            <a:r>
              <a:rPr lang="en-US" dirty="0"/>
              <a:t>Dental treatment</a:t>
            </a:r>
          </a:p>
          <a:p>
            <a:pPr marL="914400" lvl="1" indent="-457200">
              <a:buFont typeface="+mj-lt"/>
              <a:buAutoNum type="alphaLcParenR"/>
              <a:defRPr/>
            </a:pPr>
            <a:r>
              <a:rPr lang="en-US" dirty="0"/>
              <a:t>Accountancy</a:t>
            </a:r>
          </a:p>
          <a:p>
            <a:pPr marL="914400" lvl="1" indent="-457200">
              <a:buFont typeface="+mj-lt"/>
              <a:buAutoNum type="alphaLcParenR"/>
              <a:defRPr/>
            </a:pPr>
            <a:r>
              <a:rPr lang="en-GB" dirty="0" smtClean="0"/>
              <a:t>Cleaning</a:t>
            </a:r>
            <a:endParaRPr lang="en-GB" dirty="0"/>
          </a:p>
          <a:p>
            <a:pPr marL="914400" lvl="1" indent="-457200">
              <a:buFont typeface="+mj-lt"/>
              <a:buAutoNum type="alphaLcParenR"/>
              <a:defRPr/>
            </a:pPr>
            <a:r>
              <a:rPr lang="en-GB" dirty="0"/>
              <a:t>Hairdresser</a:t>
            </a:r>
          </a:p>
          <a:p>
            <a:pPr>
              <a:defRPr/>
            </a:pPr>
            <a:endParaRPr lang="en-US" dirty="0"/>
          </a:p>
          <a:p>
            <a:endParaRPr lang="en-GB" dirty="0"/>
          </a:p>
        </p:txBody>
      </p:sp>
      <p:pic>
        <p:nvPicPr>
          <p:cNvPr id="5" name="Content Placeholder 4"/>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8254397" y="1825625"/>
            <a:ext cx="3018148" cy="20665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5"/>
          <p:cNvSpPr/>
          <p:nvPr/>
        </p:nvSpPr>
        <p:spPr>
          <a:xfrm>
            <a:off x="1937265" y="6236589"/>
            <a:ext cx="8649291" cy="646331"/>
          </a:xfrm>
          <a:prstGeom prst="rect">
            <a:avLst/>
          </a:prstGeom>
        </p:spPr>
        <p:txBody>
          <a:bodyPr wrap="none">
            <a:spAutoFit/>
          </a:bodyPr>
          <a:lstStyle/>
          <a:p>
            <a:pPr>
              <a:defRPr/>
            </a:pPr>
            <a:r>
              <a:rPr lang="en-US" sz="3600" b="1" dirty="0">
                <a:solidFill>
                  <a:srgbClr val="FF0000"/>
                </a:solidFill>
              </a:rPr>
              <a:t>Can you give 3 more examples of </a:t>
            </a:r>
            <a:r>
              <a:rPr lang="en-US" sz="3600" b="1" dirty="0" smtClean="0">
                <a:solidFill>
                  <a:srgbClr val="FF0000"/>
                </a:solidFill>
              </a:rPr>
              <a:t>a service?</a:t>
            </a:r>
            <a:endParaRPr lang="en-US" sz="3600" b="1" dirty="0">
              <a:solidFill>
                <a:srgbClr val="FF0000"/>
              </a:solidFill>
            </a:endParaRPr>
          </a:p>
        </p:txBody>
      </p:sp>
      <p:pic>
        <p:nvPicPr>
          <p:cNvPr id="7" name="Picture 6"/>
          <p:cNvPicPr>
            <a:picLocks noChangeAspect="1"/>
          </p:cNvPicPr>
          <p:nvPr/>
        </p:nvPicPr>
        <p:blipFill>
          <a:blip r:embed="rId4"/>
          <a:stretch>
            <a:fillRect/>
          </a:stretch>
        </p:blipFill>
        <p:spPr>
          <a:xfrm>
            <a:off x="6019800" y="3913698"/>
            <a:ext cx="3202615" cy="22632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7621107" y="3699219"/>
            <a:ext cx="2391104"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dirty="0" smtClean="0"/>
              <a:t>These are both services</a:t>
            </a:r>
            <a:endParaRPr lang="en-GB" dirty="0"/>
          </a:p>
        </p:txBody>
      </p:sp>
    </p:spTree>
    <p:extLst>
      <p:ext uri="{BB962C8B-B14F-4D97-AF65-F5344CB8AC3E}">
        <p14:creationId xmlns:p14="http://schemas.microsoft.com/office/powerpoint/2010/main" val="29203896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t>Lesson </a:t>
            </a:r>
            <a:r>
              <a:rPr lang="en-GB" dirty="0" smtClean="0"/>
              <a:t>objectives</a:t>
            </a:r>
            <a:endParaRPr lang="en-GB" dirty="0"/>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fontScale="92500" lnSpcReduction="20000"/>
          </a:bodyPr>
          <a:lstStyle/>
          <a:p>
            <a:pPr marL="514350" indent="-514350">
              <a:buFont typeface="+mj-lt"/>
              <a:buAutoNum type="arabicPeriod"/>
            </a:pPr>
            <a:r>
              <a:rPr lang="en-GB" dirty="0" smtClean="0"/>
              <a:t>The purpose of business</a:t>
            </a:r>
          </a:p>
          <a:p>
            <a:pPr marL="514350" indent="-514350">
              <a:buFont typeface="+mj-lt"/>
              <a:buAutoNum type="arabicPeriod"/>
            </a:pPr>
            <a:r>
              <a:rPr lang="en-GB" dirty="0" smtClean="0"/>
              <a:t>Reasons for starting a business</a:t>
            </a:r>
          </a:p>
          <a:p>
            <a:pPr marL="514350" indent="-514350">
              <a:buFont typeface="+mj-lt"/>
              <a:buAutoNum type="arabicPeriod"/>
            </a:pPr>
            <a:r>
              <a:rPr lang="en-GB" dirty="0" smtClean="0"/>
              <a:t>Basic functions and types of business</a:t>
            </a:r>
          </a:p>
          <a:p>
            <a:pPr lvl="1"/>
            <a:r>
              <a:rPr lang="en-GB" dirty="0" smtClean="0"/>
              <a:t>Goods and services</a:t>
            </a:r>
          </a:p>
          <a:p>
            <a:pPr lvl="1"/>
            <a:r>
              <a:rPr lang="en-GB" dirty="0" smtClean="0"/>
              <a:t>Needs and wants</a:t>
            </a:r>
          </a:p>
          <a:p>
            <a:pPr lvl="1"/>
            <a:r>
              <a:rPr lang="en-GB" dirty="0" smtClean="0"/>
              <a:t>Factors of production</a:t>
            </a:r>
          </a:p>
          <a:p>
            <a:pPr lvl="1"/>
            <a:r>
              <a:rPr lang="en-GB" dirty="0" smtClean="0"/>
              <a:t>Opportunity cost</a:t>
            </a:r>
          </a:p>
          <a:p>
            <a:pPr lvl="1"/>
            <a:r>
              <a:rPr lang="en-GB" dirty="0" smtClean="0"/>
              <a:t>Three main business sectors</a:t>
            </a:r>
          </a:p>
          <a:p>
            <a:pPr marL="514350" indent="-514350">
              <a:buFont typeface="+mj-lt"/>
              <a:buAutoNum type="arabicPeriod"/>
            </a:pPr>
            <a:r>
              <a:rPr lang="en-GB" dirty="0" smtClean="0"/>
              <a:t>Business enterprise and entrepreneurship</a:t>
            </a:r>
          </a:p>
          <a:p>
            <a:pPr lvl="1"/>
            <a:r>
              <a:rPr lang="en-GB" dirty="0" smtClean="0"/>
              <a:t>Characteristics of am entrepreneur</a:t>
            </a:r>
          </a:p>
          <a:p>
            <a:pPr lvl="1"/>
            <a:r>
              <a:rPr lang="en-GB" dirty="0" smtClean="0"/>
              <a:t>Objectives of an entrepreneur</a:t>
            </a:r>
          </a:p>
          <a:p>
            <a:pPr marL="514350" indent="-514350">
              <a:buFont typeface="+mj-lt"/>
              <a:buAutoNum type="arabicPeriod"/>
            </a:pPr>
            <a:r>
              <a:rPr lang="en-GB" dirty="0" smtClean="0"/>
              <a:t>Dynamic nature of business</a:t>
            </a:r>
            <a:endParaRPr lang="en-GB" dirty="0"/>
          </a:p>
        </p:txBody>
      </p:sp>
    </p:spTree>
    <p:extLst>
      <p:ext uri="{BB962C8B-B14F-4D97-AF65-F5344CB8AC3E}">
        <p14:creationId xmlns:p14="http://schemas.microsoft.com/office/powerpoint/2010/main" val="5754935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Factors of production</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pPr marL="0" indent="0">
              <a:buNone/>
            </a:pPr>
            <a:r>
              <a:rPr lang="en-GB" dirty="0"/>
              <a:t>To produce goods and services four things are needed, </a:t>
            </a:r>
            <a:r>
              <a:rPr lang="en-GB" dirty="0" smtClean="0"/>
              <a:t>these </a:t>
            </a:r>
            <a:r>
              <a:rPr lang="en-GB" dirty="0"/>
              <a:t>are the 4 factors of </a:t>
            </a:r>
            <a:r>
              <a:rPr lang="en-GB" dirty="0" smtClean="0"/>
              <a:t>production:</a:t>
            </a:r>
            <a:endParaRPr lang="en-GB" dirty="0"/>
          </a:p>
          <a:p>
            <a:pPr marL="0" indent="0">
              <a:buNone/>
            </a:pPr>
            <a:endParaRPr lang="en-GB" dirty="0"/>
          </a:p>
          <a:p>
            <a:pPr marL="514350" indent="-514350">
              <a:buFont typeface="+mj-lt"/>
              <a:buAutoNum type="arabicPeriod"/>
            </a:pPr>
            <a:r>
              <a:rPr lang="en-GB" dirty="0">
                <a:latin typeface="Arial Black" panose="020B0A04020102020204" pitchFamily="34" charset="0"/>
              </a:rPr>
              <a:t>Land</a:t>
            </a:r>
            <a:r>
              <a:rPr lang="en-GB" dirty="0"/>
              <a:t> – somewhere to produce the goods e.g. a farm</a:t>
            </a:r>
          </a:p>
          <a:p>
            <a:pPr marL="514350" indent="-514350">
              <a:buFont typeface="+mj-lt"/>
              <a:buAutoNum type="arabicPeriod"/>
            </a:pPr>
            <a:r>
              <a:rPr lang="en-GB" dirty="0">
                <a:latin typeface="Arial Black" panose="020B0A04020102020204" pitchFamily="34" charset="0"/>
              </a:rPr>
              <a:t>Labour</a:t>
            </a:r>
            <a:r>
              <a:rPr lang="en-GB" dirty="0"/>
              <a:t> – people to work in the business e.g. farm workers</a:t>
            </a:r>
          </a:p>
          <a:p>
            <a:pPr marL="514350" indent="-514350">
              <a:buFont typeface="+mj-lt"/>
              <a:buAutoNum type="arabicPeriod"/>
            </a:pPr>
            <a:r>
              <a:rPr lang="en-GB" dirty="0">
                <a:latin typeface="Arial Black" panose="020B0A04020102020204" pitchFamily="34" charset="0"/>
              </a:rPr>
              <a:t>Capital</a:t>
            </a:r>
            <a:r>
              <a:rPr lang="en-GB" dirty="0"/>
              <a:t> – money to get the business started</a:t>
            </a:r>
          </a:p>
          <a:p>
            <a:pPr marL="514350" indent="-514350">
              <a:buFont typeface="+mj-lt"/>
              <a:buAutoNum type="arabicPeriod"/>
            </a:pPr>
            <a:r>
              <a:rPr lang="en-GB" dirty="0">
                <a:latin typeface="Arial Black" panose="020B0A04020102020204" pitchFamily="34" charset="0"/>
              </a:rPr>
              <a:t>Enterprise</a:t>
            </a:r>
            <a:r>
              <a:rPr lang="en-GB" dirty="0"/>
              <a:t> – </a:t>
            </a:r>
            <a:r>
              <a:rPr lang="en-GB" dirty="0" smtClean="0"/>
              <a:t>The skills of people involved in the business to identify business opportunities</a:t>
            </a:r>
            <a:endParaRPr lang="en-GB" dirty="0"/>
          </a:p>
          <a:p>
            <a:endParaRPr lang="en-GB" dirty="0"/>
          </a:p>
          <a:p>
            <a:endParaRPr lang="en-GB" dirty="0"/>
          </a:p>
        </p:txBody>
      </p:sp>
    </p:spTree>
    <p:extLst>
      <p:ext uri="{BB962C8B-B14F-4D97-AF65-F5344CB8AC3E}">
        <p14:creationId xmlns:p14="http://schemas.microsoft.com/office/powerpoint/2010/main" val="315834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lstStyle/>
          <a:p>
            <a:r>
              <a:rPr lang="en-GB" dirty="0" smtClean="0">
                <a:solidFill>
                  <a:schemeClr val="tx1"/>
                </a:solidFill>
              </a:rPr>
              <a:t>Try a question</a:t>
            </a:r>
            <a:endParaRPr lang="en-GB" dirty="0">
              <a:solidFill>
                <a:schemeClr val="tx1"/>
              </a:solidFill>
            </a:endParaRPr>
          </a:p>
        </p:txBody>
      </p:sp>
      <p:pic>
        <p:nvPicPr>
          <p:cNvPr id="7" name="Content Placeholder 6"/>
          <p:cNvPicPr>
            <a:picLocks noGrp="1" noChangeAspect="1"/>
          </p:cNvPicPr>
          <p:nvPr>
            <p:ph idx="1"/>
          </p:nvPr>
        </p:nvPicPr>
        <p:blipFill>
          <a:blip r:embed="rId3"/>
          <a:stretch>
            <a:fillRect/>
          </a:stretch>
        </p:blipFill>
        <p:spPr>
          <a:xfrm>
            <a:off x="1281492" y="2020485"/>
            <a:ext cx="9629017" cy="44341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Lst>
          </a:blip>
          <a:stretch>
            <a:fillRect/>
          </a:stretch>
        </p:blipFill>
        <p:spPr>
          <a:xfrm>
            <a:off x="9328255" y="319556"/>
            <a:ext cx="2145288" cy="1416700"/>
          </a:xfrm>
          <a:prstGeom prst="rect">
            <a:avLst/>
          </a:prstGeom>
        </p:spPr>
      </p:pic>
    </p:spTree>
    <p:extLst>
      <p:ext uri="{BB962C8B-B14F-4D97-AF65-F5344CB8AC3E}">
        <p14:creationId xmlns:p14="http://schemas.microsoft.com/office/powerpoint/2010/main" val="8197215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Opportunity cost</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pPr marL="0" indent="0">
              <a:buNone/>
            </a:pPr>
            <a:r>
              <a:rPr lang="en-GB" dirty="0">
                <a:latin typeface="Arial Black" panose="020B0A04020102020204" pitchFamily="34" charset="0"/>
              </a:rPr>
              <a:t>The problem:</a:t>
            </a:r>
          </a:p>
          <a:p>
            <a:r>
              <a:rPr lang="en-GB" dirty="0"/>
              <a:t>Land, labour, capital and enterprise are all limited resources</a:t>
            </a:r>
          </a:p>
          <a:p>
            <a:r>
              <a:rPr lang="en-GB" dirty="0"/>
              <a:t>However our wants are unlimited</a:t>
            </a:r>
          </a:p>
          <a:p>
            <a:r>
              <a:rPr lang="en-GB" dirty="0"/>
              <a:t>This causes scarcity</a:t>
            </a:r>
          </a:p>
          <a:p>
            <a:r>
              <a:rPr lang="en-GB" dirty="0"/>
              <a:t>As business people we need to decide how best to use those scarce resources, we make choices</a:t>
            </a:r>
          </a:p>
          <a:p>
            <a:r>
              <a:rPr lang="en-GB" dirty="0"/>
              <a:t>For example a factory needs to decide if they should produce cars or vans</a:t>
            </a:r>
          </a:p>
          <a:p>
            <a:endParaRPr lang="en-GB" dirty="0"/>
          </a:p>
        </p:txBody>
      </p:sp>
      <p:sp>
        <p:nvSpPr>
          <p:cNvPr id="6" name="Content Placeholder 5"/>
          <p:cNvSpPr>
            <a:spLocks noGrp="1"/>
          </p:cNvSpPr>
          <p:nvPr>
            <p:ph sz="half" idx="2"/>
          </p:nvPr>
        </p:nvSpPr>
        <p:spPr/>
        <p:txBody>
          <a:bodyPr>
            <a:normAutofit fontScale="92500" lnSpcReduction="10000"/>
          </a:bodyPr>
          <a:lstStyle/>
          <a:p>
            <a:endParaRPr lang="en-GB"/>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877230" y="365125"/>
            <a:ext cx="6081276" cy="6069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063658" y="2946298"/>
            <a:ext cx="3708420" cy="2308324"/>
          </a:xfrm>
          <a:prstGeom prst="rect">
            <a:avLst/>
          </a:prstGeom>
          <a:noFill/>
        </p:spPr>
        <p:txBody>
          <a:bodyPr wrap="square" rtlCol="0">
            <a:spAutoFit/>
          </a:bodyPr>
          <a:lstStyle/>
          <a:p>
            <a:r>
              <a:rPr lang="en-GB" sz="2400" dirty="0">
                <a:solidFill>
                  <a:prstClr val="black"/>
                </a:solidFill>
                <a:latin typeface="Arial Rounded MT Bold" panose="020F0704030504030204" pitchFamily="34" charset="0"/>
              </a:rPr>
              <a:t>When making important decisions in business, the cost of not selecting an alternative, is called an opportunity cost</a:t>
            </a:r>
          </a:p>
        </p:txBody>
      </p:sp>
    </p:spTree>
    <p:extLst>
      <p:ext uri="{BB962C8B-B14F-4D97-AF65-F5344CB8AC3E}">
        <p14:creationId xmlns:p14="http://schemas.microsoft.com/office/powerpoint/2010/main" val="1441354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3">
            <a:schemeClr val="lt1"/>
          </a:lnRef>
          <a:fillRef idx="1">
            <a:schemeClr val="accent6"/>
          </a:fillRef>
          <a:effectRef idx="1">
            <a:schemeClr val="accent6"/>
          </a:effectRef>
          <a:fontRef idx="minor">
            <a:schemeClr val="lt1"/>
          </a:fontRef>
        </p:style>
        <p:txBody>
          <a:bodyPr/>
          <a:lstStyle/>
          <a:p>
            <a:r>
              <a:rPr lang="en-GB" dirty="0"/>
              <a:t>Three business sectors: introduction</a:t>
            </a:r>
          </a:p>
        </p:txBody>
      </p:sp>
      <p:sp>
        <p:nvSpPr>
          <p:cNvPr id="5" name="Content Placeholder 4"/>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sz="3600" dirty="0"/>
              <a:t>There are three main sectors in business </a:t>
            </a:r>
            <a:r>
              <a:rPr lang="en-GB" sz="3600" dirty="0" smtClean="0"/>
              <a:t>(geography </a:t>
            </a:r>
            <a:r>
              <a:rPr lang="en-GB" sz="3600" dirty="0"/>
              <a:t>might argue 4, but in business we have just 3).  These are:</a:t>
            </a:r>
          </a:p>
          <a:p>
            <a:pPr marL="514350" indent="-514350">
              <a:buFont typeface="+mj-lt"/>
              <a:buAutoNum type="arabicPeriod"/>
            </a:pPr>
            <a:r>
              <a:rPr lang="en-GB" sz="3600" dirty="0" smtClean="0"/>
              <a:t>Primary</a:t>
            </a:r>
            <a:endParaRPr lang="en-GB" sz="3600" dirty="0"/>
          </a:p>
          <a:p>
            <a:pPr marL="514350" indent="-514350">
              <a:buFont typeface="+mj-lt"/>
              <a:buAutoNum type="arabicPeriod"/>
            </a:pPr>
            <a:r>
              <a:rPr lang="en-GB" sz="3600" dirty="0"/>
              <a:t>Secondary</a:t>
            </a:r>
          </a:p>
          <a:p>
            <a:pPr marL="514350" indent="-514350">
              <a:buFont typeface="+mj-lt"/>
              <a:buAutoNum type="arabicPeriod"/>
            </a:pPr>
            <a:r>
              <a:rPr lang="en-GB" sz="3600" dirty="0"/>
              <a:t>Tertiary</a:t>
            </a:r>
          </a:p>
          <a:p>
            <a:endParaRPr lang="en-GB" dirty="0"/>
          </a:p>
        </p:txBody>
      </p:sp>
    </p:spTree>
    <p:extLst>
      <p:ext uri="{BB962C8B-B14F-4D97-AF65-F5344CB8AC3E}">
        <p14:creationId xmlns:p14="http://schemas.microsoft.com/office/powerpoint/2010/main" val="12078070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smtClean="0"/>
              <a:t>Three business sectors: Primary </a:t>
            </a:r>
            <a:r>
              <a:rPr lang="en-GB" dirty="0"/>
              <a:t>sector</a:t>
            </a:r>
          </a:p>
        </p:txBody>
      </p:sp>
      <p:sp>
        <p:nvSpPr>
          <p:cNvPr id="6" name="Content Placeholder 5"/>
          <p:cNvSpPr>
            <a:spLocks noGrp="1"/>
          </p:cNvSpPr>
          <p:nvPr>
            <p:ph sz="half" idx="1"/>
          </p:nvPr>
        </p:nvSpPr>
        <p:spPr/>
        <p:txBody>
          <a:bodyPr>
            <a:normAutofit/>
          </a:bodyPr>
          <a:lstStyle/>
          <a:p>
            <a:r>
              <a:rPr lang="en-GB" dirty="0"/>
              <a:t>The primary sector extracts raw materials from the planet</a:t>
            </a:r>
          </a:p>
          <a:p>
            <a:r>
              <a:rPr lang="en-GB" dirty="0"/>
              <a:t>For example; mining diamonds, coal or other precious metals, chopping down trees for wood</a:t>
            </a:r>
          </a:p>
          <a:p>
            <a:pPr>
              <a:buBlip>
                <a:blip r:embed="rId3"/>
              </a:buBlip>
            </a:pPr>
            <a:endParaRPr lang="en-GB" dirty="0"/>
          </a:p>
        </p:txBody>
      </p:sp>
      <p:sp>
        <p:nvSpPr>
          <p:cNvPr id="10" name="Content Placeholder 9"/>
          <p:cNvSpPr>
            <a:spLocks noGrp="1"/>
          </p:cNvSpPr>
          <p:nvPr>
            <p:ph sz="half" idx="2"/>
          </p:nvPr>
        </p:nvSpPr>
        <p:spPr/>
        <p:txBody>
          <a:bodyPr>
            <a:normAutofit/>
          </a:bodyPr>
          <a:lstStyle/>
          <a:p>
            <a:r>
              <a:rPr lang="en-GB" dirty="0"/>
              <a:t>In the primary sector goods such as; wheat and barley could be grown on farms</a:t>
            </a:r>
          </a:p>
          <a:p>
            <a:r>
              <a:rPr lang="en-GB" dirty="0"/>
              <a:t>Other goods could be collected such as; strawberry picking or fishing</a:t>
            </a:r>
          </a:p>
        </p:txBody>
      </p:sp>
      <p:sp>
        <p:nvSpPr>
          <p:cNvPr id="7" name="AutoShape 4" descr="data:image/jpeg;base64,/9j/4AAQSkZJRgABAQAAAQABAAD/2wBDAAMCAgMCAgMDAwMEAwMEBQgFBQQEBQoHBwYIDAoMDAsKCwsNDhIQDQ4RDgsLEBYQERMUFRUVDA8XGBYUGBIUFRT/2wBDAQMEBAUEBQkFBQkUDQsNFBQUFBQUFBQUFBQUFBQUFBQUFBQUFBQUFBQUFBQUFBQUFBQUFBQUFBQUFBQUFBQUFBT/wAARCACQAMQDASIAAhEBAxEB/8QAHQAAAgMBAQEBAQAAAAAAAAAABQYEBwgDAAIBCf/EAEYQAAEDAgQEBAMFBAcGBwEAAAECAwQFEQAGEiEHEzFBIlFhcRQygQgVQpGhIzNSwRZDYnKx4fAXU2OCkvEYJkSTorLD0f/EABsBAAIDAQEBAAAAAAAAAAAAAAMEAgUGAQAH/8QAMhEAAQMDAgIJBAICAwAAAAAAAQACAwQRIRIxQfAFEyJRYXGRoeGBscHRFDIVIyRC8f/aAAwDAQACEQMRAD8AVa9kak1us0uqTYSH59KuqJINwpq+/wBRfffvglIpLM+GuNIZQ/GdQUradTqStJG4IPUY/c6UypVrLc6DRqwugVN5KQzUGmwtTRCgTt6gEbb74n0pt+FTYbMuSJ8tplCHZSkaectIF16R0uRew88Ha1cc5Q4OX2KNBYgw4qIcRhKUNsNo0pSO1hjwisRnlJbLaXnRzFJCgFkDa9upHa+B+Sclt5KiVKO3U51TEuWuWVTni4toqAuhJPRO3648vJVHdzu1mtUZf32iMYaZHOVbl+RT0v64IBhBLrFd63Uqdl6I3Kqs+NT2FupZbXJcCAtxXyoT5k/98d562YUSRKku8qPHbU664Uk6EJF1Gw8gMflfyzTM2wkQ6rT2qlHS4l5DTqdQSsdFD1xKWtIQtJQkoKSCFC4II3BGOZOF7G6EZbrdOzXRY1VpMpE6myQotPoBTeyik3BAtYg4i0LNdLr9frtIhuPqmUV1DMtLzBbSFKvbQfxDbr9eljgrBaiUyOmLFaYix2rpS0wEpQjfcADYe2Ovx8Zsrs4lKlG6iE2JNrbnvtj2y8g1UzU1S83UigKp8192osuPJmst6o7AQDstV9if5jzx0ztXJWWKQxKp1FlV+SuY0wqPFVYobVfW4f7th+e5GJkitxWbEujER3OdPhR3n3HXXEti5bjNF1w+yRucRuNl6xRSvyJkCjz5VMgpqU9lpS48JTgb5zg6JKj0Bx9ZfnSZ9Ip8mpwk0+a6yhyREQrUGnCLqRq7gHa+OE2tR4VMmVB0uOxozC5CuS2VrUlIJOlPUnbpiNQsyMZgo0GpRw6xGmNpdQmSjQ4lJ/iT2OPXso7r4yjNr8ikLezRFhQpqn3NDVPUpSQyFHRcknxEf6HTEOmT619915yqvwjTVvp+7WoySHG2gix5h7qv79/oPy9m5/M1MdluU2ZSNL7rSI84aXVJSqwXbyOBcfMFQqE+stSaUqnRYr4aiPLdCzKRbde3TftiBepgLvUqtUoebJM5yrNroXwqW2KaGBdLt7qcU51N/L28t0POWfJxrkKbBqDqIcZpxC6bpAadWrYLUept5emxG+PrMNTqbtYmMuRmGqS2hHIkazzHVn5rjoAP9XvitqzInqqyrLYFPS38pH7RS7/4YVllsEwxgVoUTiZl6QG11BLyJTe4Do8IUetinEmdm+i1FKbstLSlzmNp1Hwnt0xTEZrmSL2uq3XDDTYlzbTvipNfIMWCf/isOQm+v1KLmWNHizW1LjNSG5CEodKPGgnTuOo9PTBLNEeFmiEiNUY6n46FId5fMUkBQN0k2PnhJqspVLaYs0XXFL2QPLzxxVKmV59qUhpa0sLKmihVgk9D3GrbbfBYat8gJIz4IUsDW7HHin6pQ4WY4qYtRZRKYStLgbcVYak7g9RgJxGqDH3MFSGWZClvJ5KXhq5a0i4Wn1AvvjgmNDqxp8+SFrdgqUqOrWUpCiNKtSRtcDz6Y5Ztp0HMdLcUzJQZ0VtTrYQq5sBcggdbgdcO9b10d4zlKaNElnjCQ4SNSkkm+/XDdSWOYClLfNJHyDv6YQKNWmQpGpe22xw90attpdZcYWlJSQbpxkpAWuOpXwtawVkVDJdOpExyGzrfDNgpbnXUQCoewJI+mPYHt1tUhPNW6VLWdSleZ88ewIyAkkYHmuhhAF7K71SOqupA2T54D5QrdZqNKU5mCmx6VP5qgI8d0uJ0fhN99z/q3TAbLGfKTnKl/elHlGTA5imgtSC2oKT1BSdxjhEz21NzLVKQiBPSYLaHPjXGv2D4UOjau9jfH0UYWZOUaYdryc4THZEuGrLamEpjxkN2fQ6LXUVW3B8W1/LHxmeDPqr1Hep9efpCYMoPvtMtgplo2/Zrv26/nfqBgJXsyVWHV6KxBo5nw33FCZLD4R8KjsdJ+a/8scs2VGtJoEhdARDcqthyUTirlk3F72t2vjt7KNrpizW6K9QZ9MTJdhJlt8v4iOsocRuD4SOnS31wsScxrylRqfBblOSlR2kNokSV63F6Ra6j+Im2I82rTXkNxkKaRM5SSvT4kpXbe1+oB8+uK5UuchCo9TmGbUGFFp2SEBAVbe6U/hvft2wpPM5g7O5KZiia43PBTqJniFw+Q7GYo5eXLfckrkF9QK3FG5KtQO/Tp2tgurjBOmJTy6e2hI7KVqxXJeeTPlsvPqkx1EqQh3flnsB7fzwapPibSNAJxRyVk7HFt1ZsponAOsmBWZKlUUCzVl26g/yxEk/eRW2ZC1soUQSANJIvgtSHnGUrS2EjV18IJHse2OlUacktFaypRSLAk9vLChnkcLlxRhExpsArCZnxmqel5TrbERDRcK3F6UIQBcm59McaTmCDXqZHnU+SJUOQCWnknZQuRff1GFHKtY5kF+K8Qrl6gQvoUW3vftj7gVmnKgRU0z4cQbaWURSOVa9rJ07dfLGnjlEkYeOKz72Fjy08ETo+bIOZoTsqnvqfjoeWwXFIUga0mygAre1++AzOamqxIqDTDMplMR3klUhoo5hte6fMeuIbGcqXUYJkQpLT7AdUwtaBbxg7psQMQ3K83JbWUqUCi4AVt+WBueAbEojWk5AQSv1+RJqEuM5EdZjMlJRIWRpeJG5Fjew262xX0ydIfqrzSmQiKlKSh2+6j3FsHalmH7xmTm+Q8wmM4Gwp4WDhte6fTfCqZq35UhK0FtCSAhV/n23OEKg2DjdOQ5ICN0loOO6vfDXTWU8y99gMKdJcI+XfDXTHgFEk7WxnnOsrayiZwcLaEEDYj5v4RgBT6wHsxRW4z70h1aBFahg2bKioHV7+uCueHNUEKT0AIxT8KXKhVIvRpDjchS0lpaTulQ3Fj2xb0Traiq6obqsFpeVlCdSKuvLlVeYbeqDcd4lhV+RzFFJ3Pew3wB4j5Lp+UoT0iG+6xMYUlCHErIJN9J9ja/5YA1jiRIqrzcvM09x+sTI6Gy8wlKSjlpshRFrWuLG25NzgXXsx1PNrTDb8mPJDdipaF6VunsSDbcfrg4kiPWODdz2UHq5RoF9hlA6bTOcsEp1Enqe+GunZfcC06Ekauttr4iUmE+3o1sqQkd7X/XDjSnkNqQFeffGelL7lWzdNsrrGy1ILCLcwbf7w49h/gVaKmG0FBskDqcewEN8Qo6/BL1NqUhqKS20sxkA7sNbdf7IwQn5sh0KZTIcyTypFQVoYCLrSSBexUm4ST2B64W8sx8y5meXFpIlSWk7LLZKWfcnZP+JxbeWPs91B6C0qpSEwkpXrLUMWSf71x13O488fSGglZYnSkOv50bo1M+OVFlzrEJDUJvW4bnrbyHfBkTnXYqnG47klSWytLCB4lm1wn0JO3pi4KTwqoVIWVGKJCwm2p4lX88GWKdEhDlsRWmwNgEotbHdBXQ8LN1FhZgq0OPUH8vyqdLcJDsJwaiixI6gW3Fj9cC38mZ2qFZqM2RlksxS4ltoNKst5tI2UQTsr1HXyxqsNW6IGJCGSpAukYDJEHixRWSlhuFjipcLsyMSFSW6VMcbWNRQWhqT72Nj9MckQp9IbHxVPlRrdS6wpP6kY2eIoUDdCfywPnU1l1CtTKFW6XGK59A12bpplY5vBZVouYGor3MPLctsUqOJdQzrFZgrZKUJSTcm24xc+Y+GlBzC2Uy6c0lZN+ayOWu/nqGKV4k8DajRqfIm5eLlTaQlS3GFgqkpHmgDZQHkBf3xXuoZGCwNwmm1THm5wq5cz63IqUuFEUAC0vmqUNii29vpj1Ec+GjttxmxEij9200bBN9727YquLLkwqokt3LiFKC1K73/xw80nMMYaQ9dnyGmyRjz9ULQxpwFNobIS926f2cgVSoU1K4TKWmnbraAWkFRvupPa/wBb45y40mPGMGU4+p9Bs626EixtftiNQq2tpSTBqBjHqOW9pN/PBhqCXVai80VqJJJdFyTuSScIzTNdpLQb+fwisY5tw4iyS6hQXF6tLqgo73UcK0umSIT7huVlpJccFifB3IPpi4ZFPjsqQH6jT2gSLqL4VpB9Bc/TCdnAxqVR6lJgJ+Nd5PJVKWChKWz10pO/n+eBsme8hp4ohaxuQhVFkIdSCg4Zqe74fLCvwxy3Wc91ZNNy9S5VWmW1LQwnwtJP4lqOyR740dSPsmZmQ0lyt1elUckXLKSqQtPlcpsMMCjlkN2twgOqo2YJyqHznIJpTgAFgD064reO2zl+K3IfC1OrHhSobgnpjYlT+y/EVHcaVmrWpYtr+DNvy14r7Mn2P5s1CfgM0wZK0fM3KjrRqT5XBNsOw0skd2uwEu6pY6xbus6w4jtSeMiSgydRJK2/mT9PLBFFOeVtHdBtvy13QofQ4da39nvO+U0uvIhJnNNj5qe7zVAeYGyv0woKq9Sp4LcplTgQSlSZDQVY9xuLjHntcDsise0jC+Uy6hAtqDzVu91AHBWlZunId0okuaiegUSfyxypOZBJkJZZpqVrJAKY7i0n+YH5YeIOXVOESpKEspsSEEglPuqwvhCctjFjujNF1HZzxXWmkpDrpA6XZB/lj2C4q9PijlXCtO17Xx7CPXycL+pXerZxaPQLdNKy9DpaQ1DjNMNj8KEBIH0wyohNpYu5t6DHwGijtjm8VEemPpgwFknZ2UN+E2u5KtKfa98DJDTIPh6jE6SsIN1XsfLA54F5YCQSe1sDPkpjHFctXoPyx0QrwjYflj6VCfSFXZXZPUgdPfH4lpYSPAr8sCsVMleKifLEZ5vUCDia22r+BW/pj5dZUncpIGPKN0AlMhGIBbKlFQ8Kh0I2scGKknSQPPA91GhFz/o9sCO6mDhZB+1Lw3h5Oz5T65Tm0xoeY4xkuRkDwNyW16HtPkFHSvboVKGKvYCS3YgEnGlPtwxeXJyxQVMELotJekyJlv2bMp5zXylEAqPgCRYC1zuRbGSKLmNLTiQ9cgdwL4pauJxcS1W1NKAwByuXLOXqd/RGZUZbbTjjakaEq+YkuJTYeWxJ+mDVPy7TZLwDiCW77XJ3GKxo2emkD4CQhZiLWCFo7b33+uHJrNkBlN/iUgD1xQvY9hyFZNc14wUVqSYNKKiy0iwOxUN8I+cc2MzGHIzadKFp0kWv2tiFmrOrM5WlKjpT0t3wt0WKqtzSp66Wz8iB6dbnDEMJAL3YCg9w2bkraP2Oq/SKDwU5MRpDdbTLcdqFwOarV+7WT1KdIAHYWIw81vMc+eSUi/sDjJ2WnptEmMy6a+uI8gaeY0bEjuD2I9Di58s59mZqeYh1dxphSNgppPLS8T+JXa/bbbDx6Ua2KzhkKuPR7jJcHBR6ZV5Sbm6ifrgUuuSEqupRBxZ0LKIkxgtCEgKHhF9ldP8AX5Yl5l4bIi5dkTJsf4LQ3rafd8AV/CN/mJ6et8IRdKdY4NLbXTTqIsbcOVUNZiVqOpRsdsLmfch0riTAdcDPwlcbQVM1CP4Vq0i+hfZSSL9dx27jBybSrKI+VQFyknfBtnJNUpkSmxYzapNZrLSnWkdA01ci1vMhJursNsXL3Wbc5+cKvZdzrc96qcZIpXDeiNTKq80ZTqNbUfWFyF+Rct8oPa+/pisMz8QDNfUwwQ2i5AQRpA9sab4aGn1djmPNtJmrXZwOpSSFX6EenTFiyspt1OO23Lhx5KQpKlJeaQpPXcWKelu+MaalsbyJG7eK0BYS0FhwsUMZJrElhp5TTTZcSFaXHilQ9wAbe3XHsbOkfZ8otSeVJaamRkub8uM9pR+Vjj2GxWU1tkoW1Cu1xiwxCkEIBTgq4dYwPkMEuE4+mrKhBHGStRuLjEqlU1IcddUm+hJIF7X288TkxlqIShOpR2A88SxDLyENt+Ng3S4ltSbFdreIHrp8hud8SY25uovdpFkGXTXGrauahUsqdeBQrQnYBKSpF9xfr6YldWm9MshhZW2h5KtQ1AXsAU+hB9sEKfTH2VNpUChRUQlVlgpGkgkkKtsDcbdvM7c0Rlx0qW25IjspOhAKFhakpFt9iN9N/r13OGbJUlDSuS4tKUulKykJCGFo66fESbbb9NtsfFVhrjMNNuLUpRAWrUb2PlfB5uNIadUqRJQtHUjUSbf/AN/zx6ZluoV2IuTHQ1DpqFWNRqC+THSO51HdXskHC8vZapxi7lWM79pJUnyNhgpKMXhzSvv6uobFQbaL8GlvdWwkEmS+PwISAVBJ3NsGXcwZeyPMV9wNjM1esUirT0BMWOf4mWj1t/ErFGzzJ455vqNKdkPycn0p5EvOdeUq6XlJUFt0xlX4nHVJGoDonY2xn31Qc/q4cnieA/auWU5a3XKLDu4lK3HR1+ZHydPdcWuqy6UqdKU8DzTz33HUFfqUkG3a9sZ+zJw9o+ZFLU4kUioOdJkdHgJ/4jf4r+YsffpjWPHOMKjm5tSmENv/AATAkBHiS24pJWGwf7CFIT/y4pauUTSDpG+ASEtedJ2TcdiwXWYcw5ZrWTZ/wVTY5SinmNOoOpt5F7BaFfiH6jobHBmhZaqtZp6ZUdCXmj3DgAHbfGg0ZYg50oBy5VyhtokqhzFpuqI8eiweuk7BQ7j1AxnR5qp8PMyuNKJjzITymXmFKJTdJsoGx3B7EehGGY2tlbcDIS0j3wuAvgr9kZc+DkuNyA244LbJVqAPe+DFBbTHnpAFvD2xPKBUkR6olIQiW3rKAbhCwbKTf6d/PEcR3Yz/ADWtlDzGx9MUUz9VwVbxiwBVkUQJUpIw6t0lqR8O0E3JVqPsB/mMVnluuMSCEglt1OykK6g4ufJEJc2z7guo/L7XxQzXjKsG2cn3KceQy1GjtvPNhA8RSs/S2AHF6l1auuR4DtVlyyj9pd90nxdE2Hpiy8qwyl0bDphc4psGFWYT3Z0FP1BB/nhQTOJU9IBslzIFQznSC0zMTTKw2ykBDlTihx5FvJfU/XFt5azh/wCdRV8ySeQgxlMKXFavy0pGpKEJHmoD8zfCZQZaXWAbgEDAnOdSIY+FaNnpHhJHZPc/ra/rh5tfUscwh39SCBwwgPpIJGuaRuLeOUnRILVYzJOqERJiMPzHHWg2ojQFLKrfTVi2Mk1WsyavHZjVKUhxKgG1qOqxHle9sJ1EoxaZbQABsBti2OH9L5UuOSncdMJGdzpNRzc3RTGGt0jhhZ5zP9q/iKcxVIUesa6emQtDS0uhCl6VEFSgR8xIJJ9cexQcxhMmZJWY4mqLq7vNrCNR1HqOxx7FjpHclg096/qhChs1ZOulVem1VJ3AYkpSr8lEY7uZVrWnUqkyr/8ADTzP/rfFFNZDpNZlL/o3myAuRqt8LWgqmvg/30gtkeWwwRdyLxUoyElmBmB6OSSh2myBNaI8wWlE/pjdNrZLX6u/llUbqNgxrt5iyu2m0CqRVa3aJU+ZcaSIi9v0xPcyHNlIW6aG404sHxvN8kX8zci/T3tjOMiu8QIAKZczNkIdNL8OYP8A88BpNcr0tRTIfrclZ6p+CmLJ/wDhjv8Ak3MGIyo/45rjmRaTdoT9FEYVSrUaOtpsNOuSJmlRRsbhCSre/nc22wGmZwyTSSoPZim1JaTflUpshB9Nbm1t7bDFBQ8rZnq69ULJubamDvqj0KUR+a0AYPNcJeJamAtWSm6CyTcSsz1iLAQlP8Ska1Lt6BN8Jv6Sq3jsMt9D+cIwoKVn9n3+vJVhz+NzcYL/AKPZfjw1qXqRMqCjLeH90K8KfoMVtn/i2p5v7xzdmIrRfShD71037pQnpf8AspFz5Y7tcNoqyU5m4pxUIBsul5DpqpTp23T8VJCWx7hBww5V/oxkisRhkTJ4azQ6QhmsVUmtV531aChpZv8A8NCUjzGKt5lmP/Ikv4DP2wnWCOIf6WW8Tj5SbD4eZt4jU5ubXXJ3C7IUgJCX3GrV6sJ/ghxVDU0FdOa6Ba4sk9cPlNg0GkZViKhUZqhcMsuOq+ApTKir7wlgXIU4d31lQu88SRtoB3OGKqZZFHU5U+JE56RVHUhQy8xM50+T1sJcgXDKPNCDqIPXqMUvxX4gys6VNpvUiNFioDMeBFQER4rQ6NtpGwHmepxIzMphpaLHu4+bvLgPXbIhG6oNybjv4eQ/J9N0EqNQm5uq0ybMcL8p95b6xsACTucKVWpZbkrbUAtXmk3Aw10qAt5KEICfGACpV7fXBuXkxLaEuJdTJUT4ggKsn6kC+GGu1tuuFug2VVLglmxAt74qn7SOWtNWo9bCAlFUiFK3LfM8ydCr/wDLyz+eNEVqhCNZOm1xfCj9o3L+jgRQZa0hDsOep1C1CxKXVrbt7Et/pg1OdMlil6lodESNwsu5PzE3SXl02fdUF5YVqA/crO2r67X9sP6qQUtBaBzmVjUlaNwR53xW78FLwaWhOm1yo/5+mLY4PZNqNfpdTdhS9TsV1KlQ3P3a0qG1j2N0n/LEq2gLyZI90tSV4Fo37IfS8rirVRhoJdZc1AlaTba/t5Y0zlKmJjNoQEkJSmyfbCDlTLz7VXcVJiriut+BSHBvfFwUeHym0nr7YxFU5wdoPBamIAt1Dim7LTYSoeHfzwk/aMlfc9DgT0t6ymUGyN72KT2HrbFhUFFm0keeBXFeOVUEvAW5Kgq9vUDCMdg4XRXAnZUJRM15gchrW2x8A0B8zzXiP0Vv9cHMuxpFSeEuY4p5xQAurbv0t2wOnurqdQZpzZslauY8obEJHRPpci/t74fqNSxHbSnoB5YPIbEALoCsrIPCGXmmhsVJmpwICXFq5bM3UjUkKKQdfTcg7YsOmcKqtltoSpL8B9htxpCjGeUVAr+XYgdu3UYgZB4rQ6TlenUaRQUhcJIbaqEV1POtqJKtK0kajc98P9d4nRM10ql02nxJTKGZIkPOy1JK1kJIB8O3ck40hi6KdTB0bv8AbYd+/wBR3rPl/SHX2eBov4beq/ktVqDDmVioqeiB9aJTqOYl1aCbLPzBO18exa+YeASqnXqjKbdkxkvSHF6WyQCSom+PYcFFKRcH3K8KqIYO/krrjZKy3mBLgybnn7rUT4aRnhBeQT20zEeJN/7YVvglE4f8WcrJDsHK1UlxrAqnZRqrc9o+RCUqSu3f5cUq0/Lpb291t/wqF8MlEzm/TndUGoSac51uy4ps39wcD/ksJ7bc+GP37WVl1D2jsO+hz+lan+1XizQU8l+TxEpgT+GVSpiv15ZH647scbeKNQGlutZ3eUrYJYo825Pls1hfh8deIUFoJjZ0rIb7Ay1KH63xK/8AELxHUmxzrVxfykHHf5EZ7/VQ6qTjb0RpMfi9m0aRR+IlRWT/AF0V6Og+63lIGJrXAHOilLezAig5WSDrcezHXkLdAt/u2Qsk+mofTFf1Lifm2sgCfmerzLfhemuKH5XwvSaoiMOdNfSm9zqfc3P1PU4WfNFe+m/mfj8qbYpCLXt5D5V2N0DhzlskVfOVTzc+lO8DLEQU6KT3Cn1lTigel0qGPSuNDlDpz8DJVIg5FpbibOqp4K5jw7cyQu61e98UOvOTDngghcxZ2PLSQkfU2x9NM1CqFKnypKD/AFae3v54WkqnjDezz6qbadvHPPoilezY9KW4iOtS3XF6luquST3N++A9OpTkh5IKCpSj1tg/AywSRtf0th9y5kwpShamSTsU9hhSJpldYIjyIxcodlnK4cLSFkMpsNSlJJA+gw4PZaRFabs+28lQJOhKhbfvqAwzU3KHw8Qvh+Mva6kcyyk+liBf6XwLzA+iBGWoL6Da+22NU1uhtiFTE63XBVWZhpLtSrbcWIyXn3VpZZbSL6nFEBI/M4Q/tuyYlA4TU2hxXEuhdVapsdQVcutQmlmS6PMGTI03/snGh8kZWnQRCrLbIXmWsrXGy5Fk7BsEHmz3PJttF1AnsCe6b4u+1bmyFxA4nt0vL7olZWyswKNT3V7F9SCVSHlb7l1wrXf2weljMklu7nn4SdZK2KK5488/KoiM0pTCCQAARa1+4vf9MaH+yLHUiv5jS8Xfh/u9MgN8rwuctR1b+Yva3r9MVI3RUNIYJZdEVwbKBOkN+VyCSQbf9yLaK+xzlNcms5knDS/HYjIhKJcAKVqUVqGjrYpAN9ult8X7m4ysxE/U9TcpR1yUqlPnW/IWp5xZHVSjcn9cWHTo/gFtvTEEZTfy1Vn4C29TbazyljujtfDRDhiwKU22x8kqY3skdr3X02J7HNGjZFqI0OWmybHETiVS1VPJtZjgnUuG6EEdQrQbfrbBuixFAAjfHxxAmRsuZRqNTmX5LDCyEW3WsjShI9SogYVjY5xGkZRXkDcrMnCOglujxXV61lbaVKW5uom3c4t2LECBe179B5YS+DrTjmXGY77RbfZGkhXW3bFlswVJCQRbB52ObI4vHFdYWlg0rvR45SoeHfFh5TYLs1tJGxSRbCpS4itgB074f8nxSJjaibqOw9MSpmEvCBORpTBB4RwZEVDi4wUpW97HHsXfSKYEU5hJG4Tj2PqbWMDRdYJ0j7lfzmqHD8SUeDdXW6xbC1KyC9HX4myR5lONO1Ciqqcpcp5aVFQuf2aUW+gFgMfT+SCw0w6+ykNyE6mr2uoedutvI98ZWWiMo7JW3ZUacOWUXuHsl06mi4yr+Ju4OIxyBXtVkVCUQOhDhv8A441ivh7EsFEFtR7JGPN8OmAQlK7qPQacV7qWqbgC6YE0Z8FlBvhxXZBKX50xwHqOaoj/ABwZpfB3lqS460VKPVSxcnGmWshtp8V0pHqLYnsZJZuFFWsXFgBa2BCmqzgiy71kO4VFUjh43FFhGAt/Zw2Uzh46/pWloJb7m3bFusZYbjIS6Y90E2SsosCfTBFqmIQAgA3O5ANgR3Hv5YZj6McTeQoD6pv/AFSJSsjxoKULXZShvcIvbDZEyq25ESpuU01K1fuX1BsKHmFk2PsbYN1SPT4wQ/Be8DwuWHD+0YI6g+nkcColOqGYkufdkcLitmz099XKit/3lnYn0Tc+mLllOyDACrJJDJklLVbqLVJYc1r6bXItv6Y5xsrCmph1nNsJ2Qp9wJpOVmkFUypvHdCVo2IR30nqN1aUg3OwHYsWtvQ8pxRnTN0faTVJFmKZRyR861KuGyOouFOnfSgdRWHF7jzS+CyJ6KJOOduJ8yOv4ytyDy0xmNitEdJJ5LQBuRfmOEAkna0QTK4MjyTzydh4obi2JpfIbDnm2/khf2m+Lz/CnL1Uo7c9iTxMzFHTGqUmE6CihQFG3wzB77/MsW1qBPRKRjHOVstnnOMPNL1EcscpIKi+P3ffa+wPXr0vtgozDqub6rUKrJcfqE27j777yNa+QsXKilV9IQT1NgB03wxxKDIkQUrUu6iW4S0OCwQsAFtYSCDa1vEE+HzKlY1lJSdQzSd+PPh988Vgq+tNTJcbDn35wh0OhR0JZU4k60t35Dt9rGzyCQR07dTvYG9zjbf2W+Az+V+E0SprhBuTW1mfqI8amVbM6rEi+ix9lYozgvwhXxJ4jUahNOPw231qlTQzHUkw2WyEPtrPgKFLSSkFN9PNA63I/qBEpMSk05mKwwmPDiMpbbbOyW20psBv2AH6YnVvbHZvepdGRPlJk4DH1WX858IpdSaRNisH4ponUjprT5e+K8fpjsNRZmtqiPpNil5Ok/rjacur0SHQ11lTrb1PbRrU9GSXRb0Cb+f074i1irwk5fhVWDQnszR5BQUpiNJUoNn+sAXa4G23XGfqKWOoOoixWuglfCLXwspZbokupPhiInmuE2QltPMUo+wx2zv9nvMmcJUZM9otU1gh1EXTsV23WrzPkO35nGs3o1Vg1Ompo9OpaaWslMwm7TqAdwpASLHyse564iVqe3lGqu1ivZpp9My49oYaiVJLUdKJCiAgJeUoXKrHwnck4DBSxRHAuUaaaSQb2CydWuBD1ApzEqnxuVIis6XkKTp5iBuCCdr/AMsK7cZzUpmQ0WJCFWU2sWUMaqrU7I/Dao0uh1mZVZjOcJKmYaZDEifG5iiLNcxCSloLKyRqNjY72GCcPL1KZzSMqL4dn7hjRQ9GrSwy7FUom62rElxKrq2uDfc7AbyqKOKY67WUYaiSPsnKzDQ6JJkOtoQCStYQkAfNfp74vTI3CmsQnJhksJiPJaHwkpdnUpUoHdTYPVNh1Nt8PWWcl1GJDrsV+HRKEtxSmqdUMvNkOpaI2UpLiSErTt0uDa+2OculUevJpuVMwZjNWzJDCZwWy+YMlZubO6GiNrbG1x16XxCCjihdqAuR4KU00kosTZS4ldpeWYUaDmPMdHj1ZLYLoW8iPq8lBClXAOPYg1LPdGdnPJm5crDj7Sy0VroS3QrSbXSoAgpPUb49i0AHEH1CRt3W91nWBmBpmeOchDTqCFFmQ2d/K6Tb9cMa6j95LU8+7z3VkXWLX9NuwGFuM7nV9azS82ZSz3DvflTH0Je9QA8mw9LLH0x3W/X4Sguo8JZKQOr1FK1oI9OS4sfpirbJjI/P2V+5vinSkriNJfecW08423oajqTcuOH8fsBfHNmK0ULUlW4OkH1OFA8QcvRgEScr5ppik9lpki3/ALkc/wCOP08TMrAISiHmFen8AWbk/SPfBjLHYD8FL6H3J/IT481AaohsttyUuRuLnUhCRbp03O+BjimWkPDWAEqT12tvhY/2iwZBCafkPMlTXfYJamrH10MpH64liuZ9nK1U/hY1T0D/ANRWEsxgnyN5LpO3904GZm8AfRdDHcSPVNLdYNRpiqfGiPT30SOY0YwLmgHYiwB/0MRpsF2EFpqMyFR7jxJkOhx0eobb1H/q04VaojOk9JRmbiLQctRii6olK5lRXby0thpofXVhHrWZeEuSWFOVWTOzpIAK7V+ZyYyj3CYbGkL9lasAdO97rNH59gpaWsF3HHp7lPkXN9DqNXXEypRahxEraPAssoC4zXbxhKg237ur+mOWb5CG4zk3ijm5qJFjIN8r5YlBCWk7HQ/LskIHUFLISf7RxROa/tg1CtxVUTL1Oeh0dqM7IaYp8ZuHECU7AJaukkXO9zfrYE4pyps1jN0moSKs+uq8qK1OiNvqcS3HVcJcshKQnbVe67hI6kkgYbj6PnnzJgeP629VU1HStPT3EeT4fv8ASsnir9rOZW6OcrcPokagZfZYL0VMFoNMXBOqySLqURclxzqTcC5vimaJQZUuspqBL7pDn3izJUFEuamzzUJ2VqVbe1/CN1b4dI2WI2Xm5LhSFPFTFRi8gMDwrAJB+ddhuQjUj+JadgMNEynyRl91KYzxTS5AW2JqlkIjSBrCEpecAF1KJAbZJWbrUrSBjT01G2nHYGTxO55vssVV9IyVJu44HAcByEkNUuHBifCtoQ8GHDqfDY1OsupuE+JStk+EjY23WrsA0ZSyXV59ZhUQ06oIlSuXT1Nso5bxWoFcchK1IFtrgqOkfMSdgWHh1wfzLnwtQ8sQpbanrw5zqHFpYaaJvred0JQUW6pBKlWuEgWxr3LX2W8tZAy7Fr1UzNPgVanASpdZpslURotoG6bbnSU3uokqVc79Bg8s0cGCc8AlqSlnqzqAs3ib49//ABGeAfBuPwKuKlXYBqddabW7FUhtta5CEjWG1k6loQLAAd1FR3OGyn1TJ+SM5nJ6qrKerldC5jVOnKekpUmyioJUQUpGyyQT79sfmb5WR6vliBn92lozc3SAJUCRS2TLfuFf1djuEnc6tha53GCVUzhVqvkCHmbJ+XvvefLbbfiwKofg3Q0uxVcK3SrT+EkXuN/PPOc6Q6nccd2fhbmKOOFgZHsNuOPlfGXKumkZymZSg5Kn0ijoaMxusstNpgvqVYrSLK1BepVrEb2PQAXlZYdzq/Xcyx8wxaLFoqHB9zSKW44t5TZ1fv0LGlKk2TuNib7WGOWcaXnGv5ZpjmXKrDypWkrafkolRhLbI0+NknbYEnxAb6R0GJGcOHzOcKjQJ7tZrFNfpEnnhNNmKYRJG2pt1I2UlVgD3AuAdzgXZIyd/rzdMi/AbfTmyWsv5UXGyzUshZ8z+rO06qJe0B/lU+cYK/CE6WFJUrdK/wBokC97WFrYgUCBw4lJc4KTGn8zuUuJznoOZ4708vsEglwvvJKXbFwJuDcGwHTFgVHIOW6rmum5ml0WDIzBTgoRKk4wC+yFBSSAvraylbdrm2D3LRr1WBWBa/cDHC8Hm2V4MtzfCSsn5mrlbFfpi8oScoOUpao1OXPU27FloAUGXUcpXyWCSUbFN7XvjnFoWdM0cPpFMzFXGcv5jdUUGq5WTp0BKwUrbD4XbUB4km+xIv3w6vVCLFTqekNs27uLCf8AHA85mjOkCK1LnqPQx46in/qNh+uJN1HLW8+ZUTpH9nX57ghszIEGuUugM151+tVGjqbeaqKlmO6t9IAU4eUUjxW3TbTY2tbDAuCw9LblOMNKktpKUPFsFaQeoCuoB8sC11eoE3UxFpvn8U8HFn/kR3+uI6viZZ8UudMSfwxm0x2/zPiIx3Q47nn7e6j1jBgDn659kx6D/F+uPYXRQWVAE0tgnzecUpX1PfHsR6pnf9v2vdc7u+/6X//Z"/>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prstClr val="black"/>
              </a:solidFill>
              <a:latin typeface="Calibri"/>
            </a:endParaRPr>
          </a:p>
        </p:txBody>
      </p:sp>
      <p:pic>
        <p:nvPicPr>
          <p:cNvPr id="6148"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38200" y="4557657"/>
            <a:ext cx="10345615" cy="19495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ounded Rectangle 4"/>
          <p:cNvSpPr/>
          <p:nvPr/>
        </p:nvSpPr>
        <p:spPr>
          <a:xfrm rot="19266929">
            <a:off x="9735860" y="604424"/>
            <a:ext cx="2339752" cy="54746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prstClr val="white"/>
                </a:solidFill>
                <a:latin typeface="Arial Black" panose="020B0A04020102020204" pitchFamily="34" charset="0"/>
              </a:rPr>
              <a:t>Dig</a:t>
            </a:r>
          </a:p>
        </p:txBody>
      </p:sp>
    </p:spTree>
    <p:extLst>
      <p:ext uri="{BB962C8B-B14F-4D97-AF65-F5344CB8AC3E}">
        <p14:creationId xmlns:p14="http://schemas.microsoft.com/office/powerpoint/2010/main" val="36819133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Three business sectors: Secondary Sector</a:t>
            </a:r>
          </a:p>
        </p:txBody>
      </p:sp>
      <p:sp>
        <p:nvSpPr>
          <p:cNvPr id="6" name="Content Placeholder 5"/>
          <p:cNvSpPr>
            <a:spLocks noGrp="1"/>
          </p:cNvSpPr>
          <p:nvPr>
            <p:ph sz="half" idx="1"/>
          </p:nvPr>
        </p:nvSpPr>
        <p:spPr/>
        <p:txBody>
          <a:bodyPr>
            <a:noAutofit/>
          </a:bodyPr>
          <a:lstStyle/>
          <a:p>
            <a:r>
              <a:rPr lang="en-GB" dirty="0"/>
              <a:t>In the secondary sector goods are manufactured from raw </a:t>
            </a:r>
            <a:r>
              <a:rPr lang="en-GB" dirty="0" smtClean="0"/>
              <a:t>materials </a:t>
            </a:r>
            <a:r>
              <a:rPr lang="en-GB" dirty="0"/>
              <a:t>into finished </a:t>
            </a:r>
            <a:r>
              <a:rPr lang="en-GB" dirty="0" smtClean="0"/>
              <a:t>goods</a:t>
            </a:r>
          </a:p>
          <a:p>
            <a:r>
              <a:rPr lang="en-GB" dirty="0" smtClean="0"/>
              <a:t>This sector includes industries like construction, textiles and electronics</a:t>
            </a:r>
            <a:endParaRPr lang="en-GB" dirty="0"/>
          </a:p>
        </p:txBody>
      </p:sp>
      <p:sp>
        <p:nvSpPr>
          <p:cNvPr id="7" name="Content Placeholder 6"/>
          <p:cNvSpPr>
            <a:spLocks noGrp="1"/>
          </p:cNvSpPr>
          <p:nvPr>
            <p:ph sz="half" idx="2"/>
          </p:nvPr>
        </p:nvSpPr>
        <p:spPr/>
        <p:txBody>
          <a:bodyPr>
            <a:normAutofit/>
          </a:bodyPr>
          <a:lstStyle/>
          <a:p>
            <a:r>
              <a:rPr lang="en-GB" dirty="0"/>
              <a:t>For example plastic, metal and other materials are made into cars</a:t>
            </a:r>
          </a:p>
          <a:p>
            <a:r>
              <a:rPr lang="en-GB" dirty="0"/>
              <a:t>Other examples is that eggs, butter and sugar are made into cakes</a:t>
            </a:r>
          </a:p>
        </p:txBody>
      </p:sp>
      <p:pic>
        <p:nvPicPr>
          <p:cNvPr id="2" name="Picture 1"/>
          <p:cNvPicPr>
            <a:picLocks noChangeAspect="1"/>
          </p:cNvPicPr>
          <p:nvPr/>
        </p:nvPicPr>
        <p:blipFill>
          <a:blip r:embed="rId3"/>
          <a:stretch>
            <a:fillRect/>
          </a:stretch>
        </p:blipFill>
        <p:spPr>
          <a:xfrm>
            <a:off x="1512277" y="4443852"/>
            <a:ext cx="8821615" cy="2317920"/>
          </a:xfrm>
          <a:prstGeom prst="rect">
            <a:avLst/>
          </a:prstGeom>
        </p:spPr>
      </p:pic>
      <p:sp>
        <p:nvSpPr>
          <p:cNvPr id="8" name="Rounded Rectangle 7"/>
          <p:cNvSpPr/>
          <p:nvPr/>
        </p:nvSpPr>
        <p:spPr>
          <a:xfrm rot="19266929">
            <a:off x="10025791" y="604424"/>
            <a:ext cx="2339752" cy="54746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prstClr val="white"/>
                </a:solidFill>
                <a:latin typeface="Arial Black" panose="020B0A04020102020204" pitchFamily="34" charset="0"/>
              </a:rPr>
              <a:t>Make</a:t>
            </a:r>
          </a:p>
        </p:txBody>
      </p:sp>
    </p:spTree>
    <p:extLst>
      <p:ext uri="{BB962C8B-B14F-4D97-AF65-F5344CB8AC3E}">
        <p14:creationId xmlns:p14="http://schemas.microsoft.com/office/powerpoint/2010/main" val="9751076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Three business sectors: Tertiary Sector</a:t>
            </a:r>
          </a:p>
        </p:txBody>
      </p:sp>
      <p:sp>
        <p:nvSpPr>
          <p:cNvPr id="6" name="Content Placeholder 5"/>
          <p:cNvSpPr>
            <a:spLocks noGrp="1"/>
          </p:cNvSpPr>
          <p:nvPr>
            <p:ph sz="half" idx="1"/>
          </p:nvPr>
        </p:nvSpPr>
        <p:spPr/>
        <p:txBody>
          <a:bodyPr>
            <a:normAutofit/>
          </a:bodyPr>
          <a:lstStyle/>
          <a:p>
            <a:endParaRPr lang="en-GB" dirty="0"/>
          </a:p>
          <a:p>
            <a:endParaRPr lang="en-GB" dirty="0"/>
          </a:p>
        </p:txBody>
      </p:sp>
      <p:sp>
        <p:nvSpPr>
          <p:cNvPr id="7" name="Content Placeholder 6"/>
          <p:cNvSpPr>
            <a:spLocks noGrp="1"/>
          </p:cNvSpPr>
          <p:nvPr>
            <p:ph sz="half" idx="2"/>
          </p:nvPr>
        </p:nvSpPr>
        <p:spPr/>
        <p:txBody>
          <a:bodyPr>
            <a:normAutofit/>
          </a:bodyPr>
          <a:lstStyle/>
          <a:p>
            <a:r>
              <a:rPr lang="en-GB" dirty="0"/>
              <a:t>The tertiary sector is all the support services for business</a:t>
            </a:r>
          </a:p>
          <a:p>
            <a:r>
              <a:rPr lang="en-GB" dirty="0"/>
              <a:t>Examples are lorries and transport of goods </a:t>
            </a:r>
          </a:p>
        </p:txBody>
      </p:sp>
      <p:pic>
        <p:nvPicPr>
          <p:cNvPr id="2" name="Picture 1"/>
          <p:cNvPicPr>
            <a:picLocks noChangeAspect="1"/>
          </p:cNvPicPr>
          <p:nvPr/>
        </p:nvPicPr>
        <p:blipFill>
          <a:blip r:embed="rId3"/>
          <a:stretch>
            <a:fillRect/>
          </a:stretch>
        </p:blipFill>
        <p:spPr>
          <a:xfrm>
            <a:off x="1134208" y="3830271"/>
            <a:ext cx="10075984" cy="2807186"/>
          </a:xfrm>
          <a:prstGeom prst="rect">
            <a:avLst/>
          </a:prstGeom>
        </p:spPr>
      </p:pic>
      <p:sp>
        <p:nvSpPr>
          <p:cNvPr id="3" name="TextBox 2"/>
          <p:cNvSpPr txBox="1"/>
          <p:nvPr/>
        </p:nvSpPr>
        <p:spPr>
          <a:xfrm>
            <a:off x="838199" y="1643775"/>
            <a:ext cx="4744187" cy="1384995"/>
          </a:xfrm>
          <a:prstGeom prst="rect">
            <a:avLst/>
          </a:prstGeom>
          <a:noFill/>
        </p:spPr>
        <p:txBody>
          <a:bodyPr wrap="square" rtlCol="0">
            <a:spAutoFit/>
          </a:bodyPr>
          <a:lstStyle/>
          <a:p>
            <a:pPr marL="457200" indent="-457200">
              <a:buFont typeface="Arial" panose="020B0604020202020204" pitchFamily="34" charset="0"/>
              <a:buChar char="•"/>
            </a:pPr>
            <a:r>
              <a:rPr lang="en-GB" sz="2800" dirty="0">
                <a:solidFill>
                  <a:prstClr val="black"/>
                </a:solidFill>
                <a:latin typeface="Calibri"/>
              </a:rPr>
              <a:t>The tertiary sector </a:t>
            </a:r>
            <a:r>
              <a:rPr lang="en-GB" sz="2800" dirty="0" smtClean="0">
                <a:solidFill>
                  <a:prstClr val="black"/>
                </a:solidFill>
                <a:latin typeface="Calibri"/>
              </a:rPr>
              <a:t>includes </a:t>
            </a:r>
            <a:r>
              <a:rPr lang="en-GB" sz="2800" dirty="0">
                <a:solidFill>
                  <a:prstClr val="black"/>
                </a:solidFill>
                <a:latin typeface="Calibri"/>
              </a:rPr>
              <a:t>shops, retail, banking and insurance</a:t>
            </a:r>
          </a:p>
        </p:txBody>
      </p:sp>
      <p:sp>
        <p:nvSpPr>
          <p:cNvPr id="8" name="Rounded Rectangle 7"/>
          <p:cNvSpPr/>
          <p:nvPr/>
        </p:nvSpPr>
        <p:spPr>
          <a:xfrm rot="19266929">
            <a:off x="9691254" y="604424"/>
            <a:ext cx="2339752" cy="54746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prstClr val="white"/>
                </a:solidFill>
                <a:latin typeface="Arial Black" panose="020B0A04020102020204" pitchFamily="34" charset="0"/>
              </a:rPr>
              <a:t>Sell</a:t>
            </a:r>
          </a:p>
        </p:txBody>
      </p:sp>
    </p:spTree>
    <p:extLst>
      <p:ext uri="{BB962C8B-B14F-4D97-AF65-F5344CB8AC3E}">
        <p14:creationId xmlns:p14="http://schemas.microsoft.com/office/powerpoint/2010/main" val="37439240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lstStyle/>
          <a:p>
            <a:r>
              <a:rPr lang="en-GB" dirty="0" smtClean="0">
                <a:solidFill>
                  <a:schemeClr val="tx1"/>
                </a:solidFill>
              </a:rPr>
              <a:t>Try a question</a:t>
            </a:r>
            <a:endParaRPr lang="en-GB" dirty="0">
              <a:solidFill>
                <a:schemeClr val="tx1"/>
              </a:solidFill>
            </a:endParaRPr>
          </a:p>
        </p:txBody>
      </p:sp>
      <p:pic>
        <p:nvPicPr>
          <p:cNvPr id="3" name="Content Placeholder 2"/>
          <p:cNvPicPr>
            <a:picLocks noGrp="1" noChangeAspect="1"/>
          </p:cNvPicPr>
          <p:nvPr>
            <p:ph idx="1"/>
          </p:nvPr>
        </p:nvPicPr>
        <p:blipFill>
          <a:blip r:embed="rId3"/>
          <a:stretch>
            <a:fillRect/>
          </a:stretch>
        </p:blipFill>
        <p:spPr>
          <a:xfrm>
            <a:off x="982435" y="2022135"/>
            <a:ext cx="10273394" cy="41469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Lst>
          </a:blip>
          <a:stretch>
            <a:fillRect/>
          </a:stretch>
        </p:blipFill>
        <p:spPr>
          <a:xfrm>
            <a:off x="9208512" y="273988"/>
            <a:ext cx="2145288" cy="1416700"/>
          </a:xfrm>
          <a:prstGeom prst="rect">
            <a:avLst/>
          </a:prstGeom>
        </p:spPr>
      </p:pic>
    </p:spTree>
    <p:extLst>
      <p:ext uri="{BB962C8B-B14F-4D97-AF65-F5344CB8AC3E}">
        <p14:creationId xmlns:p14="http://schemas.microsoft.com/office/powerpoint/2010/main" val="10070771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0" cy="1221126"/>
          </a:xfrm>
          <a:solidFill>
            <a:srgbClr val="C00000"/>
          </a:solidFill>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Mini plenary: Primary</a:t>
            </a:r>
            <a:r>
              <a:rPr lang="en-GB" dirty="0"/>
              <a:t>, secondary, tertiary?</a:t>
            </a:r>
          </a:p>
        </p:txBody>
      </p:sp>
      <p:pic>
        <p:nvPicPr>
          <p:cNvPr id="3" name="Picture 2"/>
          <p:cNvPicPr>
            <a:picLocks noChangeAspect="1"/>
          </p:cNvPicPr>
          <p:nvPr/>
        </p:nvPicPr>
        <p:blipFill>
          <a:blip r:embed="rId3"/>
          <a:stretch>
            <a:fillRect/>
          </a:stretch>
        </p:blipFill>
        <p:spPr>
          <a:xfrm>
            <a:off x="1177253" y="1221126"/>
            <a:ext cx="9837494" cy="3006671"/>
          </a:xfrm>
          <a:prstGeom prst="rect">
            <a:avLst/>
          </a:prstGeom>
        </p:spPr>
      </p:pic>
      <p:pic>
        <p:nvPicPr>
          <p:cNvPr id="4" name="Picture 3"/>
          <p:cNvPicPr>
            <a:picLocks noChangeAspect="1"/>
          </p:cNvPicPr>
          <p:nvPr/>
        </p:nvPicPr>
        <p:blipFill>
          <a:blip r:embed="rId4"/>
          <a:stretch>
            <a:fillRect/>
          </a:stretch>
        </p:blipFill>
        <p:spPr>
          <a:xfrm>
            <a:off x="1292286" y="4004896"/>
            <a:ext cx="9607428" cy="2853104"/>
          </a:xfrm>
          <a:prstGeom prst="rect">
            <a:avLst/>
          </a:prstGeom>
        </p:spPr>
      </p:pic>
    </p:spTree>
    <p:extLst>
      <p:ext uri="{BB962C8B-B14F-4D97-AF65-F5344CB8AC3E}">
        <p14:creationId xmlns:p14="http://schemas.microsoft.com/office/powerpoint/2010/main" val="8560708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57679" y="3076984"/>
            <a:ext cx="10515600" cy="2852737"/>
          </a:xfrm>
        </p:spPr>
        <p:txBody>
          <a:bodyPr/>
          <a:lstStyle/>
          <a:p>
            <a:r>
              <a:rPr lang="en-GB" dirty="0"/>
              <a:t>Business enterprise and entrepreneurship </a:t>
            </a:r>
          </a:p>
        </p:txBody>
      </p:sp>
      <p:pic>
        <p:nvPicPr>
          <p:cNvPr id="5" name="Picture 4"/>
          <p:cNvPicPr>
            <a:picLocks noChangeAspect="1"/>
          </p:cNvPicPr>
          <p:nvPr/>
        </p:nvPicPr>
        <p:blipFill>
          <a:blip r:embed="rId2"/>
          <a:stretch>
            <a:fillRect/>
          </a:stretch>
        </p:blipFill>
        <p:spPr>
          <a:xfrm>
            <a:off x="0" y="-1"/>
            <a:ext cx="12192000" cy="3957851"/>
          </a:xfrm>
          <a:prstGeom prst="rect">
            <a:avLst/>
          </a:prstGeom>
        </p:spPr>
      </p:pic>
    </p:spTree>
    <p:extLst>
      <p:ext uri="{BB962C8B-B14F-4D97-AF65-F5344CB8AC3E}">
        <p14:creationId xmlns:p14="http://schemas.microsoft.com/office/powerpoint/2010/main" val="1724988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en-GB" dirty="0"/>
              <a:t>Starter -  3 quick questions</a:t>
            </a:r>
          </a:p>
        </p:txBody>
      </p:sp>
      <p:sp>
        <p:nvSpPr>
          <p:cNvPr id="3" name="Content Placeholder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en-GB" dirty="0">
                <a:latin typeface="Arial Rounded MT Bold" panose="020F0704030504030204" pitchFamily="34" charset="0"/>
              </a:rPr>
              <a:t>What do you need? </a:t>
            </a:r>
          </a:p>
          <a:p>
            <a:endParaRPr lang="en-GB" dirty="0" smtClean="0">
              <a:latin typeface="Arial Rounded MT Bold" panose="020F0704030504030204" pitchFamily="34" charset="0"/>
            </a:endParaRPr>
          </a:p>
          <a:p>
            <a:endParaRPr lang="en-GB" dirty="0">
              <a:latin typeface="Arial Rounded MT Bold" panose="020F0704030504030204" pitchFamily="34" charset="0"/>
            </a:endParaRPr>
          </a:p>
          <a:p>
            <a:r>
              <a:rPr lang="en-GB" dirty="0">
                <a:latin typeface="Arial Rounded MT Bold" panose="020F0704030504030204" pitchFamily="34" charset="0"/>
              </a:rPr>
              <a:t>What do you want? </a:t>
            </a:r>
          </a:p>
          <a:p>
            <a:endParaRPr lang="en-GB" dirty="0" smtClean="0">
              <a:latin typeface="Arial Rounded MT Bold" panose="020F0704030504030204" pitchFamily="34" charset="0"/>
            </a:endParaRPr>
          </a:p>
          <a:p>
            <a:endParaRPr lang="en-GB" dirty="0">
              <a:latin typeface="Arial Rounded MT Bold" panose="020F0704030504030204" pitchFamily="34" charset="0"/>
            </a:endParaRPr>
          </a:p>
          <a:p>
            <a:r>
              <a:rPr lang="en-GB" dirty="0">
                <a:latin typeface="Arial Rounded MT Bold" panose="020F0704030504030204" pitchFamily="34" charset="0"/>
              </a:rPr>
              <a:t>Why are these different lists?</a:t>
            </a:r>
          </a:p>
        </p:txBody>
      </p:sp>
    </p:spTree>
    <p:extLst>
      <p:ext uri="{BB962C8B-B14F-4D97-AF65-F5344CB8AC3E}">
        <p14:creationId xmlns:p14="http://schemas.microsoft.com/office/powerpoint/2010/main" val="14892564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solidFill>
                  <a:schemeClr val="tx1"/>
                </a:solidFill>
              </a:rPr>
              <a:t>Definition: Entrepreneur</a:t>
            </a:r>
            <a:endParaRPr lang="en-GB" dirty="0">
              <a:solidFill>
                <a:schemeClr val="tx1"/>
              </a:solidFill>
            </a:endParaRPr>
          </a:p>
        </p:txBody>
      </p:sp>
      <p:sp>
        <p:nvSpPr>
          <p:cNvPr id="5" name="Content Placeholder 4"/>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a:t>A person who starts a business and takes on financial risk in the hope of making a </a:t>
            </a:r>
            <a:r>
              <a:rPr lang="en-GB" dirty="0" smtClean="0"/>
              <a:t>profit.  You will hear this term a lot during the course of the Business GCSE. </a:t>
            </a:r>
            <a:endParaRPr lang="en-GB" dirty="0"/>
          </a:p>
        </p:txBody>
      </p:sp>
      <p:pic>
        <p:nvPicPr>
          <p:cNvPr id="6" name="Picture 5"/>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9178851" y="3461293"/>
            <a:ext cx="2876550" cy="3143250"/>
          </a:xfrm>
          <a:prstGeom prst="rect">
            <a:avLst/>
          </a:prstGeom>
        </p:spPr>
      </p:pic>
    </p:spTree>
    <p:extLst>
      <p:ext uri="{BB962C8B-B14F-4D97-AF65-F5344CB8AC3E}">
        <p14:creationId xmlns:p14="http://schemas.microsoft.com/office/powerpoint/2010/main" val="39947750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t>Characteristics of entrepreneurs: introduction</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sz="3200" dirty="0"/>
              <a:t>There are </a:t>
            </a:r>
            <a:r>
              <a:rPr lang="en-GB" sz="3200" dirty="0" smtClean="0"/>
              <a:t>many characteristics </a:t>
            </a:r>
            <a:r>
              <a:rPr lang="en-GB" sz="3200" dirty="0"/>
              <a:t>of successful entrepreneurs and AQA, your exam board, would like you to know about these </a:t>
            </a:r>
            <a:r>
              <a:rPr lang="en-GB" sz="3200" dirty="0" smtClean="0"/>
              <a:t>four: </a:t>
            </a:r>
            <a:endParaRPr lang="en-GB" sz="3200" dirty="0"/>
          </a:p>
          <a:p>
            <a:endParaRPr lang="en-GB" sz="3200" dirty="0"/>
          </a:p>
          <a:p>
            <a:pPr marL="514350" indent="-514350">
              <a:buFont typeface="+mj-lt"/>
              <a:buAutoNum type="arabicPeriod"/>
            </a:pPr>
            <a:r>
              <a:rPr lang="en-GB" sz="3200" dirty="0"/>
              <a:t>Organised</a:t>
            </a:r>
          </a:p>
          <a:p>
            <a:pPr marL="514350" indent="-514350">
              <a:buFont typeface="+mj-lt"/>
              <a:buAutoNum type="arabicPeriod"/>
            </a:pPr>
            <a:r>
              <a:rPr lang="en-GB" sz="3200" dirty="0"/>
              <a:t>Hardworking</a:t>
            </a:r>
          </a:p>
          <a:p>
            <a:pPr marL="514350" indent="-514350">
              <a:buFont typeface="+mj-lt"/>
              <a:buAutoNum type="arabicPeriod"/>
            </a:pPr>
            <a:r>
              <a:rPr lang="en-GB" sz="3200" dirty="0"/>
              <a:t>Innovative</a:t>
            </a:r>
          </a:p>
          <a:p>
            <a:pPr marL="514350" indent="-514350">
              <a:buFont typeface="+mj-lt"/>
              <a:buAutoNum type="arabicPeriod"/>
            </a:pPr>
            <a:r>
              <a:rPr lang="en-GB" sz="3200" dirty="0"/>
              <a:t>Willing to take a risk</a:t>
            </a:r>
          </a:p>
        </p:txBody>
      </p:sp>
    </p:spTree>
    <p:extLst>
      <p:ext uri="{BB962C8B-B14F-4D97-AF65-F5344CB8AC3E}">
        <p14:creationId xmlns:p14="http://schemas.microsoft.com/office/powerpoint/2010/main" val="7520220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a:t>Characteristics of entrepreneurs: #</a:t>
            </a:r>
            <a:r>
              <a:rPr lang="en-GB" dirty="0" smtClean="0"/>
              <a:t>1 Organised</a:t>
            </a:r>
            <a:endParaRPr lang="en-GB" dirty="0"/>
          </a:p>
        </p:txBody>
      </p:sp>
      <p:sp>
        <p:nvSpPr>
          <p:cNvPr id="6" name="Content Placeholder 5"/>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Entrepreneurs need to be very organised when starting their own business and when it is up-and-running</a:t>
            </a:r>
          </a:p>
          <a:p>
            <a:r>
              <a:rPr lang="en-GB" dirty="0" smtClean="0"/>
              <a:t>Entrepreneurs will </a:t>
            </a:r>
            <a:r>
              <a:rPr lang="en-GB" dirty="0"/>
              <a:t>have </a:t>
            </a:r>
            <a:r>
              <a:rPr lang="en-GB" dirty="0" smtClean="0"/>
              <a:t>to organise:</a:t>
            </a:r>
          </a:p>
          <a:p>
            <a:pPr marL="914400" lvl="1" indent="-457200">
              <a:buFont typeface="+mj-lt"/>
              <a:buAutoNum type="alphaLcParenR"/>
            </a:pPr>
            <a:r>
              <a:rPr lang="en-GB" dirty="0" smtClean="0"/>
              <a:t>Data about customers</a:t>
            </a:r>
          </a:p>
          <a:p>
            <a:pPr marL="914400" lvl="1" indent="-457200">
              <a:buFont typeface="+mj-lt"/>
              <a:buAutoNum type="alphaLcParenR"/>
            </a:pPr>
            <a:r>
              <a:rPr lang="en-GB" dirty="0" smtClean="0"/>
              <a:t>Information about stock</a:t>
            </a:r>
          </a:p>
          <a:p>
            <a:pPr marL="914400" lvl="1" indent="-457200">
              <a:buFont typeface="+mj-lt"/>
              <a:buAutoNum type="alphaLcParenR"/>
            </a:pPr>
            <a:r>
              <a:rPr lang="en-GB" dirty="0" smtClean="0"/>
              <a:t>Funding</a:t>
            </a:r>
          </a:p>
          <a:p>
            <a:pPr marL="914400" lvl="1" indent="-457200">
              <a:buFont typeface="+mj-lt"/>
              <a:buAutoNum type="alphaLcParenR"/>
            </a:pPr>
            <a:r>
              <a:rPr lang="en-GB" dirty="0" smtClean="0"/>
              <a:t>Human resources</a:t>
            </a:r>
          </a:p>
          <a:p>
            <a:pPr marL="914400" lvl="1" indent="-457200">
              <a:buFont typeface="+mj-lt"/>
              <a:buAutoNum type="alphaLcParenR"/>
            </a:pPr>
            <a:r>
              <a:rPr lang="en-GB" dirty="0" smtClean="0"/>
              <a:t>Supply chain management </a:t>
            </a:r>
            <a:endParaRPr lang="en-GB" dirty="0"/>
          </a:p>
        </p:txBody>
      </p:sp>
      <p:pic>
        <p:nvPicPr>
          <p:cNvPr id="7" name="Content Placeholder 6"/>
          <p:cNvPicPr>
            <a:picLocks noGrp="1" noChangeAspect="1"/>
          </p:cNvPicPr>
          <p:nvPr>
            <p:ph sz="half" idx="2"/>
          </p:nvPr>
        </p:nvPicPr>
        <p:blipFill>
          <a:blip r:embed="rId2"/>
          <a:stretch>
            <a:fillRect/>
          </a:stretch>
        </p:blipFill>
        <p:spPr>
          <a:xfrm>
            <a:off x="6788773" y="1825625"/>
            <a:ext cx="4660720" cy="31871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3"/>
          <a:stretch>
            <a:fillRect/>
          </a:stretch>
        </p:blipFill>
        <p:spPr>
          <a:xfrm>
            <a:off x="6264349" y="3827150"/>
            <a:ext cx="2411819" cy="23711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821344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a:t>Characteristics of entrepreneurs: #</a:t>
            </a:r>
            <a:r>
              <a:rPr lang="en-GB" dirty="0" smtClean="0"/>
              <a:t>2 Hard </a:t>
            </a:r>
            <a:r>
              <a:rPr lang="en-GB" dirty="0"/>
              <a:t>working</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smtClean="0"/>
              <a:t>An entrepreneur </a:t>
            </a:r>
            <a:r>
              <a:rPr lang="en-GB" dirty="0"/>
              <a:t>needs to be hardworking to </a:t>
            </a:r>
            <a:r>
              <a:rPr lang="en-GB" dirty="0" smtClean="0"/>
              <a:t>manage </a:t>
            </a:r>
            <a:r>
              <a:rPr lang="en-GB" dirty="0"/>
              <a:t>multiple responsibilities, overcome challenges, and drive the business towards </a:t>
            </a:r>
            <a:r>
              <a:rPr lang="en-GB" dirty="0" smtClean="0"/>
              <a:t>success</a:t>
            </a:r>
          </a:p>
          <a:p>
            <a:r>
              <a:rPr lang="en-GB" dirty="0" smtClean="0"/>
              <a:t>Hard </a:t>
            </a:r>
            <a:r>
              <a:rPr lang="en-GB" dirty="0"/>
              <a:t>work ensures dedication, persistence, and the ability to adapt, </a:t>
            </a:r>
            <a:r>
              <a:rPr lang="en-GB" dirty="0" smtClean="0"/>
              <a:t>which is important so that they can turning business opportunities into </a:t>
            </a:r>
            <a:r>
              <a:rPr lang="en-GB" dirty="0"/>
              <a:t>profitable </a:t>
            </a:r>
            <a:r>
              <a:rPr lang="en-GB" dirty="0" smtClean="0"/>
              <a:t>businesses</a:t>
            </a:r>
            <a:endParaRPr lang="en-GB" dirty="0"/>
          </a:p>
          <a:p>
            <a:endParaRPr lang="en-GB" dirty="0"/>
          </a:p>
          <a:p>
            <a:endParaRPr lang="en-GB" dirty="0"/>
          </a:p>
          <a:p>
            <a:endParaRPr lang="en-GB" dirty="0"/>
          </a:p>
        </p:txBody>
      </p:sp>
      <p:pic>
        <p:nvPicPr>
          <p:cNvPr id="8" name="Content Placeholder 7">
            <a:hlinkClick r:id="rId3"/>
          </p:cNvPr>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6513994" y="1825625"/>
            <a:ext cx="4498012"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7433534" y="6311900"/>
            <a:ext cx="2337691" cy="338554"/>
          </a:xfrm>
          <a:prstGeom prst="rect">
            <a:avLst/>
          </a:prstGeom>
          <a:noFill/>
        </p:spPr>
        <p:txBody>
          <a:bodyPr wrap="none" rtlCol="0">
            <a:spAutoFit/>
          </a:bodyPr>
          <a:lstStyle/>
          <a:p>
            <a:r>
              <a:rPr lang="en-GB" sz="1600" b="1" dirty="0" smtClean="0">
                <a:latin typeface="Arial Black" panose="020B0A04020102020204" pitchFamily="34" charset="0"/>
              </a:rPr>
              <a:t>BBC article to read</a:t>
            </a:r>
            <a:endParaRPr lang="en-GB" sz="1600" b="1" dirty="0">
              <a:latin typeface="Arial Black" panose="020B0A04020102020204" pitchFamily="34" charset="0"/>
            </a:endParaRPr>
          </a:p>
        </p:txBody>
      </p:sp>
    </p:spTree>
    <p:extLst>
      <p:ext uri="{BB962C8B-B14F-4D97-AF65-F5344CB8AC3E}">
        <p14:creationId xmlns:p14="http://schemas.microsoft.com/office/powerpoint/2010/main" val="39659170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a:t>Characteristics of entrepreneurs: #</a:t>
            </a:r>
            <a:r>
              <a:rPr lang="en-GB" dirty="0" smtClean="0"/>
              <a:t>3 Initiative</a:t>
            </a:r>
            <a:endParaRPr lang="en-GB" dirty="0"/>
          </a:p>
        </p:txBody>
      </p:sp>
      <p:sp>
        <p:nvSpPr>
          <p:cNvPr id="3" name="Content Placeholder 2"/>
          <p:cNvSpPr>
            <a:spLocks noGrp="1"/>
          </p:cNvSpPr>
          <p:nvPr>
            <p:ph sz="half" idx="1"/>
          </p:nvPr>
        </p:nvSpPr>
        <p:spPr>
          <a:xfrm>
            <a:off x="838200" y="1825625"/>
            <a:ext cx="5181600" cy="3930406"/>
          </a:xfrm>
        </p:spPr>
        <p:style>
          <a:lnRef idx="2">
            <a:schemeClr val="dk1"/>
          </a:lnRef>
          <a:fillRef idx="1">
            <a:schemeClr val="lt1"/>
          </a:fillRef>
          <a:effectRef idx="0">
            <a:schemeClr val="dk1"/>
          </a:effectRef>
          <a:fontRef idx="minor">
            <a:schemeClr val="dk1"/>
          </a:fontRef>
        </p:style>
        <p:txBody>
          <a:bodyPr>
            <a:normAutofit/>
          </a:bodyPr>
          <a:lstStyle/>
          <a:p>
            <a:r>
              <a:rPr lang="en-GB" dirty="0" smtClean="0"/>
              <a:t>An </a:t>
            </a:r>
            <a:r>
              <a:rPr lang="en-GB" dirty="0"/>
              <a:t>entrepreneur needs to have initiative to </a:t>
            </a:r>
            <a:r>
              <a:rPr lang="en-GB" dirty="0" smtClean="0"/>
              <a:t>identify </a:t>
            </a:r>
            <a:r>
              <a:rPr lang="en-GB" dirty="0"/>
              <a:t>opportunities, solve problems, and drive </a:t>
            </a:r>
            <a:r>
              <a:rPr lang="en-GB" dirty="0" smtClean="0"/>
              <a:t>innovation</a:t>
            </a:r>
          </a:p>
          <a:p>
            <a:r>
              <a:rPr lang="en-GB" dirty="0" smtClean="0"/>
              <a:t>Initiative </a:t>
            </a:r>
            <a:r>
              <a:rPr lang="en-GB" dirty="0"/>
              <a:t>enables them to take </a:t>
            </a:r>
            <a:r>
              <a:rPr lang="en-GB" dirty="0" smtClean="0"/>
              <a:t>action, </a:t>
            </a:r>
            <a:r>
              <a:rPr lang="en-GB" dirty="0"/>
              <a:t>stay ahead of competitors, and continuously improve their business, leading to </a:t>
            </a:r>
            <a:r>
              <a:rPr lang="en-GB" dirty="0" smtClean="0"/>
              <a:t>growth </a:t>
            </a:r>
            <a:r>
              <a:rPr lang="en-GB" dirty="0"/>
              <a:t>and </a:t>
            </a:r>
            <a:r>
              <a:rPr lang="en-GB" dirty="0" smtClean="0"/>
              <a:t>success</a:t>
            </a:r>
            <a:endParaRPr lang="en-GB" dirty="0"/>
          </a:p>
          <a:p>
            <a:pPr marL="0" indent="0">
              <a:buNone/>
            </a:pPr>
            <a:endParaRPr lang="en-GB" dirty="0"/>
          </a:p>
        </p:txBody>
      </p:sp>
      <p:pic>
        <p:nvPicPr>
          <p:cNvPr id="9" name="Content Placeholder 8">
            <a:hlinkClick r:id="rId3"/>
          </p:cNvPr>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6172200" y="1932427"/>
            <a:ext cx="5181600" cy="37168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flipH="1">
            <a:off x="2578491" y="6037385"/>
            <a:ext cx="7035019" cy="646331"/>
          </a:xfrm>
          <a:prstGeom prst="rect">
            <a:avLst/>
          </a:prstGeom>
          <a:noFill/>
        </p:spPr>
        <p:txBody>
          <a:bodyPr wrap="square" rtlCol="0">
            <a:spAutoFit/>
          </a:bodyPr>
          <a:lstStyle/>
          <a:p>
            <a:r>
              <a:rPr lang="en-GB" sz="3600" b="1" dirty="0" smtClean="0">
                <a:solidFill>
                  <a:srgbClr val="FF0000"/>
                </a:solidFill>
              </a:rPr>
              <a:t>What does initiative mean? </a:t>
            </a:r>
            <a:endParaRPr lang="en-GB" sz="3600" b="1" dirty="0">
              <a:solidFill>
                <a:srgbClr val="FF0000"/>
              </a:solidFill>
            </a:endParaRPr>
          </a:p>
        </p:txBody>
      </p:sp>
      <p:sp>
        <p:nvSpPr>
          <p:cNvPr id="11" name="TextBox 10"/>
          <p:cNvSpPr txBox="1"/>
          <p:nvPr/>
        </p:nvSpPr>
        <p:spPr>
          <a:xfrm>
            <a:off x="6859854" y="5764041"/>
            <a:ext cx="3222805" cy="338554"/>
          </a:xfrm>
          <a:prstGeom prst="rect">
            <a:avLst/>
          </a:prstGeom>
          <a:noFill/>
        </p:spPr>
        <p:txBody>
          <a:bodyPr wrap="none" rtlCol="0">
            <a:spAutoFit/>
          </a:bodyPr>
          <a:lstStyle/>
          <a:p>
            <a:r>
              <a:rPr lang="en-GB" sz="1600" dirty="0" smtClean="0">
                <a:latin typeface="Arial Black" panose="020B0A04020102020204" pitchFamily="34" charset="0"/>
              </a:rPr>
              <a:t>Dragons’ Den video 5 </a:t>
            </a:r>
            <a:r>
              <a:rPr lang="en-GB" sz="1600" dirty="0" err="1" smtClean="0">
                <a:latin typeface="Arial Black" panose="020B0A04020102020204" pitchFamily="34" charset="0"/>
              </a:rPr>
              <a:t>mins</a:t>
            </a:r>
            <a:r>
              <a:rPr lang="en-GB" sz="1600" dirty="0" smtClean="0">
                <a:latin typeface="Arial Black" panose="020B0A04020102020204" pitchFamily="34" charset="0"/>
              </a:rPr>
              <a:t> </a:t>
            </a:r>
            <a:endParaRPr lang="en-GB" sz="1600" dirty="0">
              <a:latin typeface="Arial Black" panose="020B0A04020102020204" pitchFamily="34" charset="0"/>
            </a:endParaRPr>
          </a:p>
        </p:txBody>
      </p:sp>
    </p:spTree>
    <p:extLst>
      <p:ext uri="{BB962C8B-B14F-4D97-AF65-F5344CB8AC3E}">
        <p14:creationId xmlns:p14="http://schemas.microsoft.com/office/powerpoint/2010/main" val="31287492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a:t>Characteristics of entrepreneurs: #</a:t>
            </a:r>
            <a:r>
              <a:rPr lang="en-GB" dirty="0" smtClean="0"/>
              <a:t>4 Risk </a:t>
            </a:r>
            <a:r>
              <a:rPr lang="en-GB" dirty="0"/>
              <a:t>taker</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smtClean="0"/>
              <a:t>An </a:t>
            </a:r>
            <a:r>
              <a:rPr lang="en-GB" dirty="0"/>
              <a:t>entrepreneur needs to be a risk-taker to </a:t>
            </a:r>
            <a:r>
              <a:rPr lang="en-GB" dirty="0" smtClean="0"/>
              <a:t>take advantage of </a:t>
            </a:r>
            <a:r>
              <a:rPr lang="en-GB" dirty="0"/>
              <a:t>new </a:t>
            </a:r>
            <a:r>
              <a:rPr lang="en-GB" dirty="0" smtClean="0"/>
              <a:t>opportunities and to </a:t>
            </a:r>
            <a:r>
              <a:rPr lang="en-GB" dirty="0"/>
              <a:t>stay </a:t>
            </a:r>
            <a:r>
              <a:rPr lang="en-GB" dirty="0" smtClean="0"/>
              <a:t>competitive</a:t>
            </a:r>
          </a:p>
          <a:p>
            <a:r>
              <a:rPr lang="en-GB" dirty="0" smtClean="0"/>
              <a:t>If an entrepreneur is a risk taker this mean that they could get rewards</a:t>
            </a:r>
            <a:r>
              <a:rPr lang="en-GB" dirty="0"/>
              <a:t> </a:t>
            </a:r>
            <a:r>
              <a:rPr lang="en-GB" dirty="0" smtClean="0"/>
              <a:t>such as profit</a:t>
            </a:r>
          </a:p>
          <a:p>
            <a:r>
              <a:rPr lang="en-GB" dirty="0" smtClean="0"/>
              <a:t>However, they could also lose a lot of money, which is why a business is a risk</a:t>
            </a:r>
            <a:endParaRPr lang="en-GB" dirty="0"/>
          </a:p>
        </p:txBody>
      </p:sp>
      <p:pic>
        <p:nvPicPr>
          <p:cNvPr id="9" name="Content Placeholder 8">
            <a:hlinkClick r:id="rId2"/>
          </p:cNvPr>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6172200" y="2276211"/>
            <a:ext cx="5181600" cy="34501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7046258" y="5915353"/>
            <a:ext cx="2775119" cy="369332"/>
          </a:xfrm>
          <a:prstGeom prst="rect">
            <a:avLst/>
          </a:prstGeom>
          <a:noFill/>
        </p:spPr>
        <p:txBody>
          <a:bodyPr wrap="none" rtlCol="0">
            <a:spAutoFit/>
          </a:bodyPr>
          <a:lstStyle/>
          <a:p>
            <a:r>
              <a:rPr lang="en-GB" dirty="0" smtClean="0">
                <a:latin typeface="Arial Black" panose="020B0A04020102020204" pitchFamily="34" charset="0"/>
              </a:rPr>
              <a:t>BBC video 2 </a:t>
            </a:r>
            <a:r>
              <a:rPr lang="en-GB" dirty="0" err="1" smtClean="0">
                <a:latin typeface="Arial Black" panose="020B0A04020102020204" pitchFamily="34" charset="0"/>
              </a:rPr>
              <a:t>mins</a:t>
            </a:r>
            <a:r>
              <a:rPr lang="en-GB" dirty="0" smtClean="0">
                <a:latin typeface="Arial Black" panose="020B0A04020102020204" pitchFamily="34" charset="0"/>
              </a:rPr>
              <a:t> 37</a:t>
            </a:r>
            <a:endParaRPr lang="en-GB" dirty="0">
              <a:latin typeface="Arial Black" panose="020B0A04020102020204" pitchFamily="34" charset="0"/>
            </a:endParaRPr>
          </a:p>
        </p:txBody>
      </p:sp>
    </p:spTree>
    <p:extLst>
      <p:ext uri="{BB962C8B-B14F-4D97-AF65-F5344CB8AC3E}">
        <p14:creationId xmlns:p14="http://schemas.microsoft.com/office/powerpoint/2010/main" val="24517342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t>Entrepreneur objectives: Introduction</a:t>
            </a:r>
          </a:p>
        </p:txBody>
      </p:sp>
      <p:sp>
        <p:nvSpPr>
          <p:cNvPr id="5" name="Content Placeholder 4"/>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pPr marL="0" indent="0">
              <a:buNone/>
            </a:pPr>
            <a:r>
              <a:rPr lang="en-GB" dirty="0"/>
              <a:t>Entrepreneurs can have lots of varied objectives.  These are the ones that </a:t>
            </a:r>
            <a:r>
              <a:rPr lang="en-GB" dirty="0" smtClean="0"/>
              <a:t>AQA would </a:t>
            </a:r>
            <a:r>
              <a:rPr lang="en-GB" dirty="0"/>
              <a:t>like you to know </a:t>
            </a:r>
            <a:r>
              <a:rPr lang="en-GB" dirty="0" smtClean="0"/>
              <a:t>about: </a:t>
            </a:r>
          </a:p>
          <a:p>
            <a:pPr marL="514350" indent="-514350">
              <a:buFont typeface="+mj-lt"/>
              <a:buAutoNum type="arabicPeriod"/>
            </a:pPr>
            <a:r>
              <a:rPr lang="en-GB" dirty="0" smtClean="0"/>
              <a:t>To </a:t>
            </a:r>
            <a:r>
              <a:rPr lang="en-GB" dirty="0"/>
              <a:t>be your own boss</a:t>
            </a:r>
          </a:p>
          <a:p>
            <a:pPr marL="514350" indent="-514350">
              <a:buFont typeface="+mj-lt"/>
              <a:buAutoNum type="arabicPeriod"/>
            </a:pPr>
            <a:r>
              <a:rPr lang="en-GB" dirty="0"/>
              <a:t>To work flexible hours</a:t>
            </a:r>
          </a:p>
          <a:p>
            <a:pPr marL="514350" indent="-514350">
              <a:buFont typeface="+mj-lt"/>
              <a:buAutoNum type="arabicPeriod"/>
            </a:pPr>
            <a:r>
              <a:rPr lang="en-GB" dirty="0"/>
              <a:t>To pursue an interest</a:t>
            </a:r>
          </a:p>
          <a:p>
            <a:pPr marL="514350" indent="-514350">
              <a:buFont typeface="+mj-lt"/>
              <a:buAutoNum type="arabicPeriod"/>
            </a:pPr>
            <a:r>
              <a:rPr lang="en-GB" dirty="0"/>
              <a:t>To earn more money</a:t>
            </a:r>
          </a:p>
          <a:p>
            <a:pPr marL="514350" indent="-514350">
              <a:buFont typeface="+mj-lt"/>
              <a:buAutoNum type="arabicPeriod"/>
            </a:pPr>
            <a:r>
              <a:rPr lang="en-GB" dirty="0"/>
              <a:t>To identify a gap in the market</a:t>
            </a:r>
          </a:p>
          <a:p>
            <a:pPr marL="514350" indent="-514350">
              <a:buFont typeface="+mj-lt"/>
              <a:buAutoNum type="arabicPeriod" startAt="6"/>
            </a:pPr>
            <a:r>
              <a:rPr lang="en-GB" dirty="0" smtClean="0"/>
              <a:t>Dissatisfaction </a:t>
            </a:r>
            <a:r>
              <a:rPr lang="en-GB" dirty="0"/>
              <a:t>with current job</a:t>
            </a:r>
          </a:p>
        </p:txBody>
      </p:sp>
    </p:spTree>
    <p:extLst>
      <p:ext uri="{BB962C8B-B14F-4D97-AF65-F5344CB8AC3E}">
        <p14:creationId xmlns:p14="http://schemas.microsoft.com/office/powerpoint/2010/main" val="38728356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pPr lvl="0"/>
            <a:r>
              <a:rPr lang="en-GB" dirty="0"/>
              <a:t>Entrepreneur objectives: #</a:t>
            </a:r>
            <a:r>
              <a:rPr lang="en-GB" dirty="0" smtClean="0"/>
              <a:t>1 To </a:t>
            </a:r>
            <a:r>
              <a:rPr lang="en-GB" dirty="0"/>
              <a:t>be your own boss</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A reward of setting up </a:t>
            </a:r>
            <a:r>
              <a:rPr lang="en-GB" dirty="0" smtClean="0"/>
              <a:t>a business is </a:t>
            </a:r>
            <a:r>
              <a:rPr lang="en-GB" dirty="0"/>
              <a:t>that </a:t>
            </a:r>
            <a:r>
              <a:rPr lang="en-GB" dirty="0" smtClean="0"/>
              <a:t>the entrepreneur </a:t>
            </a:r>
            <a:r>
              <a:rPr lang="en-GB" dirty="0"/>
              <a:t>could be </a:t>
            </a:r>
            <a:r>
              <a:rPr lang="en-GB" dirty="0" smtClean="0"/>
              <a:t>their </a:t>
            </a:r>
            <a:r>
              <a:rPr lang="en-GB" dirty="0"/>
              <a:t>own boss</a:t>
            </a:r>
          </a:p>
          <a:p>
            <a:r>
              <a:rPr lang="en-GB" dirty="0" smtClean="0"/>
              <a:t>This means the entrepreneur gets </a:t>
            </a:r>
            <a:r>
              <a:rPr lang="en-GB" dirty="0"/>
              <a:t>to make the major decisions in the business</a:t>
            </a:r>
          </a:p>
          <a:p>
            <a:r>
              <a:rPr lang="en-GB" dirty="0" smtClean="0"/>
              <a:t>Many </a:t>
            </a:r>
            <a:r>
              <a:rPr lang="en-GB" dirty="0"/>
              <a:t>people would like to have this degree of control in their working lives, which motivates them to start their own </a:t>
            </a:r>
            <a:r>
              <a:rPr lang="en-GB" dirty="0" smtClean="0"/>
              <a:t>business</a:t>
            </a:r>
          </a:p>
        </p:txBody>
      </p:sp>
      <p:pic>
        <p:nvPicPr>
          <p:cNvPr id="7" name="Content Placeholder 6">
            <a:hlinkClick r:id="rId2"/>
          </p:cNvPr>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6172200" y="2142467"/>
            <a:ext cx="5181600" cy="37176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TextBox 10"/>
          <p:cNvSpPr txBox="1"/>
          <p:nvPr/>
        </p:nvSpPr>
        <p:spPr>
          <a:xfrm>
            <a:off x="6815591" y="6050289"/>
            <a:ext cx="3222805" cy="338554"/>
          </a:xfrm>
          <a:prstGeom prst="rect">
            <a:avLst/>
          </a:prstGeom>
          <a:noFill/>
        </p:spPr>
        <p:txBody>
          <a:bodyPr wrap="none" rtlCol="0">
            <a:spAutoFit/>
          </a:bodyPr>
          <a:lstStyle/>
          <a:p>
            <a:r>
              <a:rPr lang="en-GB" sz="1600" b="1" dirty="0" smtClean="0">
                <a:latin typeface="Arial Black" panose="020B0A04020102020204" pitchFamily="34" charset="0"/>
              </a:rPr>
              <a:t>Dragons’ Den video 6 </a:t>
            </a:r>
            <a:r>
              <a:rPr lang="en-GB" sz="1600" b="1" dirty="0" err="1" smtClean="0">
                <a:latin typeface="Arial Black" panose="020B0A04020102020204" pitchFamily="34" charset="0"/>
              </a:rPr>
              <a:t>mins</a:t>
            </a:r>
            <a:r>
              <a:rPr lang="en-GB" sz="1600" b="1" dirty="0" smtClean="0">
                <a:latin typeface="Arial Black" panose="020B0A04020102020204" pitchFamily="34" charset="0"/>
              </a:rPr>
              <a:t> </a:t>
            </a:r>
            <a:endParaRPr lang="en-GB" sz="1600" b="1" dirty="0">
              <a:latin typeface="Arial Black" panose="020B0A04020102020204" pitchFamily="34" charset="0"/>
            </a:endParaRPr>
          </a:p>
        </p:txBody>
      </p:sp>
    </p:spTree>
    <p:extLst>
      <p:ext uri="{BB962C8B-B14F-4D97-AF65-F5344CB8AC3E}">
        <p14:creationId xmlns:p14="http://schemas.microsoft.com/office/powerpoint/2010/main" val="13872472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normAutofit/>
          </a:bodyPr>
          <a:lstStyle/>
          <a:p>
            <a:pPr lvl="0"/>
            <a:r>
              <a:rPr lang="en-GB" dirty="0"/>
              <a:t>Entrepreneur objectives: #</a:t>
            </a:r>
            <a:r>
              <a:rPr lang="en-GB" dirty="0" smtClean="0"/>
              <a:t>2 To work flexible </a:t>
            </a:r>
            <a:r>
              <a:rPr lang="en-GB" dirty="0"/>
              <a:t>hours</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One advantage of running a business is that the entrepreneur could take holidays when they want</a:t>
            </a:r>
          </a:p>
          <a:p>
            <a:r>
              <a:rPr lang="en-GB" dirty="0"/>
              <a:t>This means that they could have holidays out of peak times when prices are cheaper, </a:t>
            </a:r>
            <a:r>
              <a:rPr lang="en-GB" dirty="0" smtClean="0"/>
              <a:t>take </a:t>
            </a:r>
            <a:r>
              <a:rPr lang="en-GB" dirty="0"/>
              <a:t>care of children, or have a hobby</a:t>
            </a:r>
          </a:p>
          <a:p>
            <a:r>
              <a:rPr lang="en-GB" dirty="0"/>
              <a:t>They can work the hours that fit in with their life, which is </a:t>
            </a:r>
            <a:r>
              <a:rPr lang="en-GB" dirty="0" smtClean="0"/>
              <a:t>called having </a:t>
            </a:r>
            <a:r>
              <a:rPr lang="en-GB" dirty="0"/>
              <a:t>a </a:t>
            </a:r>
            <a:r>
              <a:rPr lang="en-GB" b="1" dirty="0" smtClean="0"/>
              <a:t>work-life balance</a:t>
            </a:r>
            <a:endParaRPr lang="en-GB" b="1" dirty="0"/>
          </a:p>
        </p:txBody>
      </p:sp>
      <p:pic>
        <p:nvPicPr>
          <p:cNvPr id="5122" name="Picture 2" descr="Work-life balance | Mental Health Foundation"/>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bwMode="auto">
          <a:xfrm>
            <a:off x="6172200" y="2310077"/>
            <a:ext cx="5181600" cy="33824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06238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pPr lvl="0"/>
            <a:r>
              <a:rPr lang="en-GB" dirty="0"/>
              <a:t>Entrepreneur objectives: #</a:t>
            </a:r>
            <a:r>
              <a:rPr lang="en-GB" dirty="0" smtClean="0"/>
              <a:t>3 To </a:t>
            </a:r>
            <a:r>
              <a:rPr lang="en-GB" dirty="0"/>
              <a:t>pursue an interest</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Opening a business can bring a great sense of satisfaction to the owner</a:t>
            </a:r>
          </a:p>
          <a:p>
            <a:pPr fontAlgn="base"/>
            <a:r>
              <a:rPr lang="en-GB" dirty="0"/>
              <a:t>If the work is meaningful, they might be more likely to stick with it in the long run, which means they will be more successful as a result</a:t>
            </a:r>
          </a:p>
          <a:p>
            <a:r>
              <a:rPr lang="en-GB" dirty="0"/>
              <a:t>If the entrepreneur is passionate about something (football, horses, playing </a:t>
            </a:r>
            <a:r>
              <a:rPr lang="en-GB" dirty="0" smtClean="0"/>
              <a:t>online games or </a:t>
            </a:r>
            <a:r>
              <a:rPr lang="en-GB" dirty="0"/>
              <a:t>even sewing) they might want to turn this into a business</a:t>
            </a:r>
          </a:p>
          <a:p>
            <a:pPr fontAlgn="base"/>
            <a:endParaRPr lang="en-GB" dirty="0"/>
          </a:p>
          <a:p>
            <a:endParaRPr lang="en-GB" dirty="0"/>
          </a:p>
        </p:txBody>
      </p:sp>
      <p:pic>
        <p:nvPicPr>
          <p:cNvPr id="8" name="Content Placeholder 7">
            <a:hlinkClick r:id="rId3"/>
          </p:cNvPr>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6172200" y="1825625"/>
            <a:ext cx="5181600" cy="30078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6903445" y="4968437"/>
            <a:ext cx="3359061" cy="338554"/>
          </a:xfrm>
          <a:prstGeom prst="rect">
            <a:avLst/>
          </a:prstGeom>
          <a:noFill/>
        </p:spPr>
        <p:txBody>
          <a:bodyPr wrap="none" rtlCol="0">
            <a:spAutoFit/>
          </a:bodyPr>
          <a:lstStyle/>
          <a:p>
            <a:r>
              <a:rPr lang="en-GB" sz="1600" dirty="0" smtClean="0">
                <a:latin typeface="Arial Black" panose="020B0A04020102020204" pitchFamily="34" charset="0"/>
              </a:rPr>
              <a:t>Dragons’ Den video 11 </a:t>
            </a:r>
            <a:r>
              <a:rPr lang="en-GB" sz="1600" dirty="0" err="1" smtClean="0">
                <a:latin typeface="Arial Black" panose="020B0A04020102020204" pitchFamily="34" charset="0"/>
              </a:rPr>
              <a:t>mins</a:t>
            </a:r>
            <a:r>
              <a:rPr lang="en-GB" sz="1600" dirty="0" smtClean="0">
                <a:latin typeface="Arial Black" panose="020B0A04020102020204" pitchFamily="34" charset="0"/>
              </a:rPr>
              <a:t> </a:t>
            </a:r>
            <a:endParaRPr lang="en-GB" sz="1600" dirty="0">
              <a:latin typeface="Arial Black" panose="020B0A04020102020204" pitchFamily="34" charset="0"/>
            </a:endParaRPr>
          </a:p>
        </p:txBody>
      </p:sp>
    </p:spTree>
    <p:extLst>
      <p:ext uri="{BB962C8B-B14F-4D97-AF65-F5344CB8AC3E}">
        <p14:creationId xmlns:p14="http://schemas.microsoft.com/office/powerpoint/2010/main" val="33280205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solidFill>
                  <a:schemeClr val="tx1"/>
                </a:solidFill>
              </a:rPr>
              <a:t>Definition: Needs</a:t>
            </a:r>
            <a:endParaRPr lang="en-GB" dirty="0">
              <a:solidFill>
                <a:schemeClr val="tx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sz="4000" dirty="0"/>
              <a:t>There are some goods we (as humans) </a:t>
            </a:r>
            <a:r>
              <a:rPr lang="en-GB" sz="4000" dirty="0" smtClean="0"/>
              <a:t>need to survive:</a:t>
            </a:r>
            <a:endParaRPr lang="en-GB" sz="4000" dirty="0"/>
          </a:p>
          <a:p>
            <a:pPr lvl="1"/>
            <a:r>
              <a:rPr lang="en-GB" sz="3600" dirty="0"/>
              <a:t>Water</a:t>
            </a:r>
          </a:p>
          <a:p>
            <a:pPr lvl="1"/>
            <a:r>
              <a:rPr lang="en-GB" sz="3600" dirty="0"/>
              <a:t>Shelter</a:t>
            </a:r>
          </a:p>
          <a:p>
            <a:pPr lvl="1"/>
            <a:r>
              <a:rPr lang="en-GB" sz="3600" dirty="0"/>
              <a:t>Heat / light</a:t>
            </a:r>
          </a:p>
          <a:p>
            <a:pPr lvl="1"/>
            <a:r>
              <a:rPr lang="en-GB" sz="3600" dirty="0"/>
              <a:t>Food</a:t>
            </a:r>
          </a:p>
          <a:p>
            <a:endParaRPr lang="en-GB" dirty="0"/>
          </a:p>
        </p:txBody>
      </p:sp>
      <p:pic>
        <p:nvPicPr>
          <p:cNvPr id="4" name="Picture 3"/>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8721652" y="3590247"/>
            <a:ext cx="2876550" cy="3143250"/>
          </a:xfrm>
          <a:prstGeom prst="rect">
            <a:avLst/>
          </a:prstGeom>
        </p:spPr>
      </p:pic>
    </p:spTree>
    <p:extLst>
      <p:ext uri="{BB962C8B-B14F-4D97-AF65-F5344CB8AC3E}">
        <p14:creationId xmlns:p14="http://schemas.microsoft.com/office/powerpoint/2010/main" val="138049905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pPr lvl="0"/>
            <a:r>
              <a:rPr lang="en-GB" dirty="0"/>
              <a:t>Entrepreneur objectives: #</a:t>
            </a:r>
            <a:r>
              <a:rPr lang="en-GB" dirty="0" smtClean="0"/>
              <a:t>4 To </a:t>
            </a:r>
            <a:r>
              <a:rPr lang="en-GB" dirty="0"/>
              <a:t>earn more money</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a:t>A reward of setting up a business is that the entrepreneurs get to keep all the profit that the business makes</a:t>
            </a:r>
          </a:p>
          <a:p>
            <a:r>
              <a:rPr lang="en-GB" dirty="0"/>
              <a:t>If the entrepreneur’s business is successful, they may possibly make more money than if they were on a fixed salary, and working for someone else's business</a:t>
            </a:r>
          </a:p>
        </p:txBody>
      </p:sp>
      <p:pic>
        <p:nvPicPr>
          <p:cNvPr id="5" name="Content Placeholder 4"/>
          <p:cNvPicPr>
            <a:picLocks noGrp="1" noChangeAspect="1"/>
          </p:cNvPicPr>
          <p:nvPr>
            <p:ph sz="half" idx="2"/>
          </p:nvPr>
        </p:nvPicPr>
        <p:blipFill>
          <a:blip r:embed="rId2"/>
          <a:stretch>
            <a:fillRect/>
          </a:stretch>
        </p:blipFill>
        <p:spPr>
          <a:xfrm>
            <a:off x="6210300" y="2234406"/>
            <a:ext cx="5105400" cy="35337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391852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a:t>Entrepreneur objectives: #</a:t>
            </a:r>
            <a:r>
              <a:rPr lang="en-GB" dirty="0" smtClean="0"/>
              <a:t>5 To </a:t>
            </a:r>
            <a:r>
              <a:rPr lang="en-GB" dirty="0"/>
              <a:t>identify a gap in the market</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Entrepreneurs may spot a </a:t>
            </a:r>
            <a:r>
              <a:rPr lang="en-GB" dirty="0" smtClean="0"/>
              <a:t>‘gap </a:t>
            </a:r>
            <a:r>
              <a:rPr lang="en-GB" dirty="0"/>
              <a:t>in the </a:t>
            </a:r>
            <a:r>
              <a:rPr lang="en-GB" dirty="0" smtClean="0"/>
              <a:t>market’ which is something that customers need but isn’t currently available</a:t>
            </a:r>
            <a:endParaRPr lang="en-GB" dirty="0"/>
          </a:p>
          <a:p>
            <a:r>
              <a:rPr lang="en-GB" dirty="0"/>
              <a:t>This might mean that they have adapted an existing product or made a new one from their own ideas</a:t>
            </a:r>
          </a:p>
          <a:p>
            <a:r>
              <a:rPr lang="en-GB" dirty="0"/>
              <a:t>A gap is an area that current businesses are not serving and where customers’ needs are not being met</a:t>
            </a:r>
          </a:p>
          <a:p>
            <a:pPr marL="0" indent="0">
              <a:buNone/>
            </a:pPr>
            <a:endParaRPr lang="en-GB" dirty="0">
              <a:hlinkClick r:id="rId2"/>
            </a:endParaRPr>
          </a:p>
        </p:txBody>
      </p:sp>
      <p:pic>
        <p:nvPicPr>
          <p:cNvPr id="4098" name="Picture 2" descr="May be an image of chocolate bar and text"/>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bwMode="auto">
          <a:xfrm>
            <a:off x="6417357" y="1825625"/>
            <a:ext cx="4691286"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24094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a:t>Entrepreneur objectives: #</a:t>
            </a:r>
            <a:r>
              <a:rPr lang="en-GB" dirty="0" smtClean="0"/>
              <a:t>6 Dissatisfaction </a:t>
            </a:r>
            <a:r>
              <a:rPr lang="en-GB" dirty="0"/>
              <a:t>with current job</a:t>
            </a:r>
          </a:p>
        </p:txBody>
      </p:sp>
      <p:sp>
        <p:nvSpPr>
          <p:cNvPr id="6" name="Content Placeholder 5"/>
          <p:cNvSpPr>
            <a:spLocks noGrp="1"/>
          </p:cNvSpPr>
          <p:nvPr>
            <p:ph sz="half" idx="1"/>
          </p:nvPr>
        </p:nvSpPr>
        <p:spPr>
          <a:xfrm>
            <a:off x="838200" y="1825625"/>
            <a:ext cx="5181600" cy="3996334"/>
          </a:xfrm>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Entrepreneurs may have become unhappy in their job, so wanted to start a business instead</a:t>
            </a:r>
          </a:p>
          <a:p>
            <a:r>
              <a:rPr lang="en-GB" dirty="0"/>
              <a:t>They may have worked in an industry that they want to move away from, but without experience the only way to change jobs is to start a company and work for </a:t>
            </a:r>
            <a:r>
              <a:rPr lang="en-GB" dirty="0" smtClean="0"/>
              <a:t>themselves</a:t>
            </a:r>
          </a:p>
          <a:p>
            <a:endParaRPr lang="en-GB" dirty="0"/>
          </a:p>
        </p:txBody>
      </p:sp>
      <p:pic>
        <p:nvPicPr>
          <p:cNvPr id="5124" name="Picture 4" descr="Worst jobs ever"/>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bwMode="auto">
          <a:xfrm>
            <a:off x="6393336" y="2095844"/>
            <a:ext cx="4960464" cy="37261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139875" y="5988734"/>
            <a:ext cx="7759849"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3600" b="1" dirty="0" smtClean="0">
                <a:solidFill>
                  <a:srgbClr val="FF0000"/>
                </a:solidFill>
              </a:rPr>
              <a:t>What is the worst job you can think of?</a:t>
            </a:r>
            <a:endParaRPr lang="en-GB" sz="3600" b="1" dirty="0">
              <a:solidFill>
                <a:srgbClr val="FF0000"/>
              </a:solidFill>
            </a:endParaRPr>
          </a:p>
        </p:txBody>
      </p:sp>
    </p:spTree>
    <p:extLst>
      <p:ext uri="{BB962C8B-B14F-4D97-AF65-F5344CB8AC3E}">
        <p14:creationId xmlns:p14="http://schemas.microsoft.com/office/powerpoint/2010/main" val="31215962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57679" y="3076984"/>
            <a:ext cx="10515600" cy="2852737"/>
          </a:xfrm>
        </p:spPr>
        <p:txBody>
          <a:bodyPr/>
          <a:lstStyle/>
          <a:p>
            <a:r>
              <a:rPr lang="en-GB" dirty="0"/>
              <a:t>Dynamic nature of business</a:t>
            </a:r>
          </a:p>
        </p:txBody>
      </p:sp>
      <p:pic>
        <p:nvPicPr>
          <p:cNvPr id="5" name="Picture 4"/>
          <p:cNvPicPr>
            <a:picLocks noChangeAspect="1"/>
          </p:cNvPicPr>
          <p:nvPr/>
        </p:nvPicPr>
        <p:blipFill>
          <a:blip r:embed="rId2"/>
          <a:stretch>
            <a:fillRect/>
          </a:stretch>
        </p:blipFill>
        <p:spPr>
          <a:xfrm>
            <a:off x="0" y="-1"/>
            <a:ext cx="12192000" cy="3957851"/>
          </a:xfrm>
          <a:prstGeom prst="rect">
            <a:avLst/>
          </a:prstGeom>
        </p:spPr>
      </p:pic>
    </p:spTree>
    <p:extLst>
      <p:ext uri="{BB962C8B-B14F-4D97-AF65-F5344CB8AC3E}">
        <p14:creationId xmlns:p14="http://schemas.microsoft.com/office/powerpoint/2010/main" val="13925261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solidFill>
                  <a:schemeClr val="tx1"/>
                </a:solidFill>
              </a:rPr>
              <a:t>Definition: Dynamic </a:t>
            </a:r>
            <a:r>
              <a:rPr lang="en-GB" dirty="0">
                <a:solidFill>
                  <a:schemeClr val="tx1"/>
                </a:solidFill>
              </a:rPr>
              <a:t>business environment</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a:t>A dynamic business environment is one that is constantly changing. For example, when the UK government introduced new laws on minimum wage, this will have had an impact on the costs of many businesses. </a:t>
            </a:r>
          </a:p>
        </p:txBody>
      </p:sp>
      <p:pic>
        <p:nvPicPr>
          <p:cNvPr id="4" name="Picture 3"/>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8874052" y="3414401"/>
            <a:ext cx="2876550" cy="3143250"/>
          </a:xfrm>
          <a:prstGeom prst="rect">
            <a:avLst/>
          </a:prstGeom>
        </p:spPr>
      </p:pic>
    </p:spTree>
    <p:extLst>
      <p:ext uri="{BB962C8B-B14F-4D97-AF65-F5344CB8AC3E}">
        <p14:creationId xmlns:p14="http://schemas.microsoft.com/office/powerpoint/2010/main" val="277554511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t>Dynamic business </a:t>
            </a:r>
            <a:r>
              <a:rPr lang="en-GB" dirty="0" smtClean="0"/>
              <a:t>environment: </a:t>
            </a:r>
            <a:r>
              <a:rPr lang="en-GB" dirty="0"/>
              <a:t>I</a:t>
            </a:r>
            <a:r>
              <a:rPr lang="en-GB" dirty="0" smtClean="0"/>
              <a:t>ntroduction</a:t>
            </a:r>
            <a:endParaRPr lang="en-GB" dirty="0"/>
          </a:p>
        </p:txBody>
      </p:sp>
      <p:sp>
        <p:nvSpPr>
          <p:cNvPr id="5" name="Content Placeholder 4"/>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sz="3600" dirty="0"/>
              <a:t>Business faces a constantly changing environment, to which it must </a:t>
            </a:r>
            <a:r>
              <a:rPr lang="en-GB" sz="3600" dirty="0" smtClean="0"/>
              <a:t>adapt.  There are many factors but these are the ones that AQA are interested in:</a:t>
            </a:r>
            <a:endParaRPr lang="en-GB" sz="3600" dirty="0"/>
          </a:p>
          <a:p>
            <a:pPr marL="914400" lvl="1" indent="-457200">
              <a:buFont typeface="+mj-lt"/>
              <a:buAutoNum type="arabicPeriod"/>
            </a:pPr>
            <a:r>
              <a:rPr lang="en-GB" sz="3200" dirty="0" smtClean="0"/>
              <a:t>Changes </a:t>
            </a:r>
            <a:r>
              <a:rPr lang="en-GB" sz="3200" dirty="0"/>
              <a:t>in technology</a:t>
            </a:r>
          </a:p>
          <a:p>
            <a:pPr marL="914400" lvl="1" indent="-457200">
              <a:buFont typeface="+mj-lt"/>
              <a:buAutoNum type="arabicPeriod"/>
            </a:pPr>
            <a:r>
              <a:rPr lang="en-GB" sz="3200" dirty="0"/>
              <a:t>Changes in the economic situation</a:t>
            </a:r>
          </a:p>
          <a:p>
            <a:pPr marL="914400" lvl="1" indent="-457200">
              <a:buFont typeface="+mj-lt"/>
              <a:buAutoNum type="arabicPeriod"/>
            </a:pPr>
            <a:r>
              <a:rPr lang="en-GB" sz="3200" dirty="0"/>
              <a:t>Changes in legislation (laws)</a:t>
            </a:r>
          </a:p>
          <a:p>
            <a:pPr marL="914400" lvl="1" indent="-457200">
              <a:buFont typeface="+mj-lt"/>
              <a:buAutoNum type="arabicPeriod"/>
            </a:pPr>
            <a:r>
              <a:rPr lang="en-GB" sz="3200" dirty="0"/>
              <a:t>Changes in environmental expectations</a:t>
            </a:r>
          </a:p>
          <a:p>
            <a:pPr lvl="1"/>
            <a:endParaRPr lang="en-GB" dirty="0"/>
          </a:p>
        </p:txBody>
      </p:sp>
    </p:spTree>
    <p:extLst>
      <p:ext uri="{BB962C8B-B14F-4D97-AF65-F5344CB8AC3E}">
        <p14:creationId xmlns:p14="http://schemas.microsoft.com/office/powerpoint/2010/main" val="41060158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r>
              <a:rPr lang="en-GB" dirty="0"/>
              <a:t>Dynamic business </a:t>
            </a:r>
            <a:r>
              <a:rPr lang="en-GB" dirty="0" smtClean="0"/>
              <a:t>environment: </a:t>
            </a:r>
            <a:r>
              <a:rPr lang="en-GB" dirty="0"/>
              <a:t>#1 Changes in technology</a:t>
            </a:r>
          </a:p>
        </p:txBody>
      </p:sp>
      <p:sp>
        <p:nvSpPr>
          <p:cNvPr id="4" name="Content Placeholder 3"/>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Changes in technology have had an impact on business in many ways:</a:t>
            </a:r>
          </a:p>
          <a:p>
            <a:pPr marL="914400" lvl="1" indent="-457200">
              <a:buFont typeface="+mj-lt"/>
              <a:buAutoNum type="alphaLcPeriod"/>
            </a:pPr>
            <a:r>
              <a:rPr lang="en-GB" dirty="0"/>
              <a:t>Cheaper than ever to sell online and deliver to customers (Amazon)</a:t>
            </a:r>
          </a:p>
          <a:p>
            <a:pPr marL="914400" lvl="1" indent="-457200">
              <a:buFont typeface="+mj-lt"/>
              <a:buAutoNum type="alphaLcPeriod"/>
            </a:pPr>
            <a:r>
              <a:rPr lang="en-GB" dirty="0"/>
              <a:t>Easier than ever for a small business to sell on online platforms (eBay, E</a:t>
            </a:r>
            <a:r>
              <a:rPr lang="en-GB" dirty="0" smtClean="0"/>
              <a:t>tsy</a:t>
            </a:r>
            <a:r>
              <a:rPr lang="en-GB" dirty="0"/>
              <a:t>)</a:t>
            </a:r>
          </a:p>
          <a:p>
            <a:pPr marL="914400" lvl="1" indent="-457200">
              <a:buFont typeface="+mj-lt"/>
              <a:buAutoNum type="alphaLcPeriod"/>
            </a:pPr>
            <a:r>
              <a:rPr lang="en-GB" dirty="0"/>
              <a:t>New technology means lots of new products to sell to customers (echo, </a:t>
            </a:r>
            <a:r>
              <a:rPr lang="en-GB" dirty="0" smtClean="0"/>
              <a:t>air pods, </a:t>
            </a:r>
            <a:r>
              <a:rPr lang="en-GB" dirty="0"/>
              <a:t>VR)</a:t>
            </a:r>
          </a:p>
          <a:p>
            <a:pPr marL="914400" lvl="1" indent="-457200">
              <a:buFont typeface="+mj-lt"/>
              <a:buAutoNum type="alphaLcPeriod"/>
            </a:pPr>
            <a:r>
              <a:rPr lang="en-GB" dirty="0"/>
              <a:t>Social media developments means that companies can reach and interact more with their customers </a:t>
            </a:r>
            <a:r>
              <a:rPr lang="en-GB" dirty="0" smtClean="0"/>
              <a:t>(Twitter</a:t>
            </a:r>
            <a:r>
              <a:rPr lang="en-GB" dirty="0"/>
              <a:t>, Instagram, </a:t>
            </a:r>
            <a:r>
              <a:rPr lang="en-GB" dirty="0" smtClean="0"/>
              <a:t>Facebook)</a:t>
            </a:r>
            <a:endParaRPr lang="en-GB" dirty="0"/>
          </a:p>
        </p:txBody>
      </p:sp>
      <p:pic>
        <p:nvPicPr>
          <p:cNvPr id="5" name="Picture 4">
            <a:hlinkClick r:id="rId3"/>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63335" y="1849060"/>
            <a:ext cx="3116215" cy="23121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0" name="Picture 2" descr="How Amazon's logos reflect its evolution - Marketplac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125824" y="5322498"/>
            <a:ext cx="3591235" cy="70029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668531" y="4319563"/>
            <a:ext cx="5047219" cy="307777"/>
          </a:xfrm>
          <a:prstGeom prst="rect">
            <a:avLst/>
          </a:prstGeom>
          <a:noFill/>
        </p:spPr>
        <p:txBody>
          <a:bodyPr wrap="square" rtlCol="0">
            <a:spAutoFit/>
          </a:bodyPr>
          <a:lstStyle/>
          <a:p>
            <a:r>
              <a:rPr lang="en-GB" sz="1400" b="1" dirty="0" smtClean="0">
                <a:latin typeface="Arial Black" panose="020B0A04020102020204" pitchFamily="34" charset="0"/>
              </a:rPr>
              <a:t>Watch the video ABC news video 30 seconds</a:t>
            </a:r>
            <a:endParaRPr lang="en-GB" sz="1400" b="1" dirty="0">
              <a:latin typeface="Arial Black" panose="020B0A04020102020204" pitchFamily="34" charset="0"/>
            </a:endParaRPr>
          </a:p>
        </p:txBody>
      </p:sp>
    </p:spTree>
    <p:extLst>
      <p:ext uri="{BB962C8B-B14F-4D97-AF65-F5344CB8AC3E}">
        <p14:creationId xmlns:p14="http://schemas.microsoft.com/office/powerpoint/2010/main" val="207521826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Autofit/>
          </a:bodyPr>
          <a:lstStyle/>
          <a:p>
            <a:r>
              <a:rPr lang="en-GB" dirty="0"/>
              <a:t>Dynamic business environment: #2 </a:t>
            </a:r>
            <a:r>
              <a:rPr lang="en-GB" dirty="0" smtClean="0"/>
              <a:t>Changes in the economic </a:t>
            </a:r>
            <a:r>
              <a:rPr lang="en-GB" dirty="0"/>
              <a:t>situation</a:t>
            </a:r>
          </a:p>
        </p:txBody>
      </p:sp>
      <p:sp>
        <p:nvSpPr>
          <p:cNvPr id="9" name="Content Placeholder 8"/>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The </a:t>
            </a:r>
            <a:r>
              <a:rPr lang="en-GB" dirty="0" smtClean="0"/>
              <a:t>economy in </a:t>
            </a:r>
            <a:r>
              <a:rPr lang="en-GB" dirty="0"/>
              <a:t>the UK </a:t>
            </a:r>
            <a:r>
              <a:rPr lang="en-GB" dirty="0" smtClean="0"/>
              <a:t>could </a:t>
            </a:r>
            <a:r>
              <a:rPr lang="en-GB" dirty="0"/>
              <a:t>have an impact on </a:t>
            </a:r>
            <a:r>
              <a:rPr lang="en-GB" dirty="0" smtClean="0"/>
              <a:t>businesses </a:t>
            </a:r>
            <a:r>
              <a:rPr lang="en-GB" dirty="0"/>
              <a:t>in many ways including:</a:t>
            </a:r>
          </a:p>
          <a:p>
            <a:pPr marL="514350" indent="-514350">
              <a:buFont typeface="+mj-lt"/>
              <a:buAutoNum type="arabicPeriod"/>
            </a:pPr>
            <a:r>
              <a:rPr lang="en-GB" dirty="0"/>
              <a:t>If interest rates rise then the cost of borrowing will rise and customers will buy less goods</a:t>
            </a:r>
          </a:p>
          <a:p>
            <a:pPr marL="514350" indent="-514350">
              <a:buFont typeface="+mj-lt"/>
              <a:buAutoNum type="arabicPeriod"/>
            </a:pPr>
            <a:r>
              <a:rPr lang="en-GB" dirty="0"/>
              <a:t>If the unemployment rate rises then more people have no </a:t>
            </a:r>
            <a:r>
              <a:rPr lang="en-GB" dirty="0" smtClean="0"/>
              <a:t>jobs </a:t>
            </a:r>
            <a:r>
              <a:rPr lang="en-GB" dirty="0"/>
              <a:t>and less money, which will reduce the amount of </a:t>
            </a:r>
            <a:r>
              <a:rPr lang="en-GB" dirty="0" smtClean="0"/>
              <a:t>products and services </a:t>
            </a:r>
            <a:r>
              <a:rPr lang="en-GB" dirty="0"/>
              <a:t>that businesses can sell</a:t>
            </a:r>
          </a:p>
          <a:p>
            <a:endParaRPr lang="en-GB" dirty="0"/>
          </a:p>
        </p:txBody>
      </p:sp>
      <p:pic>
        <p:nvPicPr>
          <p:cNvPr id="3074" name="Picture 2" descr="UK unemployment set to top three million"/>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bwMode="auto">
          <a:xfrm>
            <a:off x="6172200" y="2379228"/>
            <a:ext cx="5181600" cy="32441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218062" y="6176963"/>
            <a:ext cx="10101163" cy="800219"/>
          </a:xfrm>
          <a:prstGeom prst="rect">
            <a:avLst/>
          </a:prstGeom>
          <a:noFill/>
        </p:spPr>
        <p:txBody>
          <a:bodyPr wrap="none" rtlCol="0">
            <a:spAutoFit/>
          </a:bodyPr>
          <a:lstStyle/>
          <a:p>
            <a:r>
              <a:rPr lang="en-GB" sz="2800" b="1" dirty="0">
                <a:solidFill>
                  <a:srgbClr val="FF0000"/>
                </a:solidFill>
              </a:rPr>
              <a:t>What </a:t>
            </a:r>
            <a:r>
              <a:rPr lang="en-GB" sz="2800" b="1" dirty="0" smtClean="0">
                <a:solidFill>
                  <a:srgbClr val="FF0000"/>
                </a:solidFill>
              </a:rPr>
              <a:t>is the impact on business </a:t>
            </a:r>
            <a:r>
              <a:rPr lang="en-GB" sz="2800" b="1" dirty="0">
                <a:solidFill>
                  <a:srgbClr val="FF0000"/>
                </a:solidFill>
              </a:rPr>
              <a:t>if the UK unemployment rate falls?</a:t>
            </a:r>
          </a:p>
          <a:p>
            <a:endParaRPr lang="en-GB" dirty="0"/>
          </a:p>
        </p:txBody>
      </p:sp>
    </p:spTree>
    <p:extLst>
      <p:ext uri="{BB962C8B-B14F-4D97-AF65-F5344CB8AC3E}">
        <p14:creationId xmlns:p14="http://schemas.microsoft.com/office/powerpoint/2010/main" val="323780403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Autofit/>
          </a:bodyPr>
          <a:lstStyle/>
          <a:p>
            <a:r>
              <a:rPr lang="en-GB" sz="4000" dirty="0"/>
              <a:t>Constantly changing business environment due to: #3 Legislation</a:t>
            </a:r>
          </a:p>
        </p:txBody>
      </p:sp>
      <p:sp>
        <p:nvSpPr>
          <p:cNvPr id="6" name="Content Placeholder 5"/>
          <p:cNvSpPr>
            <a:spLocks noGrp="1"/>
          </p:cNvSpPr>
          <p:nvPr>
            <p:ph sz="half" idx="1"/>
          </p:nvPr>
        </p:nvSpPr>
        <p:spPr>
          <a:xfrm>
            <a:off x="838199" y="1825625"/>
            <a:ext cx="7210425" cy="4351338"/>
          </a:xfrm>
        </p:spPr>
        <p:style>
          <a:lnRef idx="2">
            <a:schemeClr val="dk1"/>
          </a:lnRef>
          <a:fillRef idx="1">
            <a:schemeClr val="lt1"/>
          </a:fillRef>
          <a:effectRef idx="0">
            <a:schemeClr val="dk1"/>
          </a:effectRef>
          <a:fontRef idx="minor">
            <a:schemeClr val="dk1"/>
          </a:fontRef>
        </p:style>
        <p:txBody>
          <a:bodyPr>
            <a:normAutofit/>
          </a:bodyPr>
          <a:lstStyle/>
          <a:p>
            <a:r>
              <a:rPr lang="en-GB" dirty="0"/>
              <a:t>There are lots of laws that will impact a business, and they fall into four main groups:</a:t>
            </a:r>
          </a:p>
          <a:p>
            <a:pPr marL="914400" lvl="1" indent="-457200">
              <a:buFont typeface="+mj-lt"/>
              <a:buAutoNum type="arabicPeriod"/>
            </a:pPr>
            <a:r>
              <a:rPr lang="en-GB" dirty="0" smtClean="0"/>
              <a:t>Employment </a:t>
            </a:r>
            <a:r>
              <a:rPr lang="en-GB" dirty="0"/>
              <a:t>laws (Such as </a:t>
            </a:r>
            <a:r>
              <a:rPr lang="en-GB" dirty="0" smtClean="0"/>
              <a:t>Minimum </a:t>
            </a:r>
            <a:r>
              <a:rPr lang="en-GB" dirty="0"/>
              <a:t>W</a:t>
            </a:r>
            <a:r>
              <a:rPr lang="en-GB" dirty="0" smtClean="0"/>
              <a:t>age</a:t>
            </a:r>
            <a:r>
              <a:rPr lang="en-GB" dirty="0"/>
              <a:t>)</a:t>
            </a:r>
          </a:p>
          <a:p>
            <a:pPr marL="914400" lvl="1" indent="-457200">
              <a:buFont typeface="+mj-lt"/>
              <a:buAutoNum type="arabicPeriod"/>
            </a:pPr>
            <a:r>
              <a:rPr lang="en-GB" dirty="0"/>
              <a:t>Recruitment laws (Such as The Equality Act)</a:t>
            </a:r>
          </a:p>
          <a:p>
            <a:pPr marL="914400" lvl="1" indent="-457200">
              <a:buFont typeface="+mj-lt"/>
              <a:buAutoNum type="arabicPeriod"/>
            </a:pPr>
            <a:r>
              <a:rPr lang="en-GB" dirty="0"/>
              <a:t>Consumer laws (Goods must be satisfactory quality, fit for purpose and as described)</a:t>
            </a:r>
          </a:p>
          <a:p>
            <a:pPr marL="914400" lvl="1" indent="-457200">
              <a:buFont typeface="+mj-lt"/>
              <a:buAutoNum type="arabicPeriod"/>
            </a:pPr>
            <a:r>
              <a:rPr lang="en-GB" dirty="0"/>
              <a:t>Health and </a:t>
            </a:r>
            <a:r>
              <a:rPr lang="en-GB" dirty="0" smtClean="0"/>
              <a:t>Safety </a:t>
            </a:r>
            <a:r>
              <a:rPr lang="en-GB" dirty="0"/>
              <a:t>laws</a:t>
            </a:r>
          </a:p>
        </p:txBody>
      </p:sp>
      <p:pic>
        <p:nvPicPr>
          <p:cNvPr id="8" name="Content Placeholder 7">
            <a:hlinkClick r:id="rId3"/>
          </p:cNvPr>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8238354" y="1825625"/>
            <a:ext cx="3030491" cy="43513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0712706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Autofit/>
          </a:bodyPr>
          <a:lstStyle/>
          <a:p>
            <a:r>
              <a:rPr lang="en-GB" sz="3600" dirty="0"/>
              <a:t>Constantly changing business environment due to: </a:t>
            </a:r>
            <a:br>
              <a:rPr lang="en-GB" sz="3600" dirty="0"/>
            </a:br>
            <a:r>
              <a:rPr lang="en-GB" sz="3600" dirty="0"/>
              <a:t>#4 Environmental expectations</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a:t>From Toyota’s </a:t>
            </a:r>
            <a:r>
              <a:rPr lang="en-GB" dirty="0" smtClean="0"/>
              <a:t>Prius and Nissan’s </a:t>
            </a:r>
            <a:r>
              <a:rPr lang="en-GB" dirty="0"/>
              <a:t>Leaf to Tesla’s Model S, car manufacturers are competing to produce ever more fuel efficient, environmentally friendly </a:t>
            </a:r>
            <a:r>
              <a:rPr lang="en-GB" dirty="0" smtClean="0"/>
              <a:t>models. Some cars are now a mixture of petrol (or diesel) and electric engines called hybrids.</a:t>
            </a:r>
            <a:endParaRPr lang="en-GB" dirty="0"/>
          </a:p>
          <a:p>
            <a:endParaRPr lang="en-GB" dirty="0"/>
          </a:p>
          <a:p>
            <a:endParaRPr lang="en-GB" dirty="0"/>
          </a:p>
          <a:p>
            <a:endParaRPr lang="en-GB" dirty="0"/>
          </a:p>
          <a:p>
            <a:endParaRPr lang="en-GB" dirty="0"/>
          </a:p>
        </p:txBody>
      </p:sp>
      <p:pic>
        <p:nvPicPr>
          <p:cNvPr id="5" name="Picture 4"/>
          <p:cNvPicPr>
            <a:picLocks noChangeAspect="1"/>
          </p:cNvPicPr>
          <p:nvPr/>
        </p:nvPicPr>
        <p:blipFill>
          <a:blip r:embed="rId2"/>
          <a:stretch>
            <a:fillRect/>
          </a:stretch>
        </p:blipFill>
        <p:spPr>
          <a:xfrm>
            <a:off x="1829346" y="3402379"/>
            <a:ext cx="8533308" cy="3114553"/>
          </a:xfrm>
          <a:prstGeom prst="rect">
            <a:avLst/>
          </a:prstGeom>
        </p:spPr>
      </p:pic>
    </p:spTree>
    <p:extLst>
      <p:ext uri="{BB962C8B-B14F-4D97-AF65-F5344CB8AC3E}">
        <p14:creationId xmlns:p14="http://schemas.microsoft.com/office/powerpoint/2010/main" val="38650889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smtClean="0">
                <a:solidFill>
                  <a:schemeClr val="tx1"/>
                </a:solidFill>
              </a:rPr>
              <a:t>Definition: Wants</a:t>
            </a:r>
            <a:endParaRPr lang="en-GB" dirty="0">
              <a:solidFill>
                <a:schemeClr val="tx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sz="3200" dirty="0"/>
              <a:t>There are some goods we (as consumers) want:</a:t>
            </a:r>
          </a:p>
          <a:p>
            <a:pPr lvl="1"/>
            <a:r>
              <a:rPr lang="en-GB" sz="2800" dirty="0" smtClean="0"/>
              <a:t>A can of Pepsi Max</a:t>
            </a:r>
          </a:p>
          <a:p>
            <a:pPr lvl="1"/>
            <a:r>
              <a:rPr lang="en-GB" sz="2800" dirty="0" smtClean="0"/>
              <a:t>A meal deal</a:t>
            </a:r>
          </a:p>
          <a:p>
            <a:pPr lvl="1"/>
            <a:r>
              <a:rPr lang="en-GB" sz="2800" dirty="0" smtClean="0"/>
              <a:t>A Greggs sausage roll</a:t>
            </a:r>
            <a:endParaRPr lang="en-GB" sz="2800" dirty="0"/>
          </a:p>
          <a:p>
            <a:pPr lvl="1"/>
            <a:r>
              <a:rPr lang="en-GB" sz="2800" dirty="0"/>
              <a:t>A fast car</a:t>
            </a:r>
          </a:p>
          <a:p>
            <a:pPr lvl="1"/>
            <a:r>
              <a:rPr lang="en-GB" sz="2800" dirty="0"/>
              <a:t>A new </a:t>
            </a:r>
            <a:r>
              <a:rPr lang="en-GB" sz="2800" dirty="0" smtClean="0"/>
              <a:t>phone</a:t>
            </a:r>
          </a:p>
          <a:p>
            <a:pPr lvl="1"/>
            <a:endParaRPr lang="en-GB" sz="2800" dirty="0"/>
          </a:p>
          <a:p>
            <a:r>
              <a:rPr lang="en-GB" sz="3200" dirty="0" smtClean="0"/>
              <a:t>A </a:t>
            </a:r>
            <a:r>
              <a:rPr lang="en-GB" sz="3200" dirty="0"/>
              <a:t>business will need to work out what customers need and want so they can </a:t>
            </a:r>
            <a:r>
              <a:rPr lang="en-GB" sz="3200" b="1" u="sng" dirty="0"/>
              <a:t>satisfy</a:t>
            </a:r>
            <a:r>
              <a:rPr lang="en-GB" sz="3200" dirty="0"/>
              <a:t> those </a:t>
            </a:r>
            <a:r>
              <a:rPr lang="en-GB" sz="3200" dirty="0" smtClean="0"/>
              <a:t>wants and needs</a:t>
            </a:r>
            <a:endParaRPr lang="en-GB" sz="3200" dirty="0"/>
          </a:p>
          <a:p>
            <a:pPr lvl="1"/>
            <a:endParaRPr lang="en-GB" dirty="0"/>
          </a:p>
          <a:p>
            <a:endParaRPr lang="en-GB" dirty="0"/>
          </a:p>
        </p:txBody>
      </p:sp>
      <p:pic>
        <p:nvPicPr>
          <p:cNvPr id="4" name="Picture 3"/>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9945287" y="2385456"/>
            <a:ext cx="2098748" cy="2293334"/>
          </a:xfrm>
          <a:prstGeom prst="rect">
            <a:avLst/>
          </a:prstGeom>
        </p:spPr>
      </p:pic>
    </p:spTree>
    <p:extLst>
      <p:ext uri="{BB962C8B-B14F-4D97-AF65-F5344CB8AC3E}">
        <p14:creationId xmlns:p14="http://schemas.microsoft.com/office/powerpoint/2010/main" val="302978768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en-GB" dirty="0" smtClean="0"/>
              <a:t>Plenary Quiz</a:t>
            </a:r>
            <a:endParaRPr lang="en-GB" dirty="0"/>
          </a:p>
        </p:txBody>
      </p:sp>
      <p:sp>
        <p:nvSpPr>
          <p:cNvPr id="6" name="Content Placeholder 5"/>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pPr marL="0" indent="0">
              <a:buNone/>
            </a:pPr>
            <a:r>
              <a:rPr lang="en-GB" b="1" i="1" dirty="0"/>
              <a:t>Answer yes or no to the following questions: </a:t>
            </a:r>
          </a:p>
          <a:p>
            <a:pPr marL="514350" indent="-514350">
              <a:buFont typeface="+mj-lt"/>
              <a:buAutoNum type="arabicPeriod"/>
            </a:pPr>
            <a:endParaRPr lang="en-GB" dirty="0" smtClean="0"/>
          </a:p>
          <a:p>
            <a:pPr marL="514350" indent="-514350">
              <a:buFont typeface="+mj-lt"/>
              <a:buAutoNum type="arabicPeriod"/>
            </a:pPr>
            <a:r>
              <a:rPr lang="en-GB" dirty="0" smtClean="0"/>
              <a:t>A want is the same as a need</a:t>
            </a:r>
          </a:p>
          <a:p>
            <a:pPr marL="514350" indent="-514350">
              <a:buFont typeface="+mj-lt"/>
              <a:buAutoNum type="arabicPeriod"/>
            </a:pPr>
            <a:r>
              <a:rPr lang="en-GB" dirty="0" smtClean="0"/>
              <a:t>A product is the same as a service</a:t>
            </a:r>
          </a:p>
          <a:p>
            <a:pPr marL="514350" indent="-514350">
              <a:buFont typeface="+mj-lt"/>
              <a:buAutoNum type="arabicPeriod"/>
            </a:pPr>
            <a:r>
              <a:rPr lang="en-GB" dirty="0" smtClean="0"/>
              <a:t>Factors of production include enterprise</a:t>
            </a:r>
          </a:p>
          <a:p>
            <a:pPr marL="514350" indent="-514350">
              <a:buFont typeface="+mj-lt"/>
              <a:buAutoNum type="arabicPeriod"/>
            </a:pPr>
            <a:r>
              <a:rPr lang="en-GB" dirty="0" smtClean="0"/>
              <a:t>Changes in technology will not have an impact on business</a:t>
            </a:r>
          </a:p>
          <a:p>
            <a:pPr marL="514350" indent="-514350">
              <a:buFont typeface="+mj-lt"/>
              <a:buAutoNum type="arabicPeriod"/>
            </a:pPr>
            <a:r>
              <a:rPr lang="en-GB" dirty="0" smtClean="0"/>
              <a:t>In the primary sector goods are manufactured</a:t>
            </a:r>
          </a:p>
          <a:p>
            <a:pPr marL="514350" indent="-514350">
              <a:buFont typeface="+mj-lt"/>
              <a:buAutoNum type="arabicPeriod"/>
            </a:pPr>
            <a:r>
              <a:rPr lang="en-GB" dirty="0" smtClean="0"/>
              <a:t>A social enterprise  aims to help people or the planet</a:t>
            </a:r>
            <a:endParaRPr lang="en-GB" dirty="0"/>
          </a:p>
        </p:txBody>
      </p:sp>
    </p:spTree>
    <p:extLst>
      <p:ext uri="{BB962C8B-B14F-4D97-AF65-F5344CB8AC3E}">
        <p14:creationId xmlns:p14="http://schemas.microsoft.com/office/powerpoint/2010/main" val="33995034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376469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solidFill>
            <a:srgbClr val="7030A0"/>
          </a:solidFill>
        </p:spPr>
        <p:txBody>
          <a:bodyPr/>
          <a:lstStyle/>
          <a:p>
            <a:r>
              <a:rPr lang="en-GB" dirty="0" smtClean="0">
                <a:solidFill>
                  <a:schemeClr val="bg1"/>
                </a:solidFill>
              </a:rPr>
              <a:t>Examiner tips</a:t>
            </a:r>
            <a:endParaRPr lang="en-GB" dirty="0">
              <a:solidFill>
                <a:schemeClr val="bg1"/>
              </a:solidFill>
            </a:endParaRPr>
          </a:p>
        </p:txBody>
      </p:sp>
      <p:sp>
        <p:nvSpPr>
          <p:cNvPr id="7" name="Content Placeholder 6"/>
          <p:cNvSpPr>
            <a:spLocks noGrp="1"/>
          </p:cNvSpPr>
          <p:nvPr>
            <p:ph sz="half" idx="1"/>
          </p:nvPr>
        </p:nvSpPr>
        <p:spPr/>
        <p:style>
          <a:lnRef idx="2">
            <a:schemeClr val="dk1"/>
          </a:lnRef>
          <a:fillRef idx="1">
            <a:schemeClr val="lt1"/>
          </a:fillRef>
          <a:effectRef idx="0">
            <a:schemeClr val="dk1"/>
          </a:effectRef>
          <a:fontRef idx="minor">
            <a:schemeClr val="dk1"/>
          </a:fontRef>
        </p:style>
        <p:txBody>
          <a:bodyPr/>
          <a:lstStyle/>
          <a:p>
            <a:r>
              <a:rPr lang="en-GB" dirty="0" smtClean="0"/>
              <a:t>Read the question carefully</a:t>
            </a:r>
          </a:p>
          <a:p>
            <a:endParaRPr lang="en-GB" dirty="0"/>
          </a:p>
          <a:p>
            <a:r>
              <a:rPr lang="en-GB" dirty="0" smtClean="0"/>
              <a:t>If it says </a:t>
            </a:r>
            <a:r>
              <a:rPr lang="en-GB" b="1" dirty="0" smtClean="0"/>
              <a:t>ONE</a:t>
            </a:r>
            <a:r>
              <a:rPr lang="en-GB" dirty="0" smtClean="0"/>
              <a:t> answer then the examiner will only award marks for one</a:t>
            </a:r>
          </a:p>
          <a:p>
            <a:endParaRPr lang="en-GB" dirty="0"/>
          </a:p>
          <a:p>
            <a:r>
              <a:rPr lang="en-GB" dirty="0" smtClean="0"/>
              <a:t>Don’t give lots of suggestions</a:t>
            </a:r>
          </a:p>
          <a:p>
            <a:r>
              <a:rPr lang="en-GB" dirty="0" smtClean="0"/>
              <a:t>Give one answer and develop it</a:t>
            </a:r>
          </a:p>
          <a:p>
            <a:r>
              <a:rPr lang="en-GB" dirty="0" smtClean="0"/>
              <a:t>Try this in the next few questions</a:t>
            </a:r>
          </a:p>
        </p:txBody>
      </p:sp>
      <p:pic>
        <p:nvPicPr>
          <p:cNvPr id="10" name="Content Placeholder 9"/>
          <p:cNvPicPr>
            <a:picLocks noGrp="1" noChangeAspect="1"/>
          </p:cNvPicPr>
          <p:nvPr>
            <p:ph sz="half" idx="2"/>
          </p:nvPr>
        </p:nvPicPr>
        <p:blipFill>
          <a:blip r:embed="rId3" cstate="screen">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a:ext>
            </a:extLst>
          </a:blip>
          <a:stretch>
            <a:fillRect/>
          </a:stretch>
        </p:blipFill>
        <p:spPr>
          <a:xfrm>
            <a:off x="6172200" y="2255383"/>
            <a:ext cx="5181600" cy="34918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9177860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32"/>
            <a:ext cx="4817327" cy="1325563"/>
          </a:xfrm>
          <a:solidFill>
            <a:srgbClr val="00206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Sample question 1</a:t>
            </a:r>
          </a:p>
        </p:txBody>
      </p:sp>
      <p:pic>
        <p:nvPicPr>
          <p:cNvPr id="1026" name="Picture 2"/>
          <p:cNvPicPr>
            <a:picLocks noGrp="1" noChangeAspect="1" noChangeArrowheads="1"/>
          </p:cNvPicPr>
          <p:nvPr>
            <p:ph idx="1"/>
          </p:nvPr>
        </p:nvPicPr>
        <p:blipFill rotWithShape="1">
          <a:blip r:embed="rId2" cstate="screen">
            <a:extLst>
              <a:ext uri="{28A0092B-C50C-407E-A947-70E740481C1C}">
                <a14:useLocalDpi xmlns:a14="http://schemas.microsoft.com/office/drawing/2010/main"/>
              </a:ext>
            </a:extLst>
          </a:blip>
          <a:srcRect/>
          <a:stretch/>
        </p:blipFill>
        <p:spPr bwMode="auto">
          <a:xfrm>
            <a:off x="635165" y="2152098"/>
            <a:ext cx="11049594" cy="17529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55561639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4739268" cy="1325563"/>
          </a:xfrm>
          <a:solidFill>
            <a:srgbClr val="00206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Sample Question 2</a:t>
            </a:r>
          </a:p>
        </p:txBody>
      </p:sp>
      <p:pic>
        <p:nvPicPr>
          <p:cNvPr id="4098" name="Picture 2"/>
          <p:cNvPicPr>
            <a:picLocks noGrp="1" noChangeAspect="1" noChangeArrowheads="1"/>
          </p:cNvPicPr>
          <p:nvPr>
            <p:ph idx="1"/>
          </p:nvPr>
        </p:nvPicPr>
        <p:blipFill rotWithShape="1">
          <a:blip r:embed="rId2" cstate="screen">
            <a:extLst>
              <a:ext uri="{28A0092B-C50C-407E-A947-70E740481C1C}">
                <a14:useLocalDpi xmlns:a14="http://schemas.microsoft.com/office/drawing/2010/main"/>
              </a:ext>
            </a:extLst>
          </a:blip>
          <a:srcRect/>
          <a:stretch/>
        </p:blipFill>
        <p:spPr bwMode="auto">
          <a:xfrm>
            <a:off x="446083" y="2210322"/>
            <a:ext cx="11182933" cy="18043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71870659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4739268" cy="1325563"/>
          </a:xfrm>
          <a:solidFill>
            <a:srgbClr val="00206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Sample Question 3</a:t>
            </a:r>
          </a:p>
        </p:txBody>
      </p:sp>
      <p:pic>
        <p:nvPicPr>
          <p:cNvPr id="4" name="Content Placeholder 3"/>
          <p:cNvPicPr>
            <a:picLocks noGrp="1" noChangeAspect="1"/>
          </p:cNvPicPr>
          <p:nvPr>
            <p:ph idx="1"/>
          </p:nvPr>
        </p:nvPicPr>
        <p:blipFill>
          <a:blip r:embed="rId2"/>
          <a:stretch>
            <a:fillRect/>
          </a:stretch>
        </p:blipFill>
        <p:spPr>
          <a:xfrm>
            <a:off x="838200" y="1991646"/>
            <a:ext cx="10515600" cy="40192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7889636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4739268" cy="1325563"/>
          </a:xfrm>
          <a:solidFill>
            <a:srgbClr val="00206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Sample Question 4</a:t>
            </a:r>
          </a:p>
        </p:txBody>
      </p:sp>
      <p:pic>
        <p:nvPicPr>
          <p:cNvPr id="5" name="Content Placeholder 4"/>
          <p:cNvPicPr>
            <a:picLocks noGrp="1" noChangeAspect="1"/>
          </p:cNvPicPr>
          <p:nvPr>
            <p:ph idx="1"/>
          </p:nvPr>
        </p:nvPicPr>
        <p:blipFill>
          <a:blip r:embed="rId2"/>
          <a:stretch>
            <a:fillRect/>
          </a:stretch>
        </p:blipFill>
        <p:spPr>
          <a:xfrm>
            <a:off x="838200" y="2171077"/>
            <a:ext cx="10515600" cy="36604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47045160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2355925" cy="2592593"/>
          </a:xfrm>
          <a:solidFill>
            <a:srgbClr val="002060"/>
          </a:solidFill>
        </p:spPr>
        <p:style>
          <a:lnRef idx="2">
            <a:schemeClr val="dk1"/>
          </a:lnRef>
          <a:fillRef idx="1">
            <a:schemeClr val="lt1"/>
          </a:fillRef>
          <a:effectRef idx="0">
            <a:schemeClr val="dk1"/>
          </a:effectRef>
          <a:fontRef idx="minor">
            <a:schemeClr val="dk1"/>
          </a:fontRef>
        </p:style>
        <p:txBody>
          <a:bodyPr>
            <a:normAutofit/>
          </a:bodyPr>
          <a:lstStyle/>
          <a:p>
            <a:r>
              <a:rPr lang="en-GB" dirty="0" smtClean="0">
                <a:solidFill>
                  <a:schemeClr val="bg1"/>
                </a:solidFill>
              </a:rPr>
              <a:t>Case study for  </a:t>
            </a:r>
            <a:r>
              <a:rPr lang="en-GB" dirty="0">
                <a:solidFill>
                  <a:schemeClr val="bg1"/>
                </a:solidFill>
              </a:rPr>
              <a:t>Question </a:t>
            </a:r>
            <a:r>
              <a:rPr lang="en-GB" dirty="0" smtClean="0">
                <a:solidFill>
                  <a:schemeClr val="bg1"/>
                </a:solidFill>
              </a:rPr>
              <a:t>5</a:t>
            </a:r>
            <a:endParaRPr lang="en-GB" dirty="0">
              <a:solidFill>
                <a:schemeClr val="bg1"/>
              </a:solidFill>
            </a:endParaRPr>
          </a:p>
        </p:txBody>
      </p:sp>
      <p:pic>
        <p:nvPicPr>
          <p:cNvPr id="5" name="Content Placeholder 4"/>
          <p:cNvPicPr>
            <a:picLocks noGrp="1" noChangeAspect="1"/>
          </p:cNvPicPr>
          <p:nvPr>
            <p:ph idx="1"/>
          </p:nvPr>
        </p:nvPicPr>
        <p:blipFill>
          <a:blip r:embed="rId2"/>
          <a:stretch>
            <a:fillRect/>
          </a:stretch>
        </p:blipFill>
        <p:spPr>
          <a:xfrm>
            <a:off x="2795066" y="0"/>
            <a:ext cx="7857318" cy="6766560"/>
          </a:xfrm>
          <a:prstGeom prst="rect">
            <a:avLst/>
          </a:prstGeom>
        </p:spPr>
      </p:pic>
    </p:spTree>
    <p:extLst>
      <p:ext uri="{BB962C8B-B14F-4D97-AF65-F5344CB8AC3E}">
        <p14:creationId xmlns:p14="http://schemas.microsoft.com/office/powerpoint/2010/main" val="366016792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206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Sample Question </a:t>
            </a:r>
            <a:r>
              <a:rPr lang="en-GB" dirty="0" smtClean="0">
                <a:solidFill>
                  <a:schemeClr val="bg1"/>
                </a:solidFill>
              </a:rPr>
              <a:t>5</a:t>
            </a:r>
            <a:endParaRPr lang="en-GB" dirty="0">
              <a:solidFill>
                <a:schemeClr val="bg1"/>
              </a:solidFill>
            </a:endParaRPr>
          </a:p>
        </p:txBody>
      </p:sp>
      <p:pic>
        <p:nvPicPr>
          <p:cNvPr id="4" name="Content Placeholder 3"/>
          <p:cNvPicPr>
            <a:picLocks noGrp="1" noChangeAspect="1"/>
          </p:cNvPicPr>
          <p:nvPr>
            <p:ph idx="4294967295"/>
          </p:nvPr>
        </p:nvPicPr>
        <p:blipFill>
          <a:blip r:embed="rId2"/>
          <a:stretch>
            <a:fillRect/>
          </a:stretch>
        </p:blipFill>
        <p:spPr>
          <a:xfrm>
            <a:off x="838200" y="2476859"/>
            <a:ext cx="10107613" cy="20383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4010476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206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Sample Question </a:t>
            </a:r>
            <a:r>
              <a:rPr lang="en-GB" dirty="0" smtClean="0">
                <a:solidFill>
                  <a:schemeClr val="bg1"/>
                </a:solidFill>
              </a:rPr>
              <a:t>6</a:t>
            </a:r>
            <a:endParaRPr lang="en-GB" dirty="0">
              <a:solidFill>
                <a:schemeClr val="bg1"/>
              </a:solidFill>
            </a:endParaRPr>
          </a:p>
        </p:txBody>
      </p:sp>
      <p:pic>
        <p:nvPicPr>
          <p:cNvPr id="4" name="Content Placeholder 3"/>
          <p:cNvPicPr>
            <a:picLocks noGrp="1" noChangeAspect="1"/>
          </p:cNvPicPr>
          <p:nvPr>
            <p:ph idx="4294967295"/>
          </p:nvPr>
        </p:nvPicPr>
        <p:blipFill>
          <a:blip r:embed="rId2"/>
          <a:stretch>
            <a:fillRect/>
          </a:stretch>
        </p:blipFill>
        <p:spPr>
          <a:xfrm>
            <a:off x="1524000" y="2081213"/>
            <a:ext cx="9389806" cy="38771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499470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57679" y="3076984"/>
            <a:ext cx="10515600" cy="2852737"/>
          </a:xfrm>
        </p:spPr>
        <p:txBody>
          <a:bodyPr/>
          <a:lstStyle/>
          <a:p>
            <a:r>
              <a:rPr lang="en-GB" dirty="0"/>
              <a:t>Purpose of a business</a:t>
            </a:r>
          </a:p>
        </p:txBody>
      </p:sp>
      <p:pic>
        <p:nvPicPr>
          <p:cNvPr id="5" name="Picture 4"/>
          <p:cNvPicPr>
            <a:picLocks noChangeAspect="1"/>
          </p:cNvPicPr>
          <p:nvPr/>
        </p:nvPicPr>
        <p:blipFill>
          <a:blip r:embed="rId2"/>
          <a:stretch>
            <a:fillRect/>
          </a:stretch>
        </p:blipFill>
        <p:spPr>
          <a:xfrm>
            <a:off x="0" y="-1"/>
            <a:ext cx="12192000" cy="3957851"/>
          </a:xfrm>
          <a:prstGeom prst="rect">
            <a:avLst/>
          </a:prstGeom>
        </p:spPr>
      </p:pic>
    </p:spTree>
    <p:extLst>
      <p:ext uri="{BB962C8B-B14F-4D97-AF65-F5344CB8AC3E}">
        <p14:creationId xmlns:p14="http://schemas.microsoft.com/office/powerpoint/2010/main" val="392078305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2060"/>
          </a:solidFill>
        </p:spPr>
        <p:style>
          <a:lnRef idx="2">
            <a:schemeClr val="dk1"/>
          </a:lnRef>
          <a:fillRef idx="1">
            <a:schemeClr val="lt1"/>
          </a:fillRef>
          <a:effectRef idx="0">
            <a:schemeClr val="dk1"/>
          </a:effectRef>
          <a:fontRef idx="minor">
            <a:schemeClr val="dk1"/>
          </a:fontRef>
        </p:style>
        <p:txBody>
          <a:bodyPr/>
          <a:lstStyle/>
          <a:p>
            <a:r>
              <a:rPr lang="en-GB" dirty="0">
                <a:solidFill>
                  <a:schemeClr val="bg1"/>
                </a:solidFill>
              </a:rPr>
              <a:t>Sample Question 7</a:t>
            </a:r>
          </a:p>
        </p:txBody>
      </p:sp>
      <p:pic>
        <p:nvPicPr>
          <p:cNvPr id="3" name="Picture 2"/>
          <p:cNvPicPr>
            <a:picLocks noChangeAspect="1"/>
          </p:cNvPicPr>
          <p:nvPr/>
        </p:nvPicPr>
        <p:blipFill>
          <a:blip r:embed="rId2"/>
          <a:stretch>
            <a:fillRect/>
          </a:stretch>
        </p:blipFill>
        <p:spPr>
          <a:xfrm>
            <a:off x="1977973" y="2161714"/>
            <a:ext cx="8399107" cy="37179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0497370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hlinkClick r:id="rId2"/>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3575720" y="1412776"/>
            <a:ext cx="4848216" cy="3232144"/>
          </a:xfrm>
        </p:spPr>
      </p:pic>
    </p:spTree>
    <p:extLst>
      <p:ext uri="{BB962C8B-B14F-4D97-AF65-F5344CB8AC3E}">
        <p14:creationId xmlns:p14="http://schemas.microsoft.com/office/powerpoint/2010/main" val="42539286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5181600" cy="1325563"/>
          </a:xfrm>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What is a business?</a:t>
            </a:r>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A business is an organisation which trades to make money, these come in all shapes and sizes</a:t>
            </a:r>
          </a:p>
          <a:p>
            <a:r>
              <a:rPr lang="en-GB" dirty="0"/>
              <a:t>The business could be one person; an electrician for example, who goes to customers’ houses and fixes their electrics in return for money</a:t>
            </a:r>
          </a:p>
          <a:p>
            <a:r>
              <a:rPr lang="en-GB" dirty="0"/>
              <a:t>The business could be a giant supermarket </a:t>
            </a:r>
            <a:r>
              <a:rPr lang="en-GB" dirty="0" smtClean="0"/>
              <a:t>chain like Sainsbury's, </a:t>
            </a:r>
            <a:r>
              <a:rPr lang="en-GB" dirty="0"/>
              <a:t>which sells food and other </a:t>
            </a:r>
            <a:r>
              <a:rPr lang="en-GB" dirty="0" smtClean="0"/>
              <a:t>products </a:t>
            </a:r>
            <a:r>
              <a:rPr lang="en-GB" dirty="0"/>
              <a:t>for money</a:t>
            </a:r>
          </a:p>
        </p:txBody>
      </p:sp>
      <p:pic>
        <p:nvPicPr>
          <p:cNvPr id="1030" name="Picture 6" descr="Sainsbury's manages store specifications using IconSystem - Elecosoft"/>
          <p:cNvPicPr>
            <a:picLocks noGrp="1" noChangeAspect="1" noChangeArrowheads="1"/>
          </p:cNvPicPr>
          <p:nvPr>
            <p:ph sz="half" idx="2"/>
          </p:nvPr>
        </p:nvPicPr>
        <p:blipFill>
          <a:blip r:embed="rId2" cstate="screen">
            <a:extLst>
              <a:ext uri="{28A0092B-C50C-407E-A947-70E740481C1C}">
                <a14:useLocalDpi xmlns:a14="http://schemas.microsoft.com/office/drawing/2010/main"/>
              </a:ext>
            </a:extLst>
          </a:blip>
          <a:srcRect/>
          <a:stretch>
            <a:fillRect/>
          </a:stretch>
        </p:blipFill>
        <p:spPr bwMode="auto">
          <a:xfrm>
            <a:off x="7634931" y="505157"/>
            <a:ext cx="4071517" cy="27143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a:stretch>
            <a:fillRect/>
          </a:stretch>
        </p:blipFill>
        <p:spPr>
          <a:xfrm>
            <a:off x="6182500" y="3219502"/>
            <a:ext cx="3918430" cy="29574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7974419" y="2977116"/>
            <a:ext cx="2425857"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dirty="0" smtClean="0"/>
              <a:t>These are all businesses</a:t>
            </a:r>
            <a:endParaRPr lang="en-GB" dirty="0"/>
          </a:p>
        </p:txBody>
      </p:sp>
      <p:sp>
        <p:nvSpPr>
          <p:cNvPr id="9" name="Rectangle 8"/>
          <p:cNvSpPr/>
          <p:nvPr/>
        </p:nvSpPr>
        <p:spPr>
          <a:xfrm>
            <a:off x="1419113" y="6211669"/>
            <a:ext cx="8852039" cy="646331"/>
          </a:xfrm>
          <a:prstGeom prst="rect">
            <a:avLst/>
          </a:prstGeom>
        </p:spPr>
        <p:txBody>
          <a:bodyPr wrap="none">
            <a:spAutoFit/>
          </a:bodyPr>
          <a:lstStyle/>
          <a:p>
            <a:pPr>
              <a:defRPr/>
            </a:pPr>
            <a:r>
              <a:rPr lang="en-US" sz="3600" b="1" dirty="0">
                <a:solidFill>
                  <a:srgbClr val="FF0000"/>
                </a:solidFill>
              </a:rPr>
              <a:t>Can you give 3 more examples of </a:t>
            </a:r>
            <a:r>
              <a:rPr lang="en-US" sz="3600" b="1" dirty="0" smtClean="0">
                <a:solidFill>
                  <a:srgbClr val="FF0000"/>
                </a:solidFill>
              </a:rPr>
              <a:t>businesses?</a:t>
            </a:r>
            <a:endParaRPr lang="en-US" sz="3600" b="1" dirty="0">
              <a:solidFill>
                <a:srgbClr val="FF0000"/>
              </a:solidFill>
            </a:endParaRPr>
          </a:p>
        </p:txBody>
      </p:sp>
    </p:spTree>
    <p:extLst>
      <p:ext uri="{BB962C8B-B14F-4D97-AF65-F5344CB8AC3E}">
        <p14:creationId xmlns:p14="http://schemas.microsoft.com/office/powerpoint/2010/main" val="29177623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57679" y="3076984"/>
            <a:ext cx="10515600" cy="2852737"/>
          </a:xfrm>
        </p:spPr>
        <p:txBody>
          <a:bodyPr/>
          <a:lstStyle/>
          <a:p>
            <a:r>
              <a:rPr lang="en-GB" dirty="0"/>
              <a:t>Reasons for starting a business</a:t>
            </a:r>
          </a:p>
        </p:txBody>
      </p:sp>
      <p:pic>
        <p:nvPicPr>
          <p:cNvPr id="5" name="Picture 4"/>
          <p:cNvPicPr>
            <a:picLocks noChangeAspect="1"/>
          </p:cNvPicPr>
          <p:nvPr/>
        </p:nvPicPr>
        <p:blipFill>
          <a:blip r:embed="rId2"/>
          <a:stretch>
            <a:fillRect/>
          </a:stretch>
        </p:blipFill>
        <p:spPr>
          <a:xfrm>
            <a:off x="0" y="-1"/>
            <a:ext cx="12192000" cy="3957851"/>
          </a:xfrm>
          <a:prstGeom prst="rect">
            <a:avLst/>
          </a:prstGeom>
        </p:spPr>
      </p:pic>
    </p:spTree>
    <p:extLst>
      <p:ext uri="{BB962C8B-B14F-4D97-AF65-F5344CB8AC3E}">
        <p14:creationId xmlns:p14="http://schemas.microsoft.com/office/powerpoint/2010/main" val="8677801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smtClean="0"/>
              <a:t>Reasons for starting a business introduction</a:t>
            </a:r>
            <a:endParaRPr lang="en-GB" dirty="0"/>
          </a:p>
        </p:txBody>
      </p:sp>
      <p:sp>
        <p:nvSpPr>
          <p:cNvPr id="5" name="Content Placeholder 4"/>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smtClean="0"/>
              <a:t>There are many reasons why business owners wanted to start their own business; these are the ones that AQA would like you to be able to discuss:</a:t>
            </a:r>
          </a:p>
          <a:p>
            <a:pPr marL="514350" indent="-514350">
              <a:buFont typeface="+mj-lt"/>
              <a:buAutoNum type="arabicPeriod"/>
            </a:pPr>
            <a:r>
              <a:rPr lang="en-GB" dirty="0" smtClean="0"/>
              <a:t>To produce goods</a:t>
            </a:r>
          </a:p>
          <a:p>
            <a:pPr marL="514350" indent="-514350">
              <a:buFont typeface="+mj-lt"/>
              <a:buAutoNum type="arabicPeriod"/>
            </a:pPr>
            <a:r>
              <a:rPr lang="en-GB" dirty="0" smtClean="0"/>
              <a:t>To supply a service</a:t>
            </a:r>
          </a:p>
          <a:p>
            <a:pPr marL="514350" indent="-514350">
              <a:buFont typeface="+mj-lt"/>
              <a:buAutoNum type="arabicPeriod"/>
            </a:pPr>
            <a:r>
              <a:rPr lang="en-GB" dirty="0" smtClean="0"/>
              <a:t>To distribute products</a:t>
            </a:r>
          </a:p>
          <a:p>
            <a:pPr marL="514350" indent="-514350">
              <a:buFont typeface="+mj-lt"/>
              <a:buAutoNum type="arabicPeriod"/>
            </a:pPr>
            <a:r>
              <a:rPr lang="en-GB" dirty="0" smtClean="0"/>
              <a:t>To fulfil a business opportunity</a:t>
            </a:r>
          </a:p>
          <a:p>
            <a:pPr marL="514350" indent="-514350">
              <a:buFont typeface="+mj-lt"/>
              <a:buAutoNum type="arabicPeriod"/>
            </a:pPr>
            <a:r>
              <a:rPr lang="en-GB" dirty="0" smtClean="0"/>
              <a:t>To provide a good or service to benefit others</a:t>
            </a:r>
            <a:endParaRPr lang="en-GB" dirty="0"/>
          </a:p>
        </p:txBody>
      </p:sp>
    </p:spTree>
    <p:extLst>
      <p:ext uri="{BB962C8B-B14F-4D97-AF65-F5344CB8AC3E}">
        <p14:creationId xmlns:p14="http://schemas.microsoft.com/office/powerpoint/2010/main" val="169007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1403</TotalTime>
  <Words>2510</Words>
  <Application>Microsoft Office PowerPoint</Application>
  <PresentationFormat>Widescreen</PresentationFormat>
  <Paragraphs>299</Paragraphs>
  <Slides>61</Slides>
  <Notes>25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61</vt:i4>
      </vt:variant>
    </vt:vector>
  </HeadingPairs>
  <TitlesOfParts>
    <vt:vector size="67" baseType="lpstr">
      <vt:lpstr>Arial</vt:lpstr>
      <vt:lpstr>Arial Black</vt:lpstr>
      <vt:lpstr>Arial Rounded MT Bold</vt:lpstr>
      <vt:lpstr>Calibri</vt:lpstr>
      <vt:lpstr>Calibri Light</vt:lpstr>
      <vt:lpstr>Office Theme</vt:lpstr>
      <vt:lpstr>AQA  GCSE Business</vt:lpstr>
      <vt:lpstr>Lesson objectives</vt:lpstr>
      <vt:lpstr>Starter -  3 quick questions</vt:lpstr>
      <vt:lpstr>Definition: Needs</vt:lpstr>
      <vt:lpstr>Definition: Wants</vt:lpstr>
      <vt:lpstr>Purpose of a business</vt:lpstr>
      <vt:lpstr>What is a business?</vt:lpstr>
      <vt:lpstr>Reasons for starting a business</vt:lpstr>
      <vt:lpstr>Reasons for starting a business introduction</vt:lpstr>
      <vt:lpstr>Reason to start a business: #1 To produce Goods</vt:lpstr>
      <vt:lpstr>Reason to start a business: #2 To supply a service</vt:lpstr>
      <vt:lpstr>Reason to start a business: #3 To distribute products</vt:lpstr>
      <vt:lpstr>Reason to start a business: #4 To fulfil a business opportunity</vt:lpstr>
      <vt:lpstr>Definition: Social enterprise</vt:lpstr>
      <vt:lpstr>Reason to start a business: #5 To provide a good or service to benefit others</vt:lpstr>
      <vt:lpstr>Social enterprises</vt:lpstr>
      <vt:lpstr>Basic functions and types of business </vt:lpstr>
      <vt:lpstr>What is a product (goods)?</vt:lpstr>
      <vt:lpstr>What is a service?</vt:lpstr>
      <vt:lpstr>Factors of production</vt:lpstr>
      <vt:lpstr>Try a question</vt:lpstr>
      <vt:lpstr>Opportunity cost</vt:lpstr>
      <vt:lpstr>Three business sectors: introduction</vt:lpstr>
      <vt:lpstr>Three business sectors: Primary sector</vt:lpstr>
      <vt:lpstr>Three business sectors: Secondary Sector</vt:lpstr>
      <vt:lpstr>Three business sectors: Tertiary Sector</vt:lpstr>
      <vt:lpstr>Try a question</vt:lpstr>
      <vt:lpstr>Mini plenary: Primary, secondary, tertiary?</vt:lpstr>
      <vt:lpstr>Business enterprise and entrepreneurship </vt:lpstr>
      <vt:lpstr>Definition: Entrepreneur</vt:lpstr>
      <vt:lpstr>Characteristics of entrepreneurs: introduction</vt:lpstr>
      <vt:lpstr>Characteristics of entrepreneurs: #1 Organised</vt:lpstr>
      <vt:lpstr>Characteristics of entrepreneurs: #2 Hard working</vt:lpstr>
      <vt:lpstr>Characteristics of entrepreneurs: #3 Initiative</vt:lpstr>
      <vt:lpstr>Characteristics of entrepreneurs: #4 Risk taker</vt:lpstr>
      <vt:lpstr>Entrepreneur objectives: Introduction</vt:lpstr>
      <vt:lpstr>Entrepreneur objectives: #1 To be your own boss</vt:lpstr>
      <vt:lpstr>Entrepreneur objectives: #2 To work flexible hours</vt:lpstr>
      <vt:lpstr>Entrepreneur objectives: #3 To pursue an interest</vt:lpstr>
      <vt:lpstr>Entrepreneur objectives: #4 To earn more money</vt:lpstr>
      <vt:lpstr>Entrepreneur objectives: #5 To identify a gap in the market</vt:lpstr>
      <vt:lpstr>Entrepreneur objectives: #6 Dissatisfaction with current job</vt:lpstr>
      <vt:lpstr>Dynamic nature of business</vt:lpstr>
      <vt:lpstr>Definition: Dynamic business environment</vt:lpstr>
      <vt:lpstr>Dynamic business environment: Introduction</vt:lpstr>
      <vt:lpstr>Dynamic business environment: #1 Changes in technology</vt:lpstr>
      <vt:lpstr>Dynamic business environment: #2 Changes in the economic situation</vt:lpstr>
      <vt:lpstr>Constantly changing business environment due to: #3 Legislation</vt:lpstr>
      <vt:lpstr>Constantly changing business environment due to:  #4 Environmental expectations</vt:lpstr>
      <vt:lpstr>Plenary Quiz</vt:lpstr>
      <vt:lpstr>PowerPoint Presentation</vt:lpstr>
      <vt:lpstr>Examiner tips</vt:lpstr>
      <vt:lpstr>Sample question 1</vt:lpstr>
      <vt:lpstr>Sample Question 2</vt:lpstr>
      <vt:lpstr>Sample Question 3</vt:lpstr>
      <vt:lpstr>Sample Question 4</vt:lpstr>
      <vt:lpstr>Case study for  Question 5</vt:lpstr>
      <vt:lpstr>Sample Question 5</vt:lpstr>
      <vt:lpstr>Sample Question 6</vt:lpstr>
      <vt:lpstr>Sample Question 7</vt:lpstr>
      <vt:lpstr>PowerPoint Presentation</vt:lpstr>
    </vt:vector>
  </TitlesOfParts>
  <Company>Derby High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Outlook Member Info</dc:creator>
  <cp:lastModifiedBy>Sarah Hilton for Revisionstation</cp:lastModifiedBy>
  <cp:revision>204</cp:revision>
  <dcterms:created xsi:type="dcterms:W3CDTF">2020-10-16T16:12:54Z</dcterms:created>
  <dcterms:modified xsi:type="dcterms:W3CDTF">2024-08-06T14:41:35Z</dcterms:modified>
</cp:coreProperties>
</file>