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media/image43.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20" r:id="rId3"/>
  </p:sldMasterIdLst>
  <p:notesMasterIdLst>
    <p:notesMasterId r:id="rId51"/>
  </p:notesMasterIdLst>
  <p:sldIdLst>
    <p:sldId id="352" r:id="rId4"/>
    <p:sldId id="334" r:id="rId5"/>
    <p:sldId id="337" r:id="rId6"/>
    <p:sldId id="258" r:id="rId7"/>
    <p:sldId id="342" r:id="rId8"/>
    <p:sldId id="323" r:id="rId9"/>
    <p:sldId id="260" r:id="rId10"/>
    <p:sldId id="265" r:id="rId11"/>
    <p:sldId id="343" r:id="rId12"/>
    <p:sldId id="360" r:id="rId13"/>
    <p:sldId id="275" r:id="rId14"/>
    <p:sldId id="294" r:id="rId15"/>
    <p:sldId id="359" r:id="rId16"/>
    <p:sldId id="324" r:id="rId17"/>
    <p:sldId id="361" r:id="rId18"/>
    <p:sldId id="281" r:id="rId19"/>
    <p:sldId id="282" r:id="rId20"/>
    <p:sldId id="345" r:id="rId21"/>
    <p:sldId id="362" r:id="rId22"/>
    <p:sldId id="268" r:id="rId23"/>
    <p:sldId id="284" r:id="rId24"/>
    <p:sldId id="278" r:id="rId25"/>
    <p:sldId id="346" r:id="rId26"/>
    <p:sldId id="347" r:id="rId27"/>
    <p:sldId id="348" r:id="rId28"/>
    <p:sldId id="349" r:id="rId29"/>
    <p:sldId id="350" r:id="rId30"/>
    <p:sldId id="351" r:id="rId31"/>
    <p:sldId id="269" r:id="rId32"/>
    <p:sldId id="363" r:id="rId33"/>
    <p:sldId id="270" r:id="rId34"/>
    <p:sldId id="364" r:id="rId35"/>
    <p:sldId id="271" r:id="rId36"/>
    <p:sldId id="306" r:id="rId37"/>
    <p:sldId id="338" r:id="rId38"/>
    <p:sldId id="339" r:id="rId39"/>
    <p:sldId id="283" r:id="rId40"/>
    <p:sldId id="320" r:id="rId41"/>
    <p:sldId id="321" r:id="rId42"/>
    <p:sldId id="331" r:id="rId43"/>
    <p:sldId id="354" r:id="rId44"/>
    <p:sldId id="353" r:id="rId45"/>
    <p:sldId id="355" r:id="rId46"/>
    <p:sldId id="356" r:id="rId47"/>
    <p:sldId id="357" r:id="rId48"/>
    <p:sldId id="358" r:id="rId49"/>
    <p:sldId id="311"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02" autoAdjust="0"/>
    <p:restoredTop sz="84064" autoAdjust="0"/>
  </p:normalViewPr>
  <p:slideViewPr>
    <p:cSldViewPr snapToGrid="0">
      <p:cViewPr varScale="1">
        <p:scale>
          <a:sx n="66" d="100"/>
          <a:sy n="66" d="100"/>
        </p:scale>
        <p:origin x="1301"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CDDF2D-05C4-4A88-9551-1014C7760738}" type="datetimeFigureOut">
              <a:rPr lang="en-GB" smtClean="0"/>
              <a:t>10/11/2024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13E492-2BE1-47F6-A827-2A173C8BE478}" type="slidenum">
              <a:rPr lang="en-GB" smtClean="0"/>
              <a:t>‹#›</a:t>
            </a:fld>
            <a:endParaRPr lang="en-GB"/>
          </a:p>
        </p:txBody>
      </p:sp>
    </p:spTree>
    <p:extLst>
      <p:ext uri="{BB962C8B-B14F-4D97-AF65-F5344CB8AC3E}">
        <p14:creationId xmlns:p14="http://schemas.microsoft.com/office/powerpoint/2010/main" val="2227024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89213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5539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2411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26</a:t>
            </a:fld>
            <a:endParaRPr lang="en-GB"/>
          </a:p>
        </p:txBody>
      </p:sp>
    </p:spTree>
    <p:extLst>
      <p:ext uri="{BB962C8B-B14F-4D97-AF65-F5344CB8AC3E}">
        <p14:creationId xmlns:p14="http://schemas.microsoft.com/office/powerpoint/2010/main" val="308505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4500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3154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81758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54343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40</a:t>
            </a:fld>
            <a:endParaRPr lang="en-GB"/>
          </a:p>
        </p:txBody>
      </p:sp>
    </p:spTree>
    <p:extLst>
      <p:ext uri="{BB962C8B-B14F-4D97-AF65-F5344CB8AC3E}">
        <p14:creationId xmlns:p14="http://schemas.microsoft.com/office/powerpoint/2010/main" val="38248241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129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sng" kern="1200" dirty="0">
                <a:solidFill>
                  <a:schemeClr val="tx1"/>
                </a:solidFill>
                <a:effectLst/>
                <a:latin typeface="+mn-lt"/>
                <a:ea typeface="+mn-ea"/>
                <a:cs typeface="+mn-cs"/>
              </a:rPr>
              <a:t>Answers (SHORT SUGGESTIONS): </a:t>
            </a:r>
            <a:endParaRPr lang="en-GB" sz="1200" kern="1200" dirty="0">
              <a:solidFill>
                <a:schemeClr val="tx1"/>
              </a:solidFill>
              <a:effectLst/>
              <a:latin typeface="+mn-lt"/>
              <a:ea typeface="+mn-ea"/>
              <a:cs typeface="+mn-cs"/>
            </a:endParaRPr>
          </a:p>
          <a:p>
            <a:endParaRPr lang="en-GB" dirty="0"/>
          </a:p>
          <a:p>
            <a:r>
              <a:rPr lang="en-GB" dirty="0"/>
              <a:t>A. </a:t>
            </a:r>
            <a:r>
              <a:rPr lang="en-GB" b="1" dirty="0"/>
              <a:t>Market clearing</a:t>
            </a:r>
            <a:r>
              <a:rPr lang="en-GB" dirty="0"/>
              <a:t> occurs where supply equals demand, typically found at the equilibrium price.</a:t>
            </a:r>
          </a:p>
          <a:p>
            <a:r>
              <a:rPr lang="en-GB" dirty="0"/>
              <a:t>B. </a:t>
            </a:r>
            <a:r>
              <a:rPr lang="en-GB" b="1" dirty="0"/>
              <a:t>Added value</a:t>
            </a:r>
            <a:r>
              <a:rPr lang="en-GB" dirty="0"/>
              <a:t> is the difference between the selling price and production cost of a product.</a:t>
            </a:r>
          </a:p>
          <a:p>
            <a:r>
              <a:rPr lang="en-GB" dirty="0"/>
              <a:t>C. </a:t>
            </a:r>
            <a:r>
              <a:rPr lang="en-GB" b="1" dirty="0"/>
              <a:t>Seasonality</a:t>
            </a:r>
            <a:r>
              <a:rPr lang="en-GB" dirty="0"/>
              <a:t> refers to regular demand changes during certain times of the year, like holiday peaks.</a:t>
            </a:r>
          </a:p>
          <a:p>
            <a:r>
              <a:rPr lang="en-GB" dirty="0"/>
              <a:t>D. </a:t>
            </a:r>
            <a:r>
              <a:rPr lang="en-GB" b="1" dirty="0"/>
              <a:t>Risk</a:t>
            </a:r>
            <a:r>
              <a:rPr lang="en-GB" dirty="0"/>
              <a:t> involves measurable uncertainties, while </a:t>
            </a:r>
            <a:r>
              <a:rPr lang="en-GB" b="1" dirty="0"/>
              <a:t>uncertainty</a:t>
            </a:r>
            <a:r>
              <a:rPr lang="en-GB" dirty="0"/>
              <a:t> lacks clear probabilities or predictability.</a:t>
            </a:r>
          </a:p>
          <a:p>
            <a:r>
              <a:rPr lang="en-GB" dirty="0"/>
              <a:t>E. </a:t>
            </a:r>
            <a:r>
              <a:rPr lang="en-GB" b="1" dirty="0"/>
              <a:t>Consumer needs</a:t>
            </a:r>
            <a:r>
              <a:rPr lang="en-GB" dirty="0"/>
              <a:t> are essential items, while </a:t>
            </a:r>
            <a:r>
              <a:rPr lang="en-GB" b="1" dirty="0"/>
              <a:t>wants</a:t>
            </a:r>
            <a:r>
              <a:rPr lang="en-GB" dirty="0"/>
              <a:t> are non-essential desires.</a:t>
            </a:r>
          </a:p>
          <a:p>
            <a:r>
              <a:rPr lang="en-GB" dirty="0"/>
              <a:t>F. Two ways to </a:t>
            </a:r>
            <a:r>
              <a:rPr lang="en-GB" b="1" dirty="0"/>
              <a:t>add value</a:t>
            </a:r>
            <a:r>
              <a:rPr lang="en-GB" dirty="0"/>
              <a:t> to fish products include smoking and packaging as ready-to-eat meals.</a:t>
            </a:r>
          </a:p>
          <a:p>
            <a:r>
              <a:rPr lang="en-GB" dirty="0"/>
              <a:t>G. </a:t>
            </a:r>
            <a:r>
              <a:rPr lang="en-GB" b="1" dirty="0"/>
              <a:t>Limitations of market research</a:t>
            </a:r>
            <a:r>
              <a:rPr lang="en-GB" dirty="0"/>
              <a:t> include costs, time constraints, and potential bias or inaccuracies in predicting trends.</a:t>
            </a:r>
          </a:p>
          <a:p>
            <a:r>
              <a:rPr lang="en-GB" dirty="0"/>
              <a:t>H. </a:t>
            </a:r>
            <a:r>
              <a:rPr lang="en-GB" b="1" dirty="0"/>
              <a:t>Product differentiation</a:t>
            </a:r>
            <a:r>
              <a:rPr lang="en-GB" dirty="0"/>
              <a:t> aims to make a product stand out by offering unique features or quality to attract specific consumers.</a:t>
            </a:r>
          </a:p>
          <a:p>
            <a:r>
              <a:rPr lang="en-GB" dirty="0"/>
              <a:t>I. </a:t>
            </a:r>
            <a:r>
              <a:rPr lang="en-GB" b="1"/>
              <a:t>Mass markets</a:t>
            </a:r>
            <a:r>
              <a:rPr lang="en-GB"/>
              <a:t> target a large, general audience with high-volume sales, standardized products, and lower prices.</a:t>
            </a:r>
          </a:p>
          <a:p>
            <a:endParaRPr lang="en-GB"/>
          </a:p>
          <a:p>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2</a:t>
            </a:fld>
            <a:endParaRPr lang="en-GB"/>
          </a:p>
        </p:txBody>
      </p:sp>
    </p:spTree>
    <p:extLst>
      <p:ext uri="{BB962C8B-B14F-4D97-AF65-F5344CB8AC3E}">
        <p14:creationId xmlns:p14="http://schemas.microsoft.com/office/powerpoint/2010/main" val="1486281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Yes, £10 is too much for a big mac, you could argue that some gastro pubs charge this for a burger but that they add value though other methods such as ambience or live jazz music.   How does </a:t>
            </a:r>
            <a:r>
              <a:rPr lang="en-GB" dirty="0" err="1"/>
              <a:t>McD</a:t>
            </a:r>
            <a:r>
              <a:rPr lang="en-GB" dirty="0"/>
              <a:t> find just</a:t>
            </a:r>
            <a:r>
              <a:rPr lang="en-GB" baseline="0" dirty="0"/>
              <a:t> the right price to charge for the burgers?</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9972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8</a:t>
            </a:fld>
            <a:endParaRPr lang="en-GB"/>
          </a:p>
        </p:txBody>
      </p:sp>
    </p:spTree>
    <p:extLst>
      <p:ext uri="{BB962C8B-B14F-4D97-AF65-F5344CB8AC3E}">
        <p14:creationId xmlns:p14="http://schemas.microsoft.com/office/powerpoint/2010/main" val="4129644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12</a:t>
            </a:fld>
            <a:endParaRPr lang="en-GB"/>
          </a:p>
        </p:txBody>
      </p:sp>
    </p:spTree>
    <p:extLst>
      <p:ext uri="{BB962C8B-B14F-4D97-AF65-F5344CB8AC3E}">
        <p14:creationId xmlns:p14="http://schemas.microsoft.com/office/powerpoint/2010/main" val="2766964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113E492-2BE1-47F6-A827-2A173C8BE478}" type="slidenum">
              <a:rPr lang="en-GB" smtClean="0"/>
              <a:t>17</a:t>
            </a:fld>
            <a:endParaRPr lang="en-GB"/>
          </a:p>
        </p:txBody>
      </p:sp>
    </p:spTree>
    <p:extLst>
      <p:ext uri="{BB962C8B-B14F-4D97-AF65-F5344CB8AC3E}">
        <p14:creationId xmlns:p14="http://schemas.microsoft.com/office/powerpoint/2010/main" val="1452450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13E492-2BE1-47F6-A827-2A173C8BE4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4481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Answer:</a:t>
            </a:r>
          </a:p>
          <a:p>
            <a:r>
              <a:rPr lang="en-GB" dirty="0"/>
              <a:t>Lots of substitutes means that customers can go elsewhere – for example they could get a meal deal, eat at home, buy from another take-away etc. Therefore customers will not pay the higher prices as it is easy for them to switch to alternative products or brands. </a:t>
            </a:r>
          </a:p>
        </p:txBody>
      </p:sp>
      <p:sp>
        <p:nvSpPr>
          <p:cNvPr id="4" name="Slide Number Placeholder 3"/>
          <p:cNvSpPr>
            <a:spLocks noGrp="1"/>
          </p:cNvSpPr>
          <p:nvPr>
            <p:ph type="sldNum" sz="quarter" idx="10"/>
          </p:nvPr>
        </p:nvSpPr>
        <p:spPr/>
        <p:txBody>
          <a:bodyPr/>
          <a:lstStyle/>
          <a:p>
            <a:fld id="{9113E492-2BE1-47F6-A827-2A173C8BE478}" type="slidenum">
              <a:rPr lang="en-GB" smtClean="0"/>
              <a:t>21</a:t>
            </a:fld>
            <a:endParaRPr lang="en-GB"/>
          </a:p>
        </p:txBody>
      </p:sp>
    </p:spTree>
    <p:extLst>
      <p:ext uri="{BB962C8B-B14F-4D97-AF65-F5344CB8AC3E}">
        <p14:creationId xmlns:p14="http://schemas.microsoft.com/office/powerpoint/2010/main" val="4221522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Answer:</a:t>
            </a:r>
          </a:p>
          <a:p>
            <a:r>
              <a:rPr lang="en-GB" dirty="0"/>
              <a:t>Addictive products – customers will buy them no matter what the price. </a:t>
            </a:r>
          </a:p>
        </p:txBody>
      </p:sp>
      <p:sp>
        <p:nvSpPr>
          <p:cNvPr id="4" name="Slide Number Placeholder 3"/>
          <p:cNvSpPr>
            <a:spLocks noGrp="1"/>
          </p:cNvSpPr>
          <p:nvPr>
            <p:ph type="sldNum" sz="quarter" idx="10"/>
          </p:nvPr>
        </p:nvSpPr>
        <p:spPr/>
        <p:txBody>
          <a:bodyPr/>
          <a:lstStyle/>
          <a:p>
            <a:fld id="{9113E492-2BE1-47F6-A827-2A173C8BE478}" type="slidenum">
              <a:rPr lang="en-GB" smtClean="0"/>
              <a:t>22</a:t>
            </a:fld>
            <a:endParaRPr lang="en-GB"/>
          </a:p>
        </p:txBody>
      </p:sp>
    </p:spTree>
    <p:extLst>
      <p:ext uri="{BB962C8B-B14F-4D97-AF65-F5344CB8AC3E}">
        <p14:creationId xmlns:p14="http://schemas.microsoft.com/office/powerpoint/2010/main" val="4056127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10/11/2024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587734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10/11/2024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66690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10/11/2024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9307408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F25684E-0598-4AE1-8E02-D3985A25A99C}" type="datetimeFigureOut">
              <a:rPr lang="en-US" smtClean="0">
                <a:solidFill>
                  <a:prstClr val="black">
                    <a:tint val="75000"/>
                  </a:prstClr>
                </a:solidFill>
              </a:rPr>
              <a:pPr/>
              <a:t>11/10/2024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9376942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F25684E-0598-4AE1-8E02-D3985A25A99C}" type="datetimeFigureOut">
              <a:rPr lang="en-US" smtClean="0">
                <a:solidFill>
                  <a:prstClr val="black">
                    <a:tint val="75000"/>
                  </a:prstClr>
                </a:solidFill>
              </a:rPr>
              <a:pPr/>
              <a:t>11/10/2024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4047985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25684E-0598-4AE1-8E02-D3985A25A99C}" type="datetimeFigureOut">
              <a:rPr lang="en-US" smtClean="0">
                <a:solidFill>
                  <a:prstClr val="black">
                    <a:tint val="75000"/>
                  </a:prstClr>
                </a:solidFill>
              </a:rPr>
              <a:pPr/>
              <a:t>11/10/2024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3363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F25684E-0598-4AE1-8E02-D3985A25A99C}" type="datetimeFigureOut">
              <a:rPr lang="en-US" smtClean="0">
                <a:solidFill>
                  <a:prstClr val="black">
                    <a:tint val="75000"/>
                  </a:prstClr>
                </a:solidFill>
              </a:rPr>
              <a:pPr/>
              <a:t>11/10/2024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5225758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F25684E-0598-4AE1-8E02-D3985A25A99C}" type="datetimeFigureOut">
              <a:rPr lang="en-US" smtClean="0">
                <a:solidFill>
                  <a:prstClr val="black">
                    <a:tint val="75000"/>
                  </a:prstClr>
                </a:solidFill>
              </a:rPr>
              <a:pPr/>
              <a:t>11/10/2024</a:t>
            </a:fld>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3371090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F25684E-0598-4AE1-8E02-D3985A25A99C}" type="datetimeFigureOut">
              <a:rPr lang="en-US" smtClean="0">
                <a:solidFill>
                  <a:prstClr val="black">
                    <a:tint val="75000"/>
                  </a:prstClr>
                </a:solidFill>
              </a:rPr>
              <a:pPr/>
              <a:t>11/10/2024</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322481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25684E-0598-4AE1-8E02-D3985A25A99C}" type="datetimeFigureOut">
              <a:rPr lang="en-US" smtClean="0">
                <a:solidFill>
                  <a:prstClr val="black">
                    <a:tint val="75000"/>
                  </a:prstClr>
                </a:solidFill>
              </a:rPr>
              <a:pPr/>
              <a:t>11/10/2024</a:t>
            </a:fld>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914414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F25684E-0598-4AE1-8E02-D3985A25A99C}" type="datetimeFigureOut">
              <a:rPr lang="en-US" smtClean="0">
                <a:solidFill>
                  <a:prstClr val="black">
                    <a:tint val="75000"/>
                  </a:prstClr>
                </a:solidFill>
              </a:rPr>
              <a:pPr/>
              <a:t>11/10/2024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67278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t>10/11/2024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5845185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F25684E-0598-4AE1-8E02-D3985A25A99C}" type="datetimeFigureOut">
              <a:rPr lang="en-US" smtClean="0">
                <a:solidFill>
                  <a:prstClr val="black">
                    <a:tint val="75000"/>
                  </a:prstClr>
                </a:solidFill>
              </a:rPr>
              <a:pPr/>
              <a:t>11/10/2024</a:t>
            </a:fld>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1878769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F25684E-0598-4AE1-8E02-D3985A25A99C}" type="datetimeFigureOut">
              <a:rPr lang="en-US" smtClean="0">
                <a:solidFill>
                  <a:prstClr val="black">
                    <a:tint val="75000"/>
                  </a:prstClr>
                </a:solidFill>
              </a:rPr>
              <a:pPr/>
              <a:t>11/10/2024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189967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F25684E-0598-4AE1-8E02-D3985A25A99C}" type="datetimeFigureOut">
              <a:rPr lang="en-US" smtClean="0">
                <a:solidFill>
                  <a:prstClr val="black">
                    <a:tint val="75000"/>
                  </a:prstClr>
                </a:solidFill>
              </a:rPr>
              <a:pPr/>
              <a:t>11/10/2024</a:t>
            </a:fld>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7035730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pPr/>
              <a:t>10/11/2024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9672391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pPr/>
              <a:t>10/11/2024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15752326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0C1EECA-D644-4F04-882C-CE601AE152BD}" type="datetimeFigureOut">
              <a:rPr lang="en-GB" smtClean="0"/>
              <a:pPr/>
              <a:t>10/11/2024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42708758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0C1EECA-D644-4F04-882C-CE601AE152BD}" type="datetimeFigureOut">
              <a:rPr lang="en-GB" smtClean="0"/>
              <a:pPr/>
              <a:t>10/11/2024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20017575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F0C1EECA-D644-4F04-882C-CE601AE152BD}" type="datetimeFigureOut">
              <a:rPr lang="en-GB" smtClean="0"/>
              <a:pPr/>
              <a:t>10/11/2024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28741753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F0C1EECA-D644-4F04-882C-CE601AE152BD}" type="datetimeFigureOut">
              <a:rPr lang="en-GB" smtClean="0"/>
              <a:pPr/>
              <a:t>10/11/2024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728273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C1EECA-D644-4F04-882C-CE601AE152BD}" type="datetimeFigureOut">
              <a:rPr lang="en-GB" smtClean="0"/>
              <a:pPr/>
              <a:t>10/11/2024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380144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0C1EECA-D644-4F04-882C-CE601AE152BD}" type="datetimeFigureOut">
              <a:rPr lang="en-GB" smtClean="0"/>
              <a:t>10/11/2024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9778630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pPr/>
              <a:t>10/11/2024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7354405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pPr/>
              <a:t>10/11/2024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10278948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pPr/>
              <a:t>10/11/2024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21163208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F0C1EECA-D644-4F04-882C-CE601AE152BD}" type="datetimeFigureOut">
              <a:rPr lang="en-GB" smtClean="0"/>
              <a:pPr/>
              <a:t>10/11/2024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E1AFFD-E431-4945-8358-AC8F848F815E}" type="slidenum">
              <a:rPr lang="en-GB" smtClean="0"/>
              <a:pPr/>
              <a:t>‹#›</a:t>
            </a:fld>
            <a:endParaRPr lang="en-GB"/>
          </a:p>
        </p:txBody>
      </p:sp>
    </p:spTree>
    <p:extLst>
      <p:ext uri="{BB962C8B-B14F-4D97-AF65-F5344CB8AC3E}">
        <p14:creationId xmlns:p14="http://schemas.microsoft.com/office/powerpoint/2010/main" val="2356660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0C1EECA-D644-4F04-882C-CE601AE152BD}" type="datetimeFigureOut">
              <a:rPr lang="en-GB" smtClean="0"/>
              <a:t>10/11/2024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2288045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F0C1EECA-D644-4F04-882C-CE601AE152BD}" type="datetimeFigureOut">
              <a:rPr lang="en-GB" smtClean="0"/>
              <a:t>10/11/2024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110658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F0C1EECA-D644-4F04-882C-CE601AE152BD}" type="datetimeFigureOut">
              <a:rPr lang="en-GB" smtClean="0"/>
              <a:t>10/11/2024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665282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C1EECA-D644-4F04-882C-CE601AE152BD}" type="datetimeFigureOut">
              <a:rPr lang="en-GB" smtClean="0"/>
              <a:t>10/11/2024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319297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t>10/11/2024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488991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0C1EECA-D644-4F04-882C-CE601AE152BD}" type="datetimeFigureOut">
              <a:rPr lang="en-GB" smtClean="0"/>
              <a:t>10/11/2024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E1AFFD-E431-4945-8358-AC8F848F815E}" type="slidenum">
              <a:rPr lang="en-GB" smtClean="0"/>
              <a:t>‹#›</a:t>
            </a:fld>
            <a:endParaRPr lang="en-GB"/>
          </a:p>
        </p:txBody>
      </p:sp>
    </p:spTree>
    <p:extLst>
      <p:ext uri="{BB962C8B-B14F-4D97-AF65-F5344CB8AC3E}">
        <p14:creationId xmlns:p14="http://schemas.microsoft.com/office/powerpoint/2010/main" val="1572753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C1EECA-D644-4F04-882C-CE601AE152BD}" type="datetimeFigureOut">
              <a:rPr lang="en-GB" smtClean="0"/>
              <a:t>10/11/2024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1AFFD-E431-4945-8358-AC8F848F815E}" type="slidenum">
              <a:rPr lang="en-GB" smtClean="0"/>
              <a:t>‹#›</a:t>
            </a:fld>
            <a:endParaRPr lang="en-GB"/>
          </a:p>
        </p:txBody>
      </p:sp>
    </p:spTree>
    <p:extLst>
      <p:ext uri="{BB962C8B-B14F-4D97-AF65-F5344CB8AC3E}">
        <p14:creationId xmlns:p14="http://schemas.microsoft.com/office/powerpoint/2010/main" val="3656642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25684E-0598-4AE1-8E02-D3985A25A99C}" type="datetimeFigureOut">
              <a:rPr lang="en-US" smtClean="0">
                <a:solidFill>
                  <a:prstClr val="black">
                    <a:tint val="75000"/>
                  </a:prstClr>
                </a:solidFill>
              </a:rPr>
              <a:pPr/>
              <a:t>11/10/2024</a:t>
            </a:fld>
            <a:endParaRPr lang="en-GB">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00A350-7201-43FA-B17F-A666C45166D9}"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3823342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C1EECA-D644-4F04-882C-CE601AE152BD}" type="datetimeFigureOut">
              <a:rPr lang="en-GB" smtClean="0"/>
              <a:pPr/>
              <a:t>10/11/2024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1AFFD-E431-4945-8358-AC8F848F815E}" type="slidenum">
              <a:rPr lang="en-GB" smtClean="0"/>
              <a:pPr/>
              <a:t>‹#›</a:t>
            </a:fld>
            <a:endParaRPr lang="en-GB"/>
          </a:p>
        </p:txBody>
      </p:sp>
    </p:spTree>
    <p:extLst>
      <p:ext uri="{BB962C8B-B14F-4D97-AF65-F5344CB8AC3E}">
        <p14:creationId xmlns:p14="http://schemas.microsoft.com/office/powerpoint/2010/main" val="185573982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JPG"/><Relationship Id="rId5" Type="http://schemas.openxmlformats.org/officeDocument/2006/relationships/image" Target="../media/image2.JP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4.xml"/><Relationship Id="rId5" Type="http://schemas.openxmlformats.org/officeDocument/2006/relationships/image" Target="../media/image31.jpeg"/><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36.png"/><Relationship Id="rId4" Type="http://schemas.openxmlformats.org/officeDocument/2006/relationships/image" Target="../media/image35.png"/></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07327" y="4061217"/>
            <a:ext cx="5777346" cy="2557792"/>
          </a:xfrm>
        </p:spPr>
        <p:txBody>
          <a:bodyPr>
            <a:normAutofit fontScale="40000" lnSpcReduction="20000"/>
          </a:bodyPr>
          <a:lstStyle/>
          <a:p>
            <a:r>
              <a:rPr lang="en-GB" sz="11000" b="1" dirty="0"/>
              <a:t>Edexcel A level Business</a:t>
            </a:r>
          </a:p>
          <a:p>
            <a:endParaRPr lang="en-GB" sz="11000" b="1" dirty="0"/>
          </a:p>
          <a:p>
            <a:r>
              <a:rPr lang="en-GB" sz="9600" dirty="0"/>
              <a:t>1.2.4 Price Elasticity of Demand</a:t>
            </a:r>
          </a:p>
          <a:p>
            <a:endParaRPr lang="en-GB" sz="7600" dirty="0"/>
          </a:p>
          <a:p>
            <a:endParaRPr lang="en-GB" sz="7600" dirty="0"/>
          </a:p>
        </p:txBody>
      </p:sp>
      <p:pic>
        <p:nvPicPr>
          <p:cNvPr id="6" name="Picture 5"/>
          <p:cNvPicPr>
            <a:picLocks noChangeAspect="1"/>
          </p:cNvPicPr>
          <p:nvPr/>
        </p:nvPicPr>
        <p:blipFill>
          <a:blip r:embed="rId3">
            <a:clrChange>
              <a:clrFrom>
                <a:srgbClr val="FD5900"/>
              </a:clrFrom>
              <a:clrTo>
                <a:srgbClr val="FD5900">
                  <a:alpha val="0"/>
                </a:srgbClr>
              </a:clrTo>
            </a:clrChange>
            <a:duotone>
              <a:schemeClr val="accent5">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0" y="0"/>
            <a:ext cx="12192000" cy="3822700"/>
          </a:xfrm>
          <a:prstGeom prst="rect">
            <a:avLst/>
          </a:prstGeom>
        </p:spPr>
      </p:pic>
      <p:sp>
        <p:nvSpPr>
          <p:cNvPr id="7" name="Rectangle 6"/>
          <p:cNvSpPr/>
          <p:nvPr/>
        </p:nvSpPr>
        <p:spPr>
          <a:xfrm>
            <a:off x="0" y="3822700"/>
            <a:ext cx="3074504" cy="3035300"/>
          </a:xfrm>
          <a:prstGeom prst="rect">
            <a:avLst/>
          </a:prstGeom>
          <a:solidFill>
            <a:srgbClr val="1223A7"/>
          </a:solid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p:cNvSpPr/>
          <p:nvPr/>
        </p:nvSpPr>
        <p:spPr>
          <a:xfrm>
            <a:off x="9117496" y="3822700"/>
            <a:ext cx="3074504" cy="3035300"/>
          </a:xfrm>
          <a:prstGeom prst="rect">
            <a:avLst/>
          </a:prstGeom>
          <a:solidFill>
            <a:srgbClr val="1223A7"/>
          </a:solid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8211" y="4638286"/>
            <a:ext cx="1983278" cy="1404127"/>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31390" y="4775493"/>
            <a:ext cx="2246716" cy="1382239"/>
          </a:xfrm>
          <a:prstGeom prst="rect">
            <a:avLst/>
          </a:prstGeom>
        </p:spPr>
      </p:pic>
    </p:spTree>
    <p:extLst>
      <p:ext uri="{BB962C8B-B14F-4D97-AF65-F5344CB8AC3E}">
        <p14:creationId xmlns:p14="http://schemas.microsoft.com/office/powerpoint/2010/main" val="39710885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txBody>
          <a:bodyPr/>
          <a:lstStyle/>
          <a:p>
            <a:r>
              <a:rPr lang="en-GB" dirty="0">
                <a:solidFill>
                  <a:schemeClr val="bg1"/>
                </a:solidFill>
              </a:rPr>
              <a:t>To calculate </a:t>
            </a:r>
            <a:r>
              <a:rPr lang="en-GB" dirty="0" err="1">
                <a:solidFill>
                  <a:schemeClr val="bg1"/>
                </a:solidFill>
              </a:rPr>
              <a:t>PED</a:t>
            </a:r>
            <a:endParaRPr lang="en-GB" dirty="0">
              <a:solidFill>
                <a:schemeClr val="bg1"/>
              </a:solidFill>
            </a:endParaRP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pPr marL="0" indent="0">
              <a:buNone/>
            </a:pPr>
            <a:r>
              <a:rPr lang="en-GB" sz="4800" b="1" i="1" dirty="0"/>
              <a:t>You need two formulae:</a:t>
            </a:r>
          </a:p>
          <a:p>
            <a:pPr marL="514350" indent="-514350">
              <a:buFont typeface="+mj-lt"/>
              <a:buAutoNum type="arabicPeriod"/>
            </a:pPr>
            <a:endParaRPr lang="en-GB" sz="4800" dirty="0"/>
          </a:p>
          <a:p>
            <a:pPr marL="514350" indent="-514350">
              <a:buFont typeface="+mj-lt"/>
              <a:buAutoNum type="arabicPeriod"/>
            </a:pPr>
            <a:r>
              <a:rPr lang="en-GB" sz="4800" dirty="0" err="1"/>
              <a:t>PED</a:t>
            </a:r>
            <a:r>
              <a:rPr lang="en-GB" sz="4800" dirty="0"/>
              <a:t> formula</a:t>
            </a:r>
          </a:p>
          <a:p>
            <a:pPr marL="514350" indent="-514350">
              <a:buFont typeface="+mj-lt"/>
              <a:buAutoNum type="arabicPeriod"/>
            </a:pPr>
            <a:r>
              <a:rPr lang="en-GB" sz="4800" dirty="0"/>
              <a:t>Percentage (%) change formula</a:t>
            </a:r>
          </a:p>
        </p:txBody>
      </p:sp>
    </p:spTree>
    <p:extLst>
      <p:ext uri="{BB962C8B-B14F-4D97-AF65-F5344CB8AC3E}">
        <p14:creationId xmlns:p14="http://schemas.microsoft.com/office/powerpoint/2010/main" val="3628640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solidFill>
            <a:srgbClr val="C00000"/>
          </a:solidFill>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1. </a:t>
            </a:r>
            <a:r>
              <a:rPr lang="en-GB" dirty="0" err="1"/>
              <a:t>PED</a:t>
            </a:r>
            <a:r>
              <a:rPr lang="en-GB" dirty="0"/>
              <a:t> formula</a:t>
            </a:r>
          </a:p>
        </p:txBody>
      </p:sp>
      <p:pic>
        <p:nvPicPr>
          <p:cNvPr id="8" name="Picture 7"/>
          <p:cNvPicPr>
            <a:picLocks noChangeAspect="1"/>
          </p:cNvPicPr>
          <p:nvPr/>
        </p:nvPicPr>
        <p:blipFill>
          <a:blip r:embed="rId2"/>
          <a:stretch>
            <a:fillRect/>
          </a:stretch>
        </p:blipFill>
        <p:spPr>
          <a:xfrm>
            <a:off x="3110474" y="1851238"/>
            <a:ext cx="5971053" cy="47403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23732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2. Percentage (%) change formula</a:t>
            </a:r>
          </a:p>
        </p:txBody>
      </p:sp>
      <p:pic>
        <p:nvPicPr>
          <p:cNvPr id="6" name="Picture 5"/>
          <p:cNvPicPr>
            <a:picLocks noChangeAspect="1"/>
          </p:cNvPicPr>
          <p:nvPr/>
        </p:nvPicPr>
        <p:blipFill>
          <a:blip r:embed="rId3"/>
          <a:stretch>
            <a:fillRect/>
          </a:stretch>
        </p:blipFill>
        <p:spPr>
          <a:xfrm>
            <a:off x="2950995" y="1905421"/>
            <a:ext cx="5976437" cy="44173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44067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txBody>
          <a:bodyPr/>
          <a:lstStyle/>
          <a:p>
            <a:r>
              <a:rPr lang="en-GB" dirty="0">
                <a:solidFill>
                  <a:schemeClr val="bg1"/>
                </a:solidFill>
              </a:rPr>
              <a:t>Percentage (%) change formula walkthrough example</a:t>
            </a:r>
          </a:p>
        </p:txBody>
      </p:sp>
      <p:sp>
        <p:nvSpPr>
          <p:cNvPr id="4" name="Content Placeholder 3"/>
          <p:cNvSpPr txBox="1">
            <a:spLocks noGrp="1"/>
          </p:cNvSpPr>
          <p:nvPr>
            <p:ph idx="1"/>
          </p:nvPr>
        </p:nvSpPr>
        <p:spPr>
          <a:xfrm>
            <a:off x="838200" y="1825625"/>
            <a:ext cx="10515600" cy="3964162"/>
          </a:xfrm>
          <a:prstGeom prst="rect">
            <a:avLst/>
          </a:prstGeom>
          <a:noFill/>
        </p:spPr>
        <p:txBody>
          <a:bodyPr wrap="square" rtlCol="0">
            <a:spAutoFit/>
          </a:bodyPr>
          <a:lstStyle/>
          <a:p>
            <a:r>
              <a:rPr lang="en-GB" b="1" dirty="0"/>
              <a:t>The price of a product for sale rises from £5 to £7, calculate the percentage change using the formula</a:t>
            </a:r>
          </a:p>
          <a:p>
            <a:pPr marL="285750" indent="-285750">
              <a:buFont typeface="Arial" panose="020B0604020202020204" pitchFamily="34" charset="0"/>
              <a:buChar char="•"/>
            </a:pPr>
            <a:r>
              <a:rPr lang="en-GB" dirty="0"/>
              <a:t>Apply the formula: New is £7, Old is £5</a:t>
            </a:r>
          </a:p>
          <a:p>
            <a:pPr marL="285750" indent="-285750">
              <a:buFont typeface="Arial" panose="020B0604020202020204" pitchFamily="34" charset="0"/>
              <a:buChar char="•"/>
            </a:pPr>
            <a:r>
              <a:rPr lang="en-GB" dirty="0"/>
              <a:t>What is the % change?</a:t>
            </a:r>
          </a:p>
          <a:p>
            <a:r>
              <a:rPr lang="en-GB" dirty="0"/>
              <a:t>7-5 = 2÷5 = 0.4</a:t>
            </a:r>
          </a:p>
          <a:p>
            <a:r>
              <a:rPr lang="en-GB" dirty="0"/>
              <a:t>0.4 x 100 = 40% change in price </a:t>
            </a:r>
          </a:p>
          <a:p>
            <a:pPr marL="285750" indent="-285750">
              <a:buFont typeface="Arial" panose="020B0604020202020204" pitchFamily="34" charset="0"/>
              <a:buChar char="•"/>
            </a:pPr>
            <a:r>
              <a:rPr lang="en-GB" dirty="0"/>
              <a:t>Show your answer to two decimal places</a:t>
            </a:r>
          </a:p>
          <a:p>
            <a:pPr marL="285750" indent="-285750">
              <a:buFont typeface="Arial" panose="020B0604020202020204" pitchFamily="34" charset="0"/>
              <a:buChar char="•"/>
            </a:pPr>
            <a:r>
              <a:rPr lang="en-GB" dirty="0"/>
              <a:t>Try some more examples on the next slide</a:t>
            </a:r>
          </a:p>
        </p:txBody>
      </p:sp>
      <p:pic>
        <p:nvPicPr>
          <p:cNvPr id="6" name="Picture 5"/>
          <p:cNvPicPr>
            <a:picLocks noChangeAspect="1"/>
          </p:cNvPicPr>
          <p:nvPr/>
        </p:nvPicPr>
        <p:blipFill>
          <a:blip r:embed="rId2"/>
          <a:stretch>
            <a:fillRect/>
          </a:stretch>
        </p:blipFill>
        <p:spPr>
          <a:xfrm>
            <a:off x="8043500" y="2763371"/>
            <a:ext cx="3044082" cy="22499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154429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Example calculations percentage (%) change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40506521"/>
              </p:ext>
            </p:extLst>
          </p:nvPr>
        </p:nvGraphicFramePr>
        <p:xfrm>
          <a:off x="838200" y="1825625"/>
          <a:ext cx="10515600" cy="3779520"/>
        </p:xfrm>
        <a:graphic>
          <a:graphicData uri="http://schemas.openxmlformats.org/drawingml/2006/table">
            <a:tbl>
              <a:tblPr firstRow="1" bandRow="1">
                <a:tableStyleId>{5C22544A-7EE6-4342-B048-85BDC9FD1C3A}</a:tableStyleId>
              </a:tblPr>
              <a:tblGrid>
                <a:gridCol w="2402711">
                  <a:extLst>
                    <a:ext uri="{9D8B030D-6E8A-4147-A177-3AD203B41FA5}">
                      <a16:colId xmlns:a16="http://schemas.microsoft.com/office/drawing/2014/main" val="1662417517"/>
                    </a:ext>
                  </a:extLst>
                </a:gridCol>
                <a:gridCol w="1803529">
                  <a:extLst>
                    <a:ext uri="{9D8B030D-6E8A-4147-A177-3AD203B41FA5}">
                      <a16:colId xmlns:a16="http://schemas.microsoft.com/office/drawing/2014/main" val="2239930470"/>
                    </a:ext>
                  </a:extLst>
                </a:gridCol>
                <a:gridCol w="2103120">
                  <a:extLst>
                    <a:ext uri="{9D8B030D-6E8A-4147-A177-3AD203B41FA5}">
                      <a16:colId xmlns:a16="http://schemas.microsoft.com/office/drawing/2014/main" val="276209853"/>
                    </a:ext>
                  </a:extLst>
                </a:gridCol>
                <a:gridCol w="2103120">
                  <a:extLst>
                    <a:ext uri="{9D8B030D-6E8A-4147-A177-3AD203B41FA5}">
                      <a16:colId xmlns:a16="http://schemas.microsoft.com/office/drawing/2014/main" val="3431126337"/>
                    </a:ext>
                  </a:extLst>
                </a:gridCol>
                <a:gridCol w="2103120">
                  <a:extLst>
                    <a:ext uri="{9D8B030D-6E8A-4147-A177-3AD203B41FA5}">
                      <a16:colId xmlns:a16="http://schemas.microsoft.com/office/drawing/2014/main" val="1297261462"/>
                    </a:ext>
                  </a:extLst>
                </a:gridCol>
              </a:tblGrid>
              <a:tr h="370840">
                <a:tc>
                  <a:txBody>
                    <a:bodyPr/>
                    <a:lstStyle/>
                    <a:p>
                      <a:pPr algn="l"/>
                      <a:endParaRPr lang="en-GB" sz="280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sz="2800" dirty="0">
                          <a:latin typeface="Arial Black" panose="020B0A04020102020204" pitchFamily="34" charset="0"/>
                        </a:rPr>
                        <a:t>Product </a:t>
                      </a:r>
                    </a:p>
                    <a:p>
                      <a:pPr algn="ctr"/>
                      <a:r>
                        <a:rPr lang="en-GB" sz="2800" dirty="0">
                          <a:latin typeface="Arial Black" panose="020B0A04020102020204" pitchFamily="34"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sz="2800" dirty="0">
                          <a:latin typeface="Arial Black" panose="020B0A04020102020204" pitchFamily="34" charset="0"/>
                        </a:rPr>
                        <a:t>Product </a:t>
                      </a:r>
                    </a:p>
                    <a:p>
                      <a:pPr algn="ctr"/>
                      <a:r>
                        <a:rPr lang="en-GB" sz="2800" dirty="0">
                          <a:latin typeface="Arial Black" panose="020B0A04020102020204" pitchFamily="34" charset="0"/>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sz="2800" dirty="0">
                          <a:latin typeface="Arial Black" panose="020B0A04020102020204" pitchFamily="34" charset="0"/>
                        </a:rPr>
                        <a:t>Product </a:t>
                      </a:r>
                    </a:p>
                    <a:p>
                      <a:pPr algn="ctr"/>
                      <a:r>
                        <a:rPr lang="en-GB" sz="2800" dirty="0">
                          <a:latin typeface="Arial Black" panose="020B0A04020102020204" pitchFamily="34" charset="0"/>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sz="2800" dirty="0">
                          <a:latin typeface="Arial Black" panose="020B0A04020102020204" pitchFamily="34" charset="0"/>
                        </a:rPr>
                        <a:t>Product </a:t>
                      </a:r>
                    </a:p>
                    <a:p>
                      <a:pPr algn="ctr"/>
                      <a:r>
                        <a:rPr lang="en-GB" sz="2800" dirty="0">
                          <a:latin typeface="Arial Black" panose="020B0A04020102020204" pitchFamily="34" charset="0"/>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2850926871"/>
                  </a:ext>
                </a:extLst>
              </a:tr>
              <a:tr h="370840">
                <a:tc>
                  <a:txBody>
                    <a:bodyPr/>
                    <a:lstStyle/>
                    <a:p>
                      <a:r>
                        <a:rPr lang="en-GB" sz="2800" dirty="0">
                          <a:latin typeface="Arial Black" panose="020B0A04020102020204" pitchFamily="34" charset="0"/>
                        </a:rPr>
                        <a:t>Old Price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£300</a:t>
                      </a:r>
                    </a:p>
                    <a:p>
                      <a:pPr lvl="1" algn="r"/>
                      <a:endParaRPr lang="en-GB" sz="280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40748945"/>
                  </a:ext>
                </a:extLst>
              </a:tr>
              <a:tr h="370840">
                <a:tc>
                  <a:txBody>
                    <a:bodyPr/>
                    <a:lstStyle/>
                    <a:p>
                      <a:r>
                        <a:rPr lang="en-GB" sz="2800" dirty="0">
                          <a:latin typeface="Arial Black" panose="020B0A04020102020204" pitchFamily="34" charset="0"/>
                        </a:rPr>
                        <a:t>New price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endParaRPr lang="en-GB" sz="2800" dirty="0">
                        <a:latin typeface="Arial Black" panose="020B0A04020102020204" pitchFamily="34" charset="0"/>
                      </a:endParaRPr>
                    </a:p>
                    <a:p>
                      <a:pPr lvl="1" algn="r"/>
                      <a:r>
                        <a:rPr lang="en-GB" sz="2800" dirty="0">
                          <a:latin typeface="Arial Black" panose="020B0A04020102020204" pitchFamily="34" charset="0"/>
                        </a:rPr>
                        <a:t>£290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14490648"/>
                  </a:ext>
                </a:extLst>
              </a:tr>
              <a:tr h="370840">
                <a:tc>
                  <a:txBody>
                    <a:bodyPr/>
                    <a:lstStyle/>
                    <a:p>
                      <a:r>
                        <a:rPr lang="en-GB" sz="2400" dirty="0">
                          <a:latin typeface="Arial Black" panose="020B0A04020102020204" pitchFamily="34" charset="0"/>
                        </a:rPr>
                        <a:t>Percentage (%) Change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dirty="0">
                        <a:latin typeface="Arial Black" panose="020B0A04020102020204" pitchFamily="34" charset="0"/>
                      </a:endParaRPr>
                    </a:p>
                    <a:p>
                      <a:endParaRPr lang="en-GB" sz="280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280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53177181"/>
                  </a:ext>
                </a:extLst>
              </a:tr>
            </a:tbl>
          </a:graphicData>
        </a:graphic>
      </p:graphicFrame>
    </p:spTree>
    <p:extLst>
      <p:ext uri="{BB962C8B-B14F-4D97-AF65-F5344CB8AC3E}">
        <p14:creationId xmlns:p14="http://schemas.microsoft.com/office/powerpoint/2010/main" val="36513805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Example answers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66929560"/>
              </p:ext>
            </p:extLst>
          </p:nvPr>
        </p:nvGraphicFramePr>
        <p:xfrm>
          <a:off x="838200" y="1825625"/>
          <a:ext cx="10515600" cy="2804160"/>
        </p:xfrm>
        <a:graphic>
          <a:graphicData uri="http://schemas.openxmlformats.org/drawingml/2006/table">
            <a:tbl>
              <a:tblPr firstRow="1" bandRow="1">
                <a:tableStyleId>{5C22544A-7EE6-4342-B048-85BDC9FD1C3A}</a:tableStyleId>
              </a:tblPr>
              <a:tblGrid>
                <a:gridCol w="2402711">
                  <a:extLst>
                    <a:ext uri="{9D8B030D-6E8A-4147-A177-3AD203B41FA5}">
                      <a16:colId xmlns:a16="http://schemas.microsoft.com/office/drawing/2014/main" val="1662417517"/>
                    </a:ext>
                  </a:extLst>
                </a:gridCol>
                <a:gridCol w="1803529">
                  <a:extLst>
                    <a:ext uri="{9D8B030D-6E8A-4147-A177-3AD203B41FA5}">
                      <a16:colId xmlns:a16="http://schemas.microsoft.com/office/drawing/2014/main" val="2239930470"/>
                    </a:ext>
                  </a:extLst>
                </a:gridCol>
                <a:gridCol w="2103120">
                  <a:extLst>
                    <a:ext uri="{9D8B030D-6E8A-4147-A177-3AD203B41FA5}">
                      <a16:colId xmlns:a16="http://schemas.microsoft.com/office/drawing/2014/main" val="276209853"/>
                    </a:ext>
                  </a:extLst>
                </a:gridCol>
                <a:gridCol w="2103120">
                  <a:extLst>
                    <a:ext uri="{9D8B030D-6E8A-4147-A177-3AD203B41FA5}">
                      <a16:colId xmlns:a16="http://schemas.microsoft.com/office/drawing/2014/main" val="3431126337"/>
                    </a:ext>
                  </a:extLst>
                </a:gridCol>
                <a:gridCol w="2103120">
                  <a:extLst>
                    <a:ext uri="{9D8B030D-6E8A-4147-A177-3AD203B41FA5}">
                      <a16:colId xmlns:a16="http://schemas.microsoft.com/office/drawing/2014/main" val="1297261462"/>
                    </a:ext>
                  </a:extLst>
                </a:gridCol>
              </a:tblGrid>
              <a:tr h="370840">
                <a:tc>
                  <a:txBody>
                    <a:bodyPr/>
                    <a:lstStyle/>
                    <a:p>
                      <a:pPr algn="l"/>
                      <a:endParaRPr lang="en-GB" sz="280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sz="2800" dirty="0">
                          <a:latin typeface="Arial Black" panose="020B0A04020102020204" pitchFamily="34" charset="0"/>
                        </a:rPr>
                        <a:t>Product </a:t>
                      </a:r>
                    </a:p>
                    <a:p>
                      <a:pPr algn="ctr"/>
                      <a:r>
                        <a:rPr lang="en-GB" sz="2800" dirty="0">
                          <a:latin typeface="Arial Black" panose="020B0A04020102020204" pitchFamily="34" charset="0"/>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sz="2800" dirty="0">
                          <a:latin typeface="Arial Black" panose="020B0A04020102020204" pitchFamily="34" charset="0"/>
                        </a:rPr>
                        <a:t>Product </a:t>
                      </a:r>
                    </a:p>
                    <a:p>
                      <a:pPr algn="ctr"/>
                      <a:r>
                        <a:rPr lang="en-GB" sz="2800" dirty="0">
                          <a:latin typeface="Arial Black" panose="020B0A04020102020204" pitchFamily="34" charset="0"/>
                        </a:rPr>
                        <a:t>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sz="2800" dirty="0">
                          <a:latin typeface="Arial Black" panose="020B0A04020102020204" pitchFamily="34" charset="0"/>
                        </a:rPr>
                        <a:t>Product </a:t>
                      </a:r>
                    </a:p>
                    <a:p>
                      <a:pPr algn="ctr"/>
                      <a:r>
                        <a:rPr lang="en-GB" sz="2800" dirty="0">
                          <a:latin typeface="Arial Black" panose="020B0A04020102020204" pitchFamily="34" charset="0"/>
                        </a:rPr>
                        <a:t>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GB" sz="2800" dirty="0">
                          <a:latin typeface="Arial Black" panose="020B0A04020102020204" pitchFamily="34" charset="0"/>
                        </a:rPr>
                        <a:t>Product </a:t>
                      </a:r>
                    </a:p>
                    <a:p>
                      <a:pPr algn="ctr"/>
                      <a:r>
                        <a:rPr lang="en-GB" sz="2800" dirty="0">
                          <a:latin typeface="Arial Black" panose="020B0A04020102020204" pitchFamily="34" charset="0"/>
                        </a:rPr>
                        <a:t>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2850926871"/>
                  </a:ext>
                </a:extLst>
              </a:tr>
              <a:tr h="370840">
                <a:tc>
                  <a:txBody>
                    <a:bodyPr/>
                    <a:lstStyle/>
                    <a:p>
                      <a:r>
                        <a:rPr lang="en-GB" sz="2800" dirty="0">
                          <a:latin typeface="Arial Black" panose="020B0A04020102020204" pitchFamily="34" charset="0"/>
                        </a:rPr>
                        <a:t>Old Price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£300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40748945"/>
                  </a:ext>
                </a:extLst>
              </a:tr>
              <a:tr h="370840">
                <a:tc>
                  <a:txBody>
                    <a:bodyPr/>
                    <a:lstStyle/>
                    <a:p>
                      <a:r>
                        <a:rPr lang="en-GB" sz="2800" dirty="0">
                          <a:latin typeface="Arial Black" panose="020B0A04020102020204" pitchFamily="34" charset="0"/>
                        </a:rPr>
                        <a:t>New price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£290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1" algn="r"/>
                      <a:r>
                        <a:rPr lang="en-GB" sz="2800" dirty="0">
                          <a:latin typeface="Arial Black" panose="020B0A04020102020204" pitchFamily="34"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14490648"/>
                  </a:ext>
                </a:extLst>
              </a:tr>
              <a:tr h="370840">
                <a:tc>
                  <a:txBody>
                    <a:bodyPr/>
                    <a:lstStyle/>
                    <a:p>
                      <a:r>
                        <a:rPr lang="en-GB" sz="2400" dirty="0">
                          <a:latin typeface="Arial Black" panose="020B0A04020102020204" pitchFamily="34" charset="0"/>
                        </a:rPr>
                        <a:t>Percentage (%) Change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GB" sz="2800" b="0" dirty="0">
                          <a:solidFill>
                            <a:srgbClr val="FF0000"/>
                          </a:solidFill>
                          <a:latin typeface="Arial Black" panose="020B0A04020102020204" pitchFamily="34" charset="0"/>
                        </a:rPr>
                        <a:t>-3.33%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GB" sz="2800" b="0" dirty="0">
                          <a:solidFill>
                            <a:srgbClr val="FF0000"/>
                          </a:solidFill>
                          <a:latin typeface="Arial Black" panose="020B0A04020102020204" pitchFamily="34" charset="0"/>
                        </a:rPr>
                        <a:t>-47.27%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GB" sz="2800" b="0" dirty="0">
                          <a:solidFill>
                            <a:srgbClr val="FF0000"/>
                          </a:solidFill>
                          <a:latin typeface="Arial Black" panose="020B0A04020102020204" pitchFamily="34"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a:r>
                        <a:rPr lang="en-GB" sz="2800" b="0" dirty="0">
                          <a:solidFill>
                            <a:srgbClr val="FF0000"/>
                          </a:solidFill>
                          <a:latin typeface="Arial Black" panose="020B0A04020102020204" pitchFamily="34" charset="0"/>
                        </a:rPr>
                        <a:t>8.33%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53177181"/>
                  </a:ext>
                </a:extLst>
              </a:tr>
            </a:tbl>
          </a:graphicData>
        </a:graphic>
      </p:graphicFrame>
    </p:spTree>
    <p:extLst>
      <p:ext uri="{BB962C8B-B14F-4D97-AF65-F5344CB8AC3E}">
        <p14:creationId xmlns:p14="http://schemas.microsoft.com/office/powerpoint/2010/main" val="2478100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Example </a:t>
            </a:r>
            <a:r>
              <a:rPr lang="en-GB" dirty="0" err="1"/>
              <a:t>PED</a:t>
            </a:r>
            <a:r>
              <a:rPr lang="en-GB" dirty="0"/>
              <a:t> Calculation: sunglasses shop</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a:solidFill>
                  <a:schemeClr val="tx1"/>
                </a:solidFill>
              </a:rPr>
              <a:t>Sam owns a sunglasses shop</a:t>
            </a:r>
          </a:p>
          <a:p>
            <a:r>
              <a:rPr lang="en-GB" dirty="0">
                <a:solidFill>
                  <a:schemeClr val="tx1"/>
                </a:solidFill>
              </a:rPr>
              <a:t>She wants to know how elastic the demand for some of her products is</a:t>
            </a:r>
          </a:p>
          <a:p>
            <a:r>
              <a:rPr lang="en-GB" dirty="0">
                <a:solidFill>
                  <a:schemeClr val="tx1"/>
                </a:solidFill>
              </a:rPr>
              <a:t>This will help her to decide if she should put her prices up or not. </a:t>
            </a:r>
          </a:p>
          <a:p>
            <a:r>
              <a:rPr lang="en-GB" dirty="0"/>
              <a:t>If she puts the price of her best selling sunglasses up from £35 to £55 then she expects to sell 45% less</a:t>
            </a:r>
          </a:p>
          <a:p>
            <a:r>
              <a:rPr lang="en-GB" b="1" dirty="0">
                <a:solidFill>
                  <a:srgbClr val="FF0000"/>
                </a:solidFill>
              </a:rPr>
              <a:t>Calculate PED and comment on the elasticity of demand</a:t>
            </a:r>
          </a:p>
          <a:p>
            <a:endParaRPr lang="en-GB" dirty="0"/>
          </a:p>
        </p:txBody>
      </p:sp>
      <p:pic>
        <p:nvPicPr>
          <p:cNvPr id="5" name="Content Placeholder 4"/>
          <p:cNvPicPr>
            <a:picLocks noGrp="1" noChangeAspect="1"/>
          </p:cNvPicPr>
          <p:nvPr>
            <p:ph sz="half" idx="2"/>
          </p:nvPr>
        </p:nvPicPr>
        <p:blipFill>
          <a:blip r:embed="rId2"/>
          <a:stretch>
            <a:fillRect/>
          </a:stretch>
        </p:blipFill>
        <p:spPr>
          <a:xfrm>
            <a:off x="6172200" y="2350927"/>
            <a:ext cx="5181600" cy="33007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84089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Example PED calculation walkthrough</a:t>
            </a:r>
          </a:p>
        </p:txBody>
      </p:sp>
      <p:sp>
        <p:nvSpPr>
          <p:cNvPr id="3" name="Content Placeholder 2"/>
          <p:cNvSpPr>
            <a:spLocks noGrp="1"/>
          </p:cNvSpPr>
          <p:nvPr>
            <p:ph idx="1"/>
          </p:nvPr>
        </p:nvSpPr>
        <p:spPr>
          <a:ln/>
        </p:spPr>
        <p:style>
          <a:lnRef idx="2">
            <a:schemeClr val="dk1"/>
          </a:lnRef>
          <a:fillRef idx="1">
            <a:schemeClr val="lt1"/>
          </a:fillRef>
          <a:effectRef idx="0">
            <a:schemeClr val="dk1"/>
          </a:effectRef>
          <a:fontRef idx="minor">
            <a:schemeClr val="dk1"/>
          </a:fontRef>
        </p:style>
        <p:txBody>
          <a:bodyPr>
            <a:normAutofit/>
          </a:bodyPr>
          <a:lstStyle/>
          <a:p>
            <a:r>
              <a:rPr lang="en-GB" sz="3600" dirty="0"/>
              <a:t>Step 1 – Use the percentage (%) change formula</a:t>
            </a:r>
          </a:p>
          <a:p>
            <a:pPr marL="0" indent="0">
              <a:buNone/>
            </a:pPr>
            <a:r>
              <a:rPr lang="en-GB" sz="3600" b="1" dirty="0">
                <a:solidFill>
                  <a:srgbClr val="FF0000"/>
                </a:solidFill>
              </a:rPr>
              <a:t>£55 – £35 ÷ 35  x 100 = 57.14% </a:t>
            </a:r>
          </a:p>
          <a:p>
            <a:pPr marL="0" indent="0">
              <a:buNone/>
            </a:pPr>
            <a:endParaRPr lang="en-GB" sz="3600" b="1" dirty="0">
              <a:solidFill>
                <a:srgbClr val="FF0000"/>
              </a:solidFill>
            </a:endParaRPr>
          </a:p>
          <a:p>
            <a:r>
              <a:rPr lang="en-GB" sz="3600" dirty="0"/>
              <a:t>Step 2 –  Use the </a:t>
            </a:r>
            <a:r>
              <a:rPr lang="en-GB" sz="3600" dirty="0" err="1"/>
              <a:t>PED</a:t>
            </a:r>
            <a:r>
              <a:rPr lang="en-GB" sz="3600" dirty="0"/>
              <a:t> formula</a:t>
            </a:r>
          </a:p>
          <a:p>
            <a:pPr marL="0" indent="0">
              <a:buNone/>
            </a:pPr>
            <a:r>
              <a:rPr lang="en-GB" sz="3600" b="1" dirty="0">
                <a:solidFill>
                  <a:srgbClr val="FF0000"/>
                </a:solidFill>
              </a:rPr>
              <a:t>-45% ÷ 57.14% = PED -0.79 </a:t>
            </a:r>
          </a:p>
          <a:p>
            <a:pPr marL="0" indent="0">
              <a:buNone/>
            </a:pPr>
            <a:r>
              <a:rPr lang="en-GB" sz="3600" b="1" dirty="0">
                <a:solidFill>
                  <a:srgbClr val="FF0000"/>
                </a:solidFill>
              </a:rPr>
              <a:t>(rounded to 2 decimal places)</a:t>
            </a:r>
          </a:p>
          <a:p>
            <a:endParaRPr lang="en-GB" dirty="0"/>
          </a:p>
          <a:p>
            <a:endParaRPr lang="en-GB" dirty="0"/>
          </a:p>
        </p:txBody>
      </p:sp>
    </p:spTree>
    <p:extLst>
      <p:ext uri="{BB962C8B-B14F-4D97-AF65-F5344CB8AC3E}">
        <p14:creationId xmlns:p14="http://schemas.microsoft.com/office/powerpoint/2010/main" val="1375831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Answer to the example </a:t>
            </a:r>
            <a:r>
              <a:rPr lang="en-GB" dirty="0" err="1"/>
              <a:t>PED</a:t>
            </a:r>
            <a:r>
              <a:rPr lang="en-GB" dirty="0"/>
              <a:t> calculation: sunglasses shop</a:t>
            </a:r>
          </a:p>
        </p:txBody>
      </p:sp>
      <p:sp>
        <p:nvSpPr>
          <p:cNvPr id="9" name="Content Placeholder 8"/>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The PED value for Sam’s Sunglasses business is -0.79</a:t>
            </a:r>
          </a:p>
          <a:p>
            <a:r>
              <a:rPr lang="en-GB" dirty="0"/>
              <a:t>The PED value is between 0 and 1</a:t>
            </a:r>
          </a:p>
          <a:p>
            <a:r>
              <a:rPr lang="en-GB" dirty="0"/>
              <a:t>This means the price is inelastic</a:t>
            </a:r>
          </a:p>
          <a:p>
            <a:r>
              <a:rPr lang="en-GB" dirty="0"/>
              <a:t>This means that her customers will continue to buy if she puts her prices up</a:t>
            </a:r>
          </a:p>
          <a:p>
            <a:r>
              <a:rPr lang="en-GB" dirty="0"/>
              <a:t>Sam can use this for decision making about price changes</a:t>
            </a:r>
          </a:p>
        </p:txBody>
      </p:sp>
      <p:pic>
        <p:nvPicPr>
          <p:cNvPr id="2050" name="Picture 2" descr="Woman Glasses Girl - Free photo on Pixabay"/>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6294921" y="2415553"/>
            <a:ext cx="4908701" cy="31714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6112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What does the PED value mean?</a:t>
            </a:r>
          </a:p>
        </p:txBody>
      </p:sp>
      <p:sp>
        <p:nvSpPr>
          <p:cNvPr id="3" name="Text Placeholder 2"/>
          <p:cNvSpPr>
            <a:spLocks noGrp="1"/>
          </p:cNvSpPr>
          <p:nvPr>
            <p:ph type="body" idx="1"/>
          </p:nvPr>
        </p:nvSpPr>
        <p:spPr/>
        <p:style>
          <a:lnRef idx="1">
            <a:schemeClr val="accent4"/>
          </a:lnRef>
          <a:fillRef idx="2">
            <a:schemeClr val="accent4"/>
          </a:fillRef>
          <a:effectRef idx="1">
            <a:schemeClr val="accent4"/>
          </a:effectRef>
          <a:fontRef idx="minor">
            <a:schemeClr val="dk1"/>
          </a:fontRef>
        </p:style>
        <p:txBody>
          <a:bodyPr>
            <a:normAutofit/>
          </a:bodyPr>
          <a:lstStyle/>
          <a:p>
            <a:r>
              <a:rPr lang="en-GB" sz="4000" dirty="0"/>
              <a:t>Value greater than 1</a:t>
            </a:r>
          </a:p>
        </p:txBody>
      </p:sp>
      <p:sp>
        <p:nvSpPr>
          <p:cNvPr id="4" name="Content Placeholder 3"/>
          <p:cNvSpPr>
            <a:spLocks noGrp="1"/>
          </p:cNvSpPr>
          <p:nvPr>
            <p:ph sz="half" idx="2"/>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a:t>Elastic demand </a:t>
            </a:r>
          </a:p>
          <a:p>
            <a:r>
              <a:rPr lang="en-GB" dirty="0"/>
              <a:t>Demand for the product is very sensitive to a change in price</a:t>
            </a:r>
          </a:p>
          <a:p>
            <a:r>
              <a:rPr lang="en-GB" dirty="0"/>
              <a:t>Customers will switch to a different brand or alternative product if the price rises</a:t>
            </a:r>
          </a:p>
          <a:p>
            <a:r>
              <a:rPr lang="en-GB" sz="3200" dirty="0"/>
              <a:t>Examples:</a:t>
            </a:r>
          </a:p>
          <a:p>
            <a:pPr marL="457200" lvl="1" indent="0">
              <a:buNone/>
            </a:pPr>
            <a:r>
              <a:rPr lang="en-GB" sz="2800" dirty="0"/>
              <a:t>-1.75</a:t>
            </a:r>
          </a:p>
          <a:p>
            <a:pPr marL="457200" lvl="1" indent="0">
              <a:buNone/>
            </a:pPr>
            <a:r>
              <a:rPr lang="en-GB" sz="2800" dirty="0"/>
              <a:t>-2.45 </a:t>
            </a:r>
          </a:p>
          <a:p>
            <a:pPr marL="457200" lvl="1" indent="0">
              <a:buNone/>
            </a:pPr>
            <a:r>
              <a:rPr lang="en-GB" sz="2800" dirty="0"/>
              <a:t>-8.00</a:t>
            </a:r>
          </a:p>
          <a:p>
            <a:endParaRPr lang="en-GB" dirty="0"/>
          </a:p>
          <a:p>
            <a:endParaRPr lang="en-GB" dirty="0"/>
          </a:p>
        </p:txBody>
      </p:sp>
      <p:sp>
        <p:nvSpPr>
          <p:cNvPr id="5" name="Text Placeholder 4"/>
          <p:cNvSpPr>
            <a:spLocks noGrp="1"/>
          </p:cNvSpPr>
          <p:nvPr>
            <p:ph type="body" sz="quarter" idx="3"/>
          </p:nvPr>
        </p:nvSpPr>
        <p:spPr/>
        <p:style>
          <a:lnRef idx="1">
            <a:schemeClr val="accent6"/>
          </a:lnRef>
          <a:fillRef idx="2">
            <a:schemeClr val="accent6"/>
          </a:fillRef>
          <a:effectRef idx="1">
            <a:schemeClr val="accent6"/>
          </a:effectRef>
          <a:fontRef idx="minor">
            <a:schemeClr val="dk1"/>
          </a:fontRef>
        </p:style>
        <p:txBody>
          <a:bodyPr>
            <a:normAutofit fontScale="25000" lnSpcReduction="20000"/>
          </a:bodyPr>
          <a:lstStyle/>
          <a:p>
            <a:endParaRPr lang="en-GB" dirty="0">
              <a:solidFill>
                <a:srgbClr val="0070C0"/>
              </a:solidFill>
            </a:endParaRPr>
          </a:p>
          <a:p>
            <a:endParaRPr lang="en-GB" dirty="0">
              <a:solidFill>
                <a:srgbClr val="0070C0"/>
              </a:solidFill>
            </a:endParaRPr>
          </a:p>
          <a:p>
            <a:r>
              <a:rPr lang="en-GB" sz="14400" dirty="0">
                <a:solidFill>
                  <a:schemeClr val="tx1"/>
                </a:solidFill>
              </a:rPr>
              <a:t>Values between 0 and 1</a:t>
            </a:r>
          </a:p>
          <a:p>
            <a:endParaRPr lang="en-GB" dirty="0"/>
          </a:p>
        </p:txBody>
      </p:sp>
      <p:sp>
        <p:nvSpPr>
          <p:cNvPr id="6" name="Content Placeholder 5"/>
          <p:cNvSpPr>
            <a:spLocks noGrp="1"/>
          </p:cNvSpPr>
          <p:nvPr>
            <p:ph sz="quarter" idx="4"/>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r>
              <a:rPr lang="en-GB" dirty="0"/>
              <a:t>Inelastic demand</a:t>
            </a:r>
          </a:p>
          <a:p>
            <a:r>
              <a:rPr lang="en-GB" dirty="0"/>
              <a:t>Very little change in demand with a change in price</a:t>
            </a:r>
          </a:p>
          <a:p>
            <a:r>
              <a:rPr lang="en-GB" dirty="0"/>
              <a:t>Customers will pay the higher price to get the product</a:t>
            </a:r>
          </a:p>
          <a:p>
            <a:r>
              <a:rPr lang="en-GB" dirty="0"/>
              <a:t>Examples </a:t>
            </a:r>
          </a:p>
          <a:p>
            <a:pPr marL="457200" lvl="1" indent="0">
              <a:buNone/>
            </a:pPr>
            <a:r>
              <a:rPr lang="en-GB" sz="2800" dirty="0"/>
              <a:t>-0.1</a:t>
            </a:r>
          </a:p>
          <a:p>
            <a:pPr marL="457200" lvl="1" indent="0">
              <a:buNone/>
            </a:pPr>
            <a:r>
              <a:rPr lang="en-GB" sz="2800" dirty="0"/>
              <a:t>-0.005</a:t>
            </a:r>
          </a:p>
          <a:p>
            <a:pPr marL="457200" lvl="1" indent="0">
              <a:buNone/>
            </a:pPr>
            <a:r>
              <a:rPr lang="en-GB" sz="2800" dirty="0"/>
              <a:t>-0.98</a:t>
            </a:r>
          </a:p>
          <a:p>
            <a:endParaRPr lang="en-GB" dirty="0"/>
          </a:p>
        </p:txBody>
      </p:sp>
    </p:spTree>
    <p:extLst>
      <p:ext uri="{BB962C8B-B14F-4D97-AF65-F5344CB8AC3E}">
        <p14:creationId xmlns:p14="http://schemas.microsoft.com/office/powerpoint/2010/main" val="4166714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77875"/>
          </a:xfrm>
          <a:solidFill>
            <a:schemeClr val="accent5">
              <a:lumMod val="50000"/>
            </a:schemeClr>
          </a:solidFill>
        </p:spPr>
        <p:style>
          <a:lnRef idx="2">
            <a:schemeClr val="dk1">
              <a:shade val="50000"/>
            </a:schemeClr>
          </a:lnRef>
          <a:fillRef idx="1">
            <a:schemeClr val="dk1"/>
          </a:fillRef>
          <a:effectRef idx="0">
            <a:schemeClr val="dk1"/>
          </a:effectRef>
          <a:fontRef idx="minor">
            <a:schemeClr val="lt1"/>
          </a:fontRef>
        </p:style>
        <p:txBody>
          <a:bodyPr/>
          <a:lstStyle/>
          <a:p>
            <a:pPr algn="ctr"/>
            <a:r>
              <a:rPr lang="en-GB" dirty="0"/>
              <a:t>Theme 1 </a:t>
            </a:r>
            <a:r>
              <a:rPr lang="en-GB"/>
              <a:t>Retrieval Quiz</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09644371"/>
              </p:ext>
            </p:extLst>
          </p:nvPr>
        </p:nvGraphicFramePr>
        <p:xfrm>
          <a:off x="838200" y="1513896"/>
          <a:ext cx="10515600" cy="4853324"/>
        </p:xfrm>
        <a:graphic>
          <a:graphicData uri="http://schemas.openxmlformats.org/drawingml/2006/table">
            <a:tbl>
              <a:tblPr firstRow="1" bandRow="1">
                <a:tableStyleId>{5C22544A-7EE6-4342-B048-85BDC9FD1C3A}</a:tableStyleId>
              </a:tblPr>
              <a:tblGrid>
                <a:gridCol w="3505200">
                  <a:extLst>
                    <a:ext uri="{9D8B030D-6E8A-4147-A177-3AD203B41FA5}">
                      <a16:colId xmlns:a16="http://schemas.microsoft.com/office/drawing/2014/main" val="933965345"/>
                    </a:ext>
                  </a:extLst>
                </a:gridCol>
                <a:gridCol w="3505200">
                  <a:extLst>
                    <a:ext uri="{9D8B030D-6E8A-4147-A177-3AD203B41FA5}">
                      <a16:colId xmlns:a16="http://schemas.microsoft.com/office/drawing/2014/main" val="2443377386"/>
                    </a:ext>
                  </a:extLst>
                </a:gridCol>
                <a:gridCol w="3505200">
                  <a:extLst>
                    <a:ext uri="{9D8B030D-6E8A-4147-A177-3AD203B41FA5}">
                      <a16:colId xmlns:a16="http://schemas.microsoft.com/office/drawing/2014/main" val="3868400945"/>
                    </a:ext>
                  </a:extLst>
                </a:gridCol>
              </a:tblGrid>
              <a:tr h="1213331">
                <a:tc>
                  <a:txBody>
                    <a:bodyPr/>
                    <a:lstStyle/>
                    <a:p>
                      <a:r>
                        <a:rPr lang="en-GB" sz="4800" dirty="0"/>
                        <a:t>1 point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4800" dirty="0"/>
                        <a:t>2 points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4800" dirty="0"/>
                        <a:t>3 points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5475715"/>
                  </a:ext>
                </a:extLst>
              </a:tr>
              <a:tr h="1213331">
                <a:tc>
                  <a:txBody>
                    <a:bodyPr/>
                    <a:lstStyle/>
                    <a:p>
                      <a:r>
                        <a:rPr lang="en-GB" sz="2400" b="0" dirty="0">
                          <a:latin typeface="Arial Black" panose="020B0A04020102020204" pitchFamily="34" charset="0"/>
                        </a:rPr>
                        <a:t>A.  Where would you find ‘market</a:t>
                      </a:r>
                      <a:r>
                        <a:rPr lang="en-GB" sz="2400" b="0" baseline="0" dirty="0">
                          <a:latin typeface="Arial Black" panose="020B0A04020102020204" pitchFamily="34" charset="0"/>
                        </a:rPr>
                        <a:t> clearing’?</a:t>
                      </a:r>
                      <a:endParaRPr lang="en-GB" sz="2400" b="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r>
                        <a:rPr lang="en-GB" sz="2400" b="0" dirty="0">
                          <a:latin typeface="Arial Black" panose="020B0A04020102020204" pitchFamily="34" charset="0"/>
                        </a:rPr>
                        <a:t>D.  Compare the terms risk</a:t>
                      </a:r>
                      <a:r>
                        <a:rPr lang="en-GB" sz="2400" b="0" baseline="0" dirty="0">
                          <a:latin typeface="Arial Black" panose="020B0A04020102020204" pitchFamily="34" charset="0"/>
                        </a:rPr>
                        <a:t> and uncertainty</a:t>
                      </a:r>
                      <a:endParaRPr lang="en-GB" sz="2400" b="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r>
                        <a:rPr lang="en-GB" sz="2400" b="0" dirty="0">
                          <a:latin typeface="Arial Black" panose="020B0A04020102020204" pitchFamily="34" charset="0"/>
                        </a:rPr>
                        <a:t>G.  Explain the limitations of market research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725538806"/>
                  </a:ext>
                </a:extLst>
              </a:tr>
              <a:tr h="1213331">
                <a:tc>
                  <a:txBody>
                    <a:bodyPr/>
                    <a:lstStyle/>
                    <a:p>
                      <a:r>
                        <a:rPr lang="en-GB" sz="2400" b="0" dirty="0">
                          <a:latin typeface="Arial Black" panose="020B0A04020102020204" pitchFamily="34" charset="0"/>
                        </a:rPr>
                        <a:t>B.  What does ‘added value</a:t>
                      </a:r>
                      <a:r>
                        <a:rPr lang="en-GB" sz="2400" b="0" baseline="0" dirty="0">
                          <a:latin typeface="Arial Black" panose="020B0A04020102020204" pitchFamily="34" charset="0"/>
                        </a:rPr>
                        <a:t>’ mean?</a:t>
                      </a:r>
                      <a:endParaRPr lang="en-GB" sz="2400" b="0" dirty="0">
                        <a:latin typeface="Arial Black" panose="020B0A040201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r>
                        <a:rPr lang="en-GB" sz="2400" b="0" dirty="0">
                          <a:latin typeface="Arial Black" panose="020B0A04020102020204" pitchFamily="34" charset="0"/>
                        </a:rPr>
                        <a:t>E.  Compare consumer needs and wants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r>
                        <a:rPr lang="en-GB" sz="2400" b="0" dirty="0">
                          <a:latin typeface="Arial Black" panose="020B0A04020102020204" pitchFamily="34" charset="0"/>
                        </a:rPr>
                        <a:t>H.  Explain the purpose of product differentiation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4276997150"/>
                  </a:ext>
                </a:extLst>
              </a:tr>
              <a:tr h="1213331">
                <a:tc>
                  <a:txBody>
                    <a:bodyPr/>
                    <a:lstStyle/>
                    <a:p>
                      <a:r>
                        <a:rPr lang="en-GB" sz="2400" b="0" dirty="0">
                          <a:latin typeface="Arial Black" panose="020B0A04020102020204" pitchFamily="34" charset="0"/>
                        </a:rPr>
                        <a:t>C.  Define the term ‘seasonality’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r>
                        <a:rPr lang="en-GB" sz="2400" b="0" dirty="0">
                          <a:latin typeface="Arial Black" panose="020B0A04020102020204" pitchFamily="34" charset="0"/>
                        </a:rPr>
                        <a:t>F.  Give two ways to add value to fish products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r>
                        <a:rPr lang="en-GB" sz="2400" b="0" dirty="0">
                          <a:latin typeface="Arial Black" panose="020B0A04020102020204" pitchFamily="34" charset="0"/>
                        </a:rPr>
                        <a:t>I.  Explain the characteristics of mass markets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412868251"/>
                  </a:ext>
                </a:extLst>
              </a:tr>
            </a:tbl>
          </a:graphicData>
        </a:graphic>
      </p:graphicFrame>
    </p:spTree>
    <p:extLst>
      <p:ext uri="{BB962C8B-B14F-4D97-AF65-F5344CB8AC3E}">
        <p14:creationId xmlns:p14="http://schemas.microsoft.com/office/powerpoint/2010/main" val="26123450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style>
          <a:lnRef idx="2">
            <a:schemeClr val="dk1"/>
          </a:lnRef>
          <a:fillRef idx="1">
            <a:schemeClr val="lt1"/>
          </a:fillRef>
          <a:effectRef idx="0">
            <a:schemeClr val="dk1"/>
          </a:effectRef>
          <a:fontRef idx="minor">
            <a:schemeClr val="dk1"/>
          </a:fontRef>
        </p:style>
        <p:txBody>
          <a:bodyPr>
            <a:noAutofit/>
          </a:bodyPr>
          <a:lstStyle/>
          <a:p>
            <a:r>
              <a:rPr lang="en-GB" sz="4400" b="1" dirty="0">
                <a:solidFill>
                  <a:schemeClr val="tx1"/>
                </a:solidFill>
              </a:rPr>
              <a:t>Interpretation of numerical values of price elasticity of demand</a:t>
            </a:r>
          </a:p>
        </p:txBody>
      </p:sp>
      <p:pic>
        <p:nvPicPr>
          <p:cNvPr id="2" name="Picture 1">
            <a:extLst>
              <a:ext uri="{FF2B5EF4-FFF2-40B4-BE49-F238E27FC236}">
                <a16:creationId xmlns:a16="http://schemas.microsoft.com/office/drawing/2014/main" id="{F8ED59BC-2367-09D6-ECA5-F76DD087E4BD}"/>
              </a:ext>
            </a:extLst>
          </p:cNvPr>
          <p:cNvPicPr>
            <a:picLocks noChangeAspect="1"/>
          </p:cNvPicPr>
          <p:nvPr/>
        </p:nvPicPr>
        <p:blipFill>
          <a:blip r:embed="rId3"/>
          <a:stretch>
            <a:fillRect/>
          </a:stretch>
        </p:blipFill>
        <p:spPr>
          <a:xfrm>
            <a:off x="0" y="0"/>
            <a:ext cx="12192000" cy="3019425"/>
          </a:xfrm>
          <a:prstGeom prst="rect">
            <a:avLst/>
          </a:prstGeom>
        </p:spPr>
      </p:pic>
    </p:spTree>
    <p:extLst>
      <p:ext uri="{BB962C8B-B14F-4D97-AF65-F5344CB8AC3E}">
        <p14:creationId xmlns:p14="http://schemas.microsoft.com/office/powerpoint/2010/main" val="7009665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366094" cy="1325563"/>
          </a:xfrm>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Elastic demand</a:t>
            </a:r>
          </a:p>
        </p:txBody>
      </p:sp>
      <p:sp>
        <p:nvSpPr>
          <p:cNvPr id="6" name="Content Placeholder 5"/>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t>Products and services that have </a:t>
            </a:r>
            <a:r>
              <a:rPr lang="en-GB" b="1" dirty="0"/>
              <a:t>elastic demand </a:t>
            </a:r>
            <a:r>
              <a:rPr lang="en-GB" dirty="0"/>
              <a:t>are sensitive to a change in price</a:t>
            </a:r>
          </a:p>
          <a:p>
            <a:r>
              <a:rPr lang="en-GB" dirty="0"/>
              <a:t>This means if the business puts prices up, then demand will decrease</a:t>
            </a:r>
          </a:p>
          <a:p>
            <a:r>
              <a:rPr lang="en-GB" dirty="0"/>
              <a:t>If prices decrease then demand will increase, because customers love a bargain</a:t>
            </a:r>
          </a:p>
          <a:p>
            <a:endParaRPr lang="en-GB" dirty="0"/>
          </a:p>
        </p:txBody>
      </p:sp>
      <p:pic>
        <p:nvPicPr>
          <p:cNvPr id="1026" name="Picture 2" descr="Burger Places, Takeaways and Restaurants Delivering Near Me | Order from  Just Eat"/>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26866" y="2083944"/>
            <a:ext cx="5181600" cy="19173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6463329" y="4237971"/>
            <a:ext cx="4740965" cy="1938992"/>
          </a:xfrm>
          <a:prstGeom prst="rect">
            <a:avLst/>
          </a:prstGeom>
        </p:spPr>
        <p:txBody>
          <a:bodyPr wrap="square">
            <a:spAutoFit/>
          </a:bodyPr>
          <a:lstStyle/>
          <a:p>
            <a:r>
              <a:rPr lang="en-GB" sz="4000" b="1" dirty="0">
                <a:solidFill>
                  <a:srgbClr val="FF0000"/>
                </a:solidFill>
              </a:rPr>
              <a:t>Why do take-away burgers have elastic demand?</a:t>
            </a:r>
          </a:p>
        </p:txBody>
      </p:sp>
    </p:spTree>
    <p:extLst>
      <p:ext uri="{BB962C8B-B14F-4D97-AF65-F5344CB8AC3E}">
        <p14:creationId xmlns:p14="http://schemas.microsoft.com/office/powerpoint/2010/main" val="9184614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Inelastic demand</a:t>
            </a:r>
          </a:p>
        </p:txBody>
      </p:sp>
      <p:sp>
        <p:nvSpPr>
          <p:cNvPr id="5" name="Content Placeholder 4"/>
          <p:cNvSpPr>
            <a:spLocks noGrp="1"/>
          </p:cNvSpPr>
          <p:nvPr>
            <p:ph sz="half" idx="1"/>
          </p:nvPr>
        </p:nvSpPr>
        <p:spPr/>
        <p:style>
          <a:lnRef idx="2">
            <a:schemeClr val="dk1"/>
          </a:lnRef>
          <a:fillRef idx="1">
            <a:schemeClr val="lt1"/>
          </a:fillRef>
          <a:effectRef idx="0">
            <a:schemeClr val="dk1"/>
          </a:effectRef>
          <a:fontRef idx="minor">
            <a:schemeClr val="dk1"/>
          </a:fontRef>
        </p:style>
        <p:txBody>
          <a:bodyPr/>
          <a:lstStyle/>
          <a:p>
            <a:r>
              <a:rPr lang="en-GB" dirty="0"/>
              <a:t>Inelastic demand is for goods means if the price is changed the demand stays the same</a:t>
            </a:r>
          </a:p>
          <a:p>
            <a:r>
              <a:rPr lang="en-GB" dirty="0"/>
              <a:t>With inelastic demand there are few substitutes (e.g. insulin, petrol)</a:t>
            </a:r>
          </a:p>
          <a:p>
            <a:r>
              <a:rPr lang="en-GB" dirty="0">
                <a:solidFill>
                  <a:srgbClr val="FF0000"/>
                </a:solidFill>
                <a:latin typeface="Arial Rounded MT Bold" panose="020F0704030504030204" pitchFamily="34" charset="0"/>
              </a:rPr>
              <a:t>Generally addictive products have inelastic demand – can you explain why?</a:t>
            </a:r>
          </a:p>
        </p:txBody>
      </p:sp>
      <p:pic>
        <p:nvPicPr>
          <p:cNvPr id="6" name="Content Placeholder 5"/>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7000987" y="1825625"/>
            <a:ext cx="3524026" cy="4351338"/>
          </a:xfrm>
          <a:prstGeom prst="rect">
            <a:avLst/>
          </a:prstGeom>
        </p:spPr>
      </p:pic>
    </p:spTree>
    <p:extLst>
      <p:ext uri="{BB962C8B-B14F-4D97-AF65-F5344CB8AC3E}">
        <p14:creationId xmlns:p14="http://schemas.microsoft.com/office/powerpoint/2010/main" val="27539602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Example PED calculation 1</a:t>
            </a:r>
          </a:p>
        </p:txBody>
      </p:sp>
      <p:sp>
        <p:nvSpPr>
          <p:cNvPr id="3" name="Content Placeholder 2"/>
          <p:cNvSpPr>
            <a:spLocks noGrp="1"/>
          </p:cNvSpPr>
          <p:nvPr>
            <p:ph idx="1"/>
          </p:nvPr>
        </p:nvSpPr>
        <p:spPr>
          <a:xfrm>
            <a:off x="838200" y="1825625"/>
            <a:ext cx="4909457" cy="4351338"/>
          </a:xfrm>
        </p:spPr>
        <p:style>
          <a:lnRef idx="2">
            <a:schemeClr val="dk1"/>
          </a:lnRef>
          <a:fillRef idx="1">
            <a:schemeClr val="lt1"/>
          </a:fillRef>
          <a:effectRef idx="0">
            <a:schemeClr val="dk1"/>
          </a:effectRef>
          <a:fontRef idx="minor">
            <a:schemeClr val="dk1"/>
          </a:fontRef>
        </p:style>
        <p:txBody>
          <a:bodyPr/>
          <a:lstStyle/>
          <a:p>
            <a:r>
              <a:rPr lang="en-GB" dirty="0"/>
              <a:t>John runs a greengrocers in a  high street. </a:t>
            </a:r>
          </a:p>
          <a:p>
            <a:r>
              <a:rPr lang="en-GB" dirty="0"/>
              <a:t>He decides to increase the price of a pack of tomatoes from £1.50 to £1.75 and he knows that demand will probably fall by about 25%</a:t>
            </a:r>
          </a:p>
          <a:p>
            <a:r>
              <a:rPr lang="en-GB" dirty="0"/>
              <a:t>Calculate and comment on the PED value of the tomatoes</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43600" y="1908402"/>
            <a:ext cx="5634183" cy="3970338"/>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72217" y="4286491"/>
            <a:ext cx="3671860" cy="2438400"/>
          </a:xfrm>
          <a:prstGeom prst="rect">
            <a:avLst/>
          </a:prstGeom>
        </p:spPr>
      </p:pic>
    </p:spTree>
    <p:extLst>
      <p:ext uri="{BB962C8B-B14F-4D97-AF65-F5344CB8AC3E}">
        <p14:creationId xmlns:p14="http://schemas.microsoft.com/office/powerpoint/2010/main" val="19542959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Example </a:t>
            </a:r>
            <a:r>
              <a:rPr lang="en-GB" dirty="0" err="1"/>
              <a:t>PED</a:t>
            </a:r>
            <a:r>
              <a:rPr lang="en-GB" dirty="0"/>
              <a:t> calculation 1 answer</a:t>
            </a:r>
          </a:p>
        </p:txBody>
      </p:sp>
      <p:sp>
        <p:nvSpPr>
          <p:cNvPr id="3" name="Content Placeholder 2"/>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Percentage (%) change in price use the formula</a:t>
            </a:r>
          </a:p>
          <a:p>
            <a:r>
              <a:rPr lang="en-GB" dirty="0"/>
              <a:t> £0.25 £1.50 x 100 = 16.67% (rounded up)</a:t>
            </a:r>
          </a:p>
          <a:p>
            <a:endParaRPr lang="en-GB" dirty="0"/>
          </a:p>
          <a:p>
            <a:r>
              <a:rPr lang="en-GB" dirty="0"/>
              <a:t>Percentage (%) change in quantity demanded was given in the question = -25%</a:t>
            </a:r>
          </a:p>
          <a:p>
            <a:r>
              <a:rPr lang="en-GB" dirty="0"/>
              <a:t>-25%  ÷  16.67% = -1.50 </a:t>
            </a:r>
            <a:r>
              <a:rPr lang="en-GB" dirty="0" err="1"/>
              <a:t>PED</a:t>
            </a:r>
            <a:r>
              <a:rPr lang="en-GB" dirty="0"/>
              <a:t> (rounded up)</a:t>
            </a:r>
          </a:p>
        </p:txBody>
      </p:sp>
      <p:sp>
        <p:nvSpPr>
          <p:cNvPr id="6" name="Content Placeholder 5"/>
          <p:cNvSpPr>
            <a:spLocks noGrp="1"/>
          </p:cNvSpPr>
          <p:nvPr>
            <p:ph sz="half" idx="2"/>
          </p:nvPr>
        </p:nvSpPr>
        <p:spPr>
          <a:ln/>
        </p:spPr>
        <p:style>
          <a:lnRef idx="2">
            <a:schemeClr val="dk1"/>
          </a:lnRef>
          <a:fillRef idx="1">
            <a:schemeClr val="lt1"/>
          </a:fillRef>
          <a:effectRef idx="0">
            <a:schemeClr val="dk1"/>
          </a:effectRef>
          <a:fontRef idx="minor">
            <a:schemeClr val="dk1"/>
          </a:fontRef>
        </p:style>
        <p:txBody>
          <a:bodyPr>
            <a:normAutofit lnSpcReduction="10000"/>
          </a:bodyPr>
          <a:lstStyle/>
          <a:p>
            <a:pPr marL="0" indent="0">
              <a:buNone/>
            </a:pPr>
            <a:r>
              <a:rPr lang="en-GB" b="1" u="sng" dirty="0"/>
              <a:t>Comment:</a:t>
            </a:r>
          </a:p>
          <a:p>
            <a:r>
              <a:rPr lang="en-GB" dirty="0"/>
              <a:t>The PED value of the tomatoes is -1.50 which is above -1 therefore demand is elastic</a:t>
            </a:r>
          </a:p>
          <a:p>
            <a:r>
              <a:rPr lang="en-GB" dirty="0"/>
              <a:t>If John puts prices up too high, customers may buy from the supermarket instead</a:t>
            </a:r>
          </a:p>
          <a:p>
            <a:r>
              <a:rPr lang="en-GB" dirty="0"/>
              <a:t>There are lots of substitutes for this product and for John’s greengrocers shop</a:t>
            </a:r>
          </a:p>
          <a:p>
            <a:endParaRPr lang="en-GB"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43687" y="88270"/>
            <a:ext cx="2616193" cy="1737355"/>
          </a:xfrm>
          <a:prstGeom prst="rect">
            <a:avLst/>
          </a:prstGeom>
        </p:spPr>
      </p:pic>
    </p:spTree>
    <p:extLst>
      <p:ext uri="{BB962C8B-B14F-4D97-AF65-F5344CB8AC3E}">
        <p14:creationId xmlns:p14="http://schemas.microsoft.com/office/powerpoint/2010/main" val="24567100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Example PED calculation 2</a:t>
            </a:r>
          </a:p>
        </p:txBody>
      </p:sp>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lnSpcReduction="10000"/>
          </a:bodyPr>
          <a:lstStyle/>
          <a:p>
            <a:r>
              <a:rPr lang="en-GB" dirty="0"/>
              <a:t>Kathryn makes scarves, they are not selling very well, there is lots of competition in the high street. </a:t>
            </a:r>
          </a:p>
          <a:p>
            <a:r>
              <a:rPr lang="en-GB" dirty="0"/>
              <a:t>She has decided to reduce the price of her scarves from £15 each to £8 each.  She expects to see a rise in demand of 80%.</a:t>
            </a:r>
          </a:p>
          <a:p>
            <a:endParaRPr lang="en-GB" dirty="0"/>
          </a:p>
          <a:p>
            <a:r>
              <a:rPr lang="en-GB" dirty="0"/>
              <a:t>Calculate the PED value of the scarves and comment on her decision</a:t>
            </a:r>
          </a:p>
        </p:txBody>
      </p:sp>
      <p:pic>
        <p:nvPicPr>
          <p:cNvPr id="5" name="Content Placeholder 4"/>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172200" y="2274094"/>
            <a:ext cx="5181600" cy="3454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824012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Example </a:t>
            </a:r>
            <a:r>
              <a:rPr lang="en-GB" dirty="0" err="1"/>
              <a:t>PED</a:t>
            </a:r>
            <a:r>
              <a:rPr lang="en-GB" dirty="0"/>
              <a:t> calculation 2 - answer</a:t>
            </a:r>
          </a:p>
        </p:txBody>
      </p:sp>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solidFill>
                  <a:schemeClr val="tx1"/>
                </a:solidFill>
              </a:rPr>
              <a:t>Percentage (%) Change in Price </a:t>
            </a:r>
          </a:p>
          <a:p>
            <a:pPr marL="0" indent="0">
              <a:buNone/>
            </a:pPr>
            <a:r>
              <a:rPr lang="en-GB" dirty="0">
                <a:solidFill>
                  <a:schemeClr val="tx1"/>
                </a:solidFill>
              </a:rPr>
              <a:t>7</a:t>
            </a:r>
            <a:r>
              <a:rPr lang="en-GB" dirty="0"/>
              <a:t> ÷ </a:t>
            </a:r>
            <a:r>
              <a:rPr lang="en-GB" dirty="0">
                <a:solidFill>
                  <a:schemeClr val="tx1"/>
                </a:solidFill>
              </a:rPr>
              <a:t>15 x 100 = -46.67%</a:t>
            </a:r>
          </a:p>
          <a:p>
            <a:endParaRPr lang="en-GB" dirty="0">
              <a:solidFill>
                <a:schemeClr val="tx1"/>
              </a:solidFill>
            </a:endParaRPr>
          </a:p>
          <a:p>
            <a:r>
              <a:rPr lang="en-GB" dirty="0">
                <a:solidFill>
                  <a:schemeClr val="tx1"/>
                </a:solidFill>
              </a:rPr>
              <a:t>Percentage % Change in Quantity demanded is given in the question and is 80%</a:t>
            </a:r>
          </a:p>
          <a:p>
            <a:endParaRPr lang="en-GB" dirty="0">
              <a:solidFill>
                <a:schemeClr val="tx1"/>
              </a:solidFill>
            </a:endParaRPr>
          </a:p>
          <a:p>
            <a:r>
              <a:rPr lang="en-GB" dirty="0">
                <a:solidFill>
                  <a:schemeClr val="tx1"/>
                </a:solidFill>
              </a:rPr>
              <a:t>Use the </a:t>
            </a:r>
            <a:r>
              <a:rPr lang="en-GB" dirty="0" err="1">
                <a:solidFill>
                  <a:schemeClr val="tx1"/>
                </a:solidFill>
              </a:rPr>
              <a:t>PED</a:t>
            </a:r>
            <a:r>
              <a:rPr lang="en-GB" dirty="0">
                <a:solidFill>
                  <a:schemeClr val="tx1"/>
                </a:solidFill>
              </a:rPr>
              <a:t> formula</a:t>
            </a:r>
          </a:p>
          <a:p>
            <a:pPr marL="0" indent="0">
              <a:buNone/>
            </a:pPr>
            <a:r>
              <a:rPr lang="en-GB" dirty="0">
                <a:solidFill>
                  <a:schemeClr val="tx1"/>
                </a:solidFill>
              </a:rPr>
              <a:t> 80% </a:t>
            </a:r>
            <a:r>
              <a:rPr lang="en-GB" dirty="0"/>
              <a:t>÷ -</a:t>
            </a:r>
            <a:r>
              <a:rPr lang="en-GB" dirty="0">
                <a:solidFill>
                  <a:schemeClr val="tx1"/>
                </a:solidFill>
              </a:rPr>
              <a:t>46.67% = -1.71PED</a:t>
            </a:r>
          </a:p>
        </p:txBody>
      </p:sp>
      <p:sp>
        <p:nvSpPr>
          <p:cNvPr id="3" name="Content Placeholder 2"/>
          <p:cNvSpPr>
            <a:spLocks noGrp="1"/>
          </p:cNvSpPr>
          <p:nvPr>
            <p:ph sz="half" idx="2"/>
          </p:nvPr>
        </p:nvSpPr>
        <p:spPr/>
        <p:txBody>
          <a:bodyPr>
            <a:normAutofit/>
          </a:bodyPr>
          <a:lstStyle/>
          <a:p>
            <a:r>
              <a:rPr lang="en-GB" b="1" u="sng" dirty="0"/>
              <a:t>Comment</a:t>
            </a:r>
            <a:r>
              <a:rPr lang="en-GB" dirty="0"/>
              <a:t>:</a:t>
            </a:r>
          </a:p>
          <a:p>
            <a:r>
              <a:rPr lang="en-GB" dirty="0"/>
              <a:t>The PED value is -1.71 which is above -1, this means the scarves are elastic products,  therefore if she reduces the prices of her scarves then demand should increase</a:t>
            </a:r>
          </a:p>
          <a:p>
            <a:endParaRPr lang="en-GB" dirty="0"/>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382442" y="4702962"/>
            <a:ext cx="2123758" cy="2155038"/>
          </a:xfrm>
          <a:prstGeom prst="rect">
            <a:avLst/>
          </a:prstGeom>
        </p:spPr>
      </p:pic>
    </p:spTree>
    <p:extLst>
      <p:ext uri="{BB962C8B-B14F-4D97-AF65-F5344CB8AC3E}">
        <p14:creationId xmlns:p14="http://schemas.microsoft.com/office/powerpoint/2010/main" val="34944610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Example PED calculation 3</a:t>
            </a:r>
          </a:p>
        </p:txBody>
      </p:sp>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fontScale="92500" lnSpcReduction="20000"/>
          </a:bodyPr>
          <a:lstStyle/>
          <a:p>
            <a:r>
              <a:rPr lang="en-GB" dirty="0"/>
              <a:t>Gurpal owns a sandwich bar, he sells soups and sandwiches.  They are selling well, but he would like to make more revenue, but he is worried if he puts his prices up that his customers will go elsewhere.</a:t>
            </a:r>
          </a:p>
          <a:p>
            <a:r>
              <a:rPr lang="en-GB" dirty="0"/>
              <a:t>So, he thinks he might increase the price from £5 to £9 for a soup and sandwich combo meal and he estimates that demand may decrease by only 10%</a:t>
            </a:r>
          </a:p>
          <a:p>
            <a:r>
              <a:rPr lang="en-GB" dirty="0"/>
              <a:t>Calculate the PED value of one of his combo meals and comment on his decision</a:t>
            </a:r>
          </a:p>
        </p:txBody>
      </p:sp>
      <p:pic>
        <p:nvPicPr>
          <p:cNvPr id="5" name="Content Placeholder 4"/>
          <p:cNvPicPr>
            <a:picLocks noGrp="1" noChangeAspect="1"/>
          </p:cNvPicPr>
          <p:nvPr>
            <p:ph sz="half" idx="2"/>
          </p:nvPr>
        </p:nvPicPr>
        <p:blipFill>
          <a:blip r:embed="rId2" cstate="email">
            <a:extLst>
              <a:ext uri="{28A0092B-C50C-407E-A947-70E740481C1C}">
                <a14:useLocalDpi xmlns:a14="http://schemas.microsoft.com/office/drawing/2010/main"/>
              </a:ext>
            </a:extLst>
          </a:blip>
          <a:stretch>
            <a:fillRect/>
          </a:stretch>
        </p:blipFill>
        <p:spPr>
          <a:xfrm>
            <a:off x="6172200" y="2363054"/>
            <a:ext cx="5181600" cy="32764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295995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C00000"/>
          </a:solidFill>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Example </a:t>
            </a:r>
            <a:r>
              <a:rPr lang="en-GB" dirty="0" err="1"/>
              <a:t>PED</a:t>
            </a:r>
            <a:r>
              <a:rPr lang="en-GB" dirty="0"/>
              <a:t> calculation 3 - answer</a:t>
            </a:r>
          </a:p>
        </p:txBody>
      </p:sp>
      <p:sp>
        <p:nvSpPr>
          <p:cNvPr id="4" name="Content Placeholder 3"/>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t>Percentage (%) Change in Price </a:t>
            </a:r>
          </a:p>
          <a:p>
            <a:pPr marL="0" indent="0">
              <a:buNone/>
            </a:pPr>
            <a:r>
              <a:rPr lang="en-GB" dirty="0"/>
              <a:t>£4 ÷ £5 x 100 = 80%</a:t>
            </a:r>
          </a:p>
          <a:p>
            <a:endParaRPr lang="en-GB" dirty="0"/>
          </a:p>
          <a:p>
            <a:r>
              <a:rPr lang="en-GB" dirty="0"/>
              <a:t>% Change in Quantity Demanded which is given in the question</a:t>
            </a:r>
          </a:p>
          <a:p>
            <a:pPr marL="0" indent="0">
              <a:buNone/>
            </a:pPr>
            <a:r>
              <a:rPr lang="en-GB" dirty="0"/>
              <a:t> = -10%</a:t>
            </a:r>
          </a:p>
          <a:p>
            <a:pPr marL="0" indent="0">
              <a:buNone/>
            </a:pPr>
            <a:endParaRPr lang="en-GB" dirty="0"/>
          </a:p>
          <a:p>
            <a:r>
              <a:rPr lang="en-GB" dirty="0"/>
              <a:t>-10% ÷ 80% = -0.13 </a:t>
            </a:r>
            <a:r>
              <a:rPr lang="en-GB" dirty="0" err="1"/>
              <a:t>PED</a:t>
            </a:r>
            <a:endParaRPr lang="en-GB" dirty="0"/>
          </a:p>
        </p:txBody>
      </p:sp>
      <p:sp>
        <p:nvSpPr>
          <p:cNvPr id="3" name="Content Placeholder 2"/>
          <p:cNvSpPr>
            <a:spLocks noGrp="1"/>
          </p:cNvSpPr>
          <p:nvPr>
            <p:ph sz="half" idx="2"/>
          </p:nvPr>
        </p:nvSpPr>
        <p:spPr/>
        <p:txBody>
          <a:bodyPr>
            <a:normAutofit/>
          </a:bodyPr>
          <a:lstStyle/>
          <a:p>
            <a:r>
              <a:rPr lang="en-GB" b="1" u="sng" dirty="0"/>
              <a:t>Comment</a:t>
            </a:r>
            <a:r>
              <a:rPr lang="en-GB" dirty="0"/>
              <a:t>:</a:t>
            </a:r>
          </a:p>
          <a:p>
            <a:r>
              <a:rPr lang="en-GB" dirty="0"/>
              <a:t>The PED value of the soup and sandwich combo meal is -0.13 and inelastic, which suggests that Gurpal’s customers are loyal and demand will not change if he puts his prices up</a:t>
            </a:r>
          </a:p>
          <a:p>
            <a:endParaRPr lang="en-GB" dirty="0"/>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73067" y="5297360"/>
            <a:ext cx="2560299" cy="1105971"/>
          </a:xfrm>
          <a:prstGeom prst="rect">
            <a:avLst/>
          </a:prstGeom>
        </p:spPr>
      </p:pic>
    </p:spTree>
    <p:extLst>
      <p:ext uri="{BB962C8B-B14F-4D97-AF65-F5344CB8AC3E}">
        <p14:creationId xmlns:p14="http://schemas.microsoft.com/office/powerpoint/2010/main" val="10303992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style>
          <a:lnRef idx="2">
            <a:schemeClr val="dk1"/>
          </a:lnRef>
          <a:fillRef idx="1">
            <a:schemeClr val="lt1"/>
          </a:fillRef>
          <a:effectRef idx="0">
            <a:schemeClr val="dk1"/>
          </a:effectRef>
          <a:fontRef idx="minor">
            <a:schemeClr val="dk1"/>
          </a:fontRef>
        </p:style>
        <p:txBody>
          <a:bodyPr>
            <a:normAutofit/>
          </a:bodyPr>
          <a:lstStyle/>
          <a:p>
            <a:r>
              <a:rPr lang="en-GB" sz="4400" b="1" dirty="0">
                <a:solidFill>
                  <a:schemeClr val="tx1"/>
                </a:solidFill>
              </a:rPr>
              <a:t>The factors influencing price elasticity of demand</a:t>
            </a:r>
          </a:p>
          <a:p>
            <a:endParaRPr lang="en-GB" sz="6600" b="1" dirty="0">
              <a:solidFill>
                <a:srgbClr val="0070C0"/>
              </a:solidFill>
            </a:endParaRPr>
          </a:p>
        </p:txBody>
      </p:sp>
      <p:pic>
        <p:nvPicPr>
          <p:cNvPr id="2" name="Picture 1">
            <a:extLst>
              <a:ext uri="{FF2B5EF4-FFF2-40B4-BE49-F238E27FC236}">
                <a16:creationId xmlns:a16="http://schemas.microsoft.com/office/drawing/2014/main" id="{9C5F571E-FC1E-68F4-2DB8-A9B55DBE8379}"/>
              </a:ext>
            </a:extLst>
          </p:cNvPr>
          <p:cNvPicPr>
            <a:picLocks noChangeAspect="1"/>
          </p:cNvPicPr>
          <p:nvPr/>
        </p:nvPicPr>
        <p:blipFill>
          <a:blip r:embed="rId3"/>
          <a:stretch>
            <a:fillRect/>
          </a:stretch>
        </p:blipFill>
        <p:spPr>
          <a:xfrm>
            <a:off x="0" y="0"/>
            <a:ext cx="12192000" cy="3019425"/>
          </a:xfrm>
          <a:prstGeom prst="rect">
            <a:avLst/>
          </a:prstGeom>
        </p:spPr>
      </p:pic>
    </p:spTree>
    <p:extLst>
      <p:ext uri="{BB962C8B-B14F-4D97-AF65-F5344CB8AC3E}">
        <p14:creationId xmlns:p14="http://schemas.microsoft.com/office/powerpoint/2010/main" val="1884358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lstStyle/>
          <a:p>
            <a:r>
              <a:rPr lang="en-GB" dirty="0"/>
              <a:t>You will need </a:t>
            </a:r>
            <a:r>
              <a:rPr lang="en-GB"/>
              <a:t>worksheet 1.2.4 </a:t>
            </a:r>
            <a:r>
              <a:rPr lang="en-GB" dirty="0"/>
              <a:t>for this lesson</a:t>
            </a:r>
          </a:p>
        </p:txBody>
      </p:sp>
      <p:pic>
        <p:nvPicPr>
          <p:cNvPr id="4" name="Content Placeholder 3">
            <a:extLst>
              <a:ext uri="{FF2B5EF4-FFF2-40B4-BE49-F238E27FC236}">
                <a16:creationId xmlns:a16="http://schemas.microsoft.com/office/drawing/2014/main" id="{FA0D0EBF-A280-768C-3569-178FB985BB89}"/>
              </a:ext>
            </a:extLst>
          </p:cNvPr>
          <p:cNvPicPr>
            <a:picLocks noGrp="1" noChangeAspect="1"/>
          </p:cNvPicPr>
          <p:nvPr>
            <p:ph idx="1"/>
          </p:nvPr>
        </p:nvPicPr>
        <p:blipFill>
          <a:blip r:embed="rId3"/>
          <a:stretch>
            <a:fillRect/>
          </a:stretch>
        </p:blipFill>
        <p:spPr>
          <a:xfrm>
            <a:off x="838200" y="2594237"/>
            <a:ext cx="10515600" cy="28141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150055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fontScale="90000"/>
          </a:bodyPr>
          <a:lstStyle/>
          <a:p>
            <a:r>
              <a:rPr lang="en-GB" dirty="0">
                <a:latin typeface="+mn-lt"/>
              </a:rPr>
              <a:t/>
            </a:r>
            <a:br>
              <a:rPr lang="en-GB" dirty="0">
                <a:latin typeface="+mn-lt"/>
              </a:rPr>
            </a:br>
            <a:r>
              <a:rPr lang="en-GB" dirty="0">
                <a:latin typeface="+mn-lt"/>
              </a:rPr>
              <a:t>The factors influencing price elasticity of demand</a:t>
            </a:r>
            <a:br>
              <a:rPr lang="en-GB" dirty="0">
                <a:latin typeface="+mn-lt"/>
              </a:rPr>
            </a:br>
            <a:endParaRPr lang="en-GB" dirty="0">
              <a:latin typeface="+mn-lt"/>
            </a:endParaRPr>
          </a:p>
        </p:txBody>
      </p:sp>
      <p:sp>
        <p:nvSpPr>
          <p:cNvPr id="7" name="Content Placeholder 6"/>
          <p:cNvSpPr>
            <a:spLocks noGrp="1"/>
          </p:cNvSpPr>
          <p:nvPr>
            <p:ph sz="half" idx="1"/>
          </p:nvPr>
        </p:nvSpPr>
        <p:spPr/>
        <p:style>
          <a:lnRef idx="2">
            <a:schemeClr val="dk1"/>
          </a:lnRef>
          <a:fillRef idx="1">
            <a:schemeClr val="lt1"/>
          </a:fillRef>
          <a:effectRef idx="0">
            <a:schemeClr val="dk1"/>
          </a:effectRef>
          <a:fontRef idx="minor">
            <a:schemeClr val="dk1"/>
          </a:fontRef>
        </p:style>
        <p:txBody>
          <a:bodyPr>
            <a:normAutofit/>
          </a:bodyPr>
          <a:lstStyle/>
          <a:p>
            <a:r>
              <a:rPr lang="en-GB" dirty="0"/>
              <a:t>The price elasticity of demand depends on factors like availability of substitutes, necessity versus luxury status, proportion of income spent on the good, and consumer preferences </a:t>
            </a:r>
          </a:p>
          <a:p>
            <a:r>
              <a:rPr lang="en-GB" dirty="0"/>
              <a:t>How durable a product is and how addictive (habit forming) it is will also be a factor</a:t>
            </a:r>
          </a:p>
        </p:txBody>
      </p:sp>
      <p:pic>
        <p:nvPicPr>
          <p:cNvPr id="2050" name="Picture 2" descr="12 Of The Most Expensive Cars For Sale In 2024"/>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2427509"/>
            <a:ext cx="5181600" cy="29178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83698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style>
          <a:lnRef idx="2">
            <a:schemeClr val="dk1"/>
          </a:lnRef>
          <a:fillRef idx="1">
            <a:schemeClr val="lt1"/>
          </a:fillRef>
          <a:effectRef idx="0">
            <a:schemeClr val="dk1"/>
          </a:effectRef>
          <a:fontRef idx="minor">
            <a:schemeClr val="dk1"/>
          </a:fontRef>
        </p:style>
        <p:txBody>
          <a:bodyPr>
            <a:normAutofit fontScale="25000" lnSpcReduction="20000"/>
          </a:bodyPr>
          <a:lstStyle/>
          <a:p>
            <a:pPr>
              <a:lnSpc>
                <a:spcPct val="170000"/>
              </a:lnSpc>
            </a:pPr>
            <a:r>
              <a:rPr lang="en-GB" sz="12000" b="1" dirty="0">
                <a:solidFill>
                  <a:schemeClr val="tx1"/>
                </a:solidFill>
              </a:rPr>
              <a:t>The significance of price elasticity of demand to businesses in terms of implications for pricing</a:t>
            </a:r>
          </a:p>
          <a:p>
            <a:endParaRPr lang="en-GB" sz="6600" b="1" dirty="0">
              <a:solidFill>
                <a:schemeClr val="tx1"/>
              </a:solidFill>
            </a:endParaRPr>
          </a:p>
        </p:txBody>
      </p:sp>
      <p:pic>
        <p:nvPicPr>
          <p:cNvPr id="2" name="Picture 1">
            <a:extLst>
              <a:ext uri="{FF2B5EF4-FFF2-40B4-BE49-F238E27FC236}">
                <a16:creationId xmlns:a16="http://schemas.microsoft.com/office/drawing/2014/main" id="{50A4C0F1-D1C7-9E6D-F6BB-F9F169D1DF1D}"/>
              </a:ext>
            </a:extLst>
          </p:cNvPr>
          <p:cNvPicPr>
            <a:picLocks noChangeAspect="1"/>
          </p:cNvPicPr>
          <p:nvPr/>
        </p:nvPicPr>
        <p:blipFill>
          <a:blip r:embed="rId3"/>
          <a:stretch>
            <a:fillRect/>
          </a:stretch>
        </p:blipFill>
        <p:spPr>
          <a:xfrm>
            <a:off x="0" y="0"/>
            <a:ext cx="12192000" cy="3019425"/>
          </a:xfrm>
          <a:prstGeom prst="rect">
            <a:avLst/>
          </a:prstGeom>
        </p:spPr>
      </p:pic>
    </p:spTree>
    <p:extLst>
      <p:ext uri="{BB962C8B-B14F-4D97-AF65-F5344CB8AC3E}">
        <p14:creationId xmlns:p14="http://schemas.microsoft.com/office/powerpoint/2010/main" val="25133886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PED and pricing</a:t>
            </a:r>
          </a:p>
        </p:txBody>
      </p:sp>
      <p:sp>
        <p:nvSpPr>
          <p:cNvPr id="5" name="Content Placeholder 4"/>
          <p:cNvSpPr>
            <a:spLocks noGrp="1"/>
          </p:cNvSpPr>
          <p:nvPr>
            <p:ph sz="half" idx="1"/>
          </p:nvPr>
        </p:nvSpPr>
        <p:spPr>
          <a:xfrm>
            <a:off x="838200" y="1948898"/>
            <a:ext cx="5181600" cy="4351338"/>
          </a:xfrm>
        </p:spPr>
        <p:style>
          <a:lnRef idx="2">
            <a:schemeClr val="dk1"/>
          </a:lnRef>
          <a:fillRef idx="1">
            <a:schemeClr val="lt1"/>
          </a:fillRef>
          <a:effectRef idx="0">
            <a:schemeClr val="dk1"/>
          </a:effectRef>
          <a:fontRef idx="minor">
            <a:schemeClr val="dk1"/>
          </a:fontRef>
        </p:style>
        <p:txBody>
          <a:bodyPr>
            <a:normAutofit fontScale="85000" lnSpcReduction="20000"/>
          </a:bodyPr>
          <a:lstStyle/>
          <a:p>
            <a:r>
              <a:rPr lang="en-GB" dirty="0"/>
              <a:t>The significance of price elasticity of demand (</a:t>
            </a:r>
            <a:r>
              <a:rPr lang="en-GB" dirty="0" err="1"/>
              <a:t>PED</a:t>
            </a:r>
            <a:r>
              <a:rPr lang="en-GB" dirty="0"/>
              <a:t>) for businesses lies in its impact on pricing </a:t>
            </a:r>
            <a:r>
              <a:rPr lang="en-GB" dirty="0" smtClean="0"/>
              <a:t>strategies</a:t>
            </a:r>
            <a:endParaRPr lang="en-GB" dirty="0"/>
          </a:p>
          <a:p>
            <a:r>
              <a:rPr lang="en-GB" dirty="0"/>
              <a:t>Understanding </a:t>
            </a:r>
            <a:r>
              <a:rPr lang="en-GB" dirty="0" err="1"/>
              <a:t>PED</a:t>
            </a:r>
            <a:r>
              <a:rPr lang="en-GB" dirty="0"/>
              <a:t> helps businesses decide whether increasing or decreasing prices will boost revenue</a:t>
            </a:r>
          </a:p>
          <a:p>
            <a:r>
              <a:rPr lang="en-GB" dirty="0"/>
              <a:t>For products with elastic demand, a price increase may decrease total revenue, while for inelastic demand, higher prices may lead to increased revenue</a:t>
            </a:r>
          </a:p>
          <a:p>
            <a:r>
              <a:rPr lang="en-GB" dirty="0" err="1"/>
              <a:t>PED</a:t>
            </a:r>
            <a:r>
              <a:rPr lang="en-GB" dirty="0"/>
              <a:t> enables better pricing decisions, based on consumer sensitivity to price changes</a:t>
            </a:r>
          </a:p>
        </p:txBody>
      </p:sp>
      <p:pic>
        <p:nvPicPr>
          <p:cNvPr id="8" name="Content Placeholder 7"/>
          <p:cNvPicPr>
            <a:picLocks noGrp="1" noChangeAspect="1"/>
          </p:cNvPicPr>
          <p:nvPr>
            <p:ph sz="half" idx="2"/>
          </p:nvPr>
        </p:nvPicPr>
        <p:blipFill>
          <a:blip r:embed="rId2"/>
          <a:stretch>
            <a:fillRect/>
          </a:stretch>
        </p:blipFill>
        <p:spPr>
          <a:xfrm>
            <a:off x="6202816" y="3864914"/>
            <a:ext cx="5181600" cy="2703443"/>
          </a:xfrm>
          <a:prstGeom prst="rect">
            <a:avLst/>
          </a:prstGeom>
        </p:spPr>
      </p:pic>
      <p:pic>
        <p:nvPicPr>
          <p:cNvPr id="7" name="Picture 6"/>
          <p:cNvPicPr>
            <a:picLocks noChangeAspect="1"/>
          </p:cNvPicPr>
          <p:nvPr/>
        </p:nvPicPr>
        <p:blipFill rotWithShape="1">
          <a:blip r:embed="rId3"/>
          <a:srcRect l="14976"/>
          <a:stretch/>
        </p:blipFill>
        <p:spPr>
          <a:xfrm>
            <a:off x="6202816" y="1848644"/>
            <a:ext cx="5491834" cy="2016270"/>
          </a:xfrm>
          <a:prstGeom prst="rect">
            <a:avLst/>
          </a:prstGeom>
        </p:spPr>
      </p:pic>
    </p:spTree>
    <p:extLst>
      <p:ext uri="{BB962C8B-B14F-4D97-AF65-F5344CB8AC3E}">
        <p14:creationId xmlns:p14="http://schemas.microsoft.com/office/powerpoint/2010/main" val="28318319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style>
          <a:lnRef idx="2">
            <a:schemeClr val="dk1"/>
          </a:lnRef>
          <a:fillRef idx="1">
            <a:schemeClr val="lt1"/>
          </a:fillRef>
          <a:effectRef idx="0">
            <a:schemeClr val="dk1"/>
          </a:effectRef>
          <a:fontRef idx="minor">
            <a:schemeClr val="dk1"/>
          </a:fontRef>
        </p:style>
        <p:txBody>
          <a:bodyPr>
            <a:normAutofit fontScale="32500" lnSpcReduction="20000"/>
          </a:bodyPr>
          <a:lstStyle/>
          <a:p>
            <a:pPr>
              <a:lnSpc>
                <a:spcPct val="170000"/>
              </a:lnSpc>
            </a:pPr>
            <a:r>
              <a:rPr lang="en-GB" sz="9000" b="1" dirty="0">
                <a:solidFill>
                  <a:schemeClr val="tx1"/>
                </a:solidFill>
              </a:rPr>
              <a:t>Calculation and interpretation of the relationship between price elasticity of demand and total revenue</a:t>
            </a:r>
          </a:p>
          <a:p>
            <a:endParaRPr lang="en-GB" sz="6600" b="1" dirty="0">
              <a:solidFill>
                <a:schemeClr val="tx1"/>
              </a:solidFill>
            </a:endParaRPr>
          </a:p>
        </p:txBody>
      </p:sp>
      <p:pic>
        <p:nvPicPr>
          <p:cNvPr id="2" name="Picture 1">
            <a:extLst>
              <a:ext uri="{FF2B5EF4-FFF2-40B4-BE49-F238E27FC236}">
                <a16:creationId xmlns:a16="http://schemas.microsoft.com/office/drawing/2014/main" id="{D9E99806-5685-AFBE-EED9-E0690436ACEE}"/>
              </a:ext>
            </a:extLst>
          </p:cNvPr>
          <p:cNvPicPr>
            <a:picLocks noChangeAspect="1"/>
          </p:cNvPicPr>
          <p:nvPr/>
        </p:nvPicPr>
        <p:blipFill>
          <a:blip r:embed="rId3"/>
          <a:stretch>
            <a:fillRect/>
          </a:stretch>
        </p:blipFill>
        <p:spPr>
          <a:xfrm>
            <a:off x="0" y="0"/>
            <a:ext cx="12192000" cy="3019425"/>
          </a:xfrm>
          <a:prstGeom prst="rect">
            <a:avLst/>
          </a:prstGeom>
        </p:spPr>
      </p:pic>
    </p:spTree>
    <p:extLst>
      <p:ext uri="{BB962C8B-B14F-4D97-AF65-F5344CB8AC3E}">
        <p14:creationId xmlns:p14="http://schemas.microsoft.com/office/powerpoint/2010/main" val="540265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PED and total revenue</a:t>
            </a:r>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lnSpcReduction="10000"/>
          </a:bodyPr>
          <a:lstStyle/>
          <a:p>
            <a:pPr marL="514350" indent="-514350">
              <a:buFont typeface="+mj-lt"/>
              <a:buAutoNum type="alphaUcPeriod"/>
            </a:pPr>
            <a:r>
              <a:rPr lang="en-GB" dirty="0"/>
              <a:t>There is a relationship between PED and Total Revenue</a:t>
            </a:r>
          </a:p>
          <a:p>
            <a:pPr marL="514350" indent="-514350">
              <a:buFont typeface="+mj-lt"/>
              <a:buAutoNum type="alphaUcPeriod"/>
            </a:pPr>
            <a:r>
              <a:rPr lang="en-GB" dirty="0"/>
              <a:t>Total revenue is calculated by: TR = Quantity x Price</a:t>
            </a:r>
          </a:p>
          <a:p>
            <a:pPr marL="514350" indent="-514350">
              <a:buFont typeface="+mj-lt"/>
              <a:buAutoNum type="alphaUcPeriod"/>
            </a:pPr>
            <a:r>
              <a:rPr lang="en-GB" dirty="0"/>
              <a:t>Total revenue is a measure of how much can be made from selling  products / services (before costs have been taken off)</a:t>
            </a:r>
          </a:p>
          <a:p>
            <a:pPr marL="514350" indent="-514350">
              <a:buFont typeface="+mj-lt"/>
              <a:buAutoNum type="alphaUcPeriod"/>
            </a:pPr>
            <a:r>
              <a:rPr lang="en-GB" dirty="0"/>
              <a:t>A business will have an objective of maximising profits, to do this it will need to increase total revenue</a:t>
            </a:r>
          </a:p>
          <a:p>
            <a:pPr marL="514350" indent="-514350">
              <a:buFont typeface="+mj-lt"/>
              <a:buAutoNum type="alphaUcPeriod"/>
            </a:pPr>
            <a:r>
              <a:rPr lang="en-GB" dirty="0"/>
              <a:t>Total revenue can be increased by increasing price</a:t>
            </a:r>
          </a:p>
          <a:p>
            <a:pPr marL="514350" indent="-514350">
              <a:buFont typeface="+mj-lt"/>
              <a:buAutoNum type="alphaUcPeriod"/>
            </a:pPr>
            <a:r>
              <a:rPr lang="en-GB" dirty="0"/>
              <a:t>This is why business managers will need to know PED because they need to know how sensitive their customers are to a change in price</a:t>
            </a:r>
          </a:p>
        </p:txBody>
      </p:sp>
    </p:spTree>
    <p:extLst>
      <p:ext uri="{BB962C8B-B14F-4D97-AF65-F5344CB8AC3E}">
        <p14:creationId xmlns:p14="http://schemas.microsoft.com/office/powerpoint/2010/main" val="42352584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a:t>Plenary Quiz – rearrange the PED formula</a:t>
            </a:r>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sz="3600" dirty="0"/>
              <a:t>Earbuds are £20 and the price has increased to £23</a:t>
            </a:r>
          </a:p>
          <a:p>
            <a:r>
              <a:rPr lang="en-GB" sz="3600" dirty="0"/>
              <a:t>PED for earbuds is -0.8</a:t>
            </a:r>
          </a:p>
          <a:p>
            <a:r>
              <a:rPr lang="en-GB" sz="3600" dirty="0"/>
              <a:t>Calculate the percentage (%) change in quantity demanded for earbuds</a:t>
            </a:r>
          </a:p>
          <a:p>
            <a:endParaRPr lang="en-GB" sz="3600" dirty="0"/>
          </a:p>
          <a:p>
            <a:r>
              <a:rPr lang="en-GB" sz="3600" dirty="0"/>
              <a:t>You have 4 minutes </a:t>
            </a:r>
          </a:p>
        </p:txBody>
      </p:sp>
    </p:spTree>
    <p:extLst>
      <p:ext uri="{BB962C8B-B14F-4D97-AF65-F5344CB8AC3E}">
        <p14:creationId xmlns:p14="http://schemas.microsoft.com/office/powerpoint/2010/main" val="8232692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en-GB" dirty="0"/>
              <a:t>Plenary Quiz Answers</a:t>
            </a:r>
          </a:p>
        </p:txBody>
      </p:sp>
      <p:sp>
        <p:nvSpPr>
          <p:cNvPr id="6" name="Content Placeholder 5"/>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sz="3600" dirty="0"/>
              <a:t>PED is -0.8</a:t>
            </a:r>
          </a:p>
          <a:p>
            <a:r>
              <a:rPr lang="en-GB" sz="3600" dirty="0"/>
              <a:t>Price new is £23</a:t>
            </a:r>
          </a:p>
          <a:p>
            <a:r>
              <a:rPr lang="en-GB" sz="3600" dirty="0"/>
              <a:t>Price old is £20</a:t>
            </a:r>
          </a:p>
          <a:p>
            <a:r>
              <a:rPr lang="en-GB" sz="3600" dirty="0"/>
              <a:t>3÷20 x 100 = 15%</a:t>
            </a:r>
          </a:p>
          <a:p>
            <a:r>
              <a:rPr lang="en-GB" sz="3600" dirty="0"/>
              <a:t>-0.8 x 15% = -12%</a:t>
            </a:r>
          </a:p>
          <a:p>
            <a:r>
              <a:rPr lang="en-GB" sz="3600" dirty="0"/>
              <a:t>Change in quantity demanded is -12%</a:t>
            </a:r>
          </a:p>
          <a:p>
            <a:endParaRPr lang="en-GB" dirty="0"/>
          </a:p>
        </p:txBody>
      </p:sp>
    </p:spTree>
    <p:extLst>
      <p:ext uri="{BB962C8B-B14F-4D97-AF65-F5344CB8AC3E}">
        <p14:creationId xmlns:p14="http://schemas.microsoft.com/office/powerpoint/2010/main" val="38696315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7200" dirty="0">
                <a:solidFill>
                  <a:srgbClr val="0070C0"/>
                </a:solidFill>
                <a:latin typeface="Galeforce BTN" panose="030105040402010D0105" pitchFamily="66" charset="0"/>
              </a:rPr>
              <a:t>Sample Exam Questions</a:t>
            </a:r>
          </a:p>
        </p:txBody>
      </p:sp>
      <p:pic>
        <p:nvPicPr>
          <p:cNvPr id="5" name="Picture 4"/>
          <p:cNvPicPr>
            <a:picLocks noChangeAspect="1"/>
          </p:cNvPicPr>
          <p:nvPr/>
        </p:nvPicPr>
        <p:blipFill>
          <a:blip r:embed="rId3">
            <a:duotone>
              <a:prstClr val="black"/>
              <a:srgbClr val="005F61">
                <a:tint val="45000"/>
                <a:satMod val="400000"/>
              </a:srgbClr>
            </a:duotone>
          </a:blip>
          <a:stretch>
            <a:fillRect/>
          </a:stretch>
        </p:blipFill>
        <p:spPr>
          <a:xfrm rot="1321630">
            <a:off x="5640966" y="2272211"/>
            <a:ext cx="2713327" cy="3556581"/>
          </a:xfrm>
          <a:prstGeom prst="rect">
            <a:avLst/>
          </a:prstGeom>
        </p:spPr>
      </p:pic>
      <p:pic>
        <p:nvPicPr>
          <p:cNvPr id="7" name="Picture 6"/>
          <p:cNvPicPr>
            <a:picLocks noChangeAspect="1"/>
          </p:cNvPicPr>
          <p:nvPr/>
        </p:nvPicPr>
        <p:blipFill>
          <a:blip r:embed="rId3">
            <a:duotone>
              <a:prstClr val="black"/>
              <a:srgbClr val="F78105">
                <a:tint val="45000"/>
                <a:satMod val="400000"/>
              </a:srgbClr>
            </a:duotone>
          </a:blip>
          <a:stretch>
            <a:fillRect/>
          </a:stretch>
        </p:blipFill>
        <p:spPr>
          <a:xfrm rot="1321630">
            <a:off x="3961098" y="2098312"/>
            <a:ext cx="2713327" cy="3556581"/>
          </a:xfrm>
          <a:prstGeom prst="rect">
            <a:avLst/>
          </a:prstGeom>
        </p:spPr>
      </p:pic>
      <p:pic>
        <p:nvPicPr>
          <p:cNvPr id="4" name="Picture 3"/>
          <p:cNvPicPr>
            <a:picLocks noChangeAspect="1"/>
          </p:cNvPicPr>
          <p:nvPr/>
        </p:nvPicPr>
        <p:blipFill>
          <a:blip r:embed="rId4"/>
          <a:stretch>
            <a:fillRect/>
          </a:stretch>
        </p:blipFill>
        <p:spPr>
          <a:xfrm>
            <a:off x="8133916" y="2288092"/>
            <a:ext cx="3343275" cy="3343275"/>
          </a:xfrm>
          <a:prstGeom prst="rect">
            <a:avLst/>
          </a:prstGeom>
        </p:spPr>
      </p:pic>
      <p:pic>
        <p:nvPicPr>
          <p:cNvPr id="6" name="Picture 2" descr="diverse group of students taking a business exam in an exam hall. Image 1 of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487" y="2204964"/>
            <a:ext cx="3343275" cy="3343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94177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3952"/>
            <a:ext cx="10515600" cy="1325563"/>
          </a:xfrm>
          <a:solidFill>
            <a:schemeClr val="accent5">
              <a:lumMod val="50000"/>
            </a:schemeClr>
          </a:solidFill>
        </p:spPr>
        <p:style>
          <a:lnRef idx="2">
            <a:schemeClr val="dk1">
              <a:shade val="50000"/>
            </a:schemeClr>
          </a:lnRef>
          <a:fillRef idx="1">
            <a:schemeClr val="dk1"/>
          </a:fillRef>
          <a:effectRef idx="0">
            <a:schemeClr val="dk1"/>
          </a:effectRef>
          <a:fontRef idx="minor">
            <a:schemeClr val="lt1"/>
          </a:fontRef>
        </p:style>
        <p:txBody>
          <a:bodyPr/>
          <a:lstStyle/>
          <a:p>
            <a:r>
              <a:rPr lang="en-GB" dirty="0"/>
              <a:t>Case study for question 1</a:t>
            </a:r>
          </a:p>
        </p:txBody>
      </p:sp>
      <p:pic>
        <p:nvPicPr>
          <p:cNvPr id="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838200" y="2105459"/>
            <a:ext cx="10515600" cy="39163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818631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solidFill>
            <a:schemeClr val="accent5">
              <a:lumMod val="50000"/>
            </a:schemeClr>
          </a:solidFill>
        </p:spPr>
        <p:style>
          <a:lnRef idx="2">
            <a:schemeClr val="dk1">
              <a:shade val="50000"/>
            </a:schemeClr>
          </a:lnRef>
          <a:fillRef idx="1">
            <a:schemeClr val="dk1"/>
          </a:fillRef>
          <a:effectRef idx="0">
            <a:schemeClr val="dk1"/>
          </a:effectRef>
          <a:fontRef idx="minor">
            <a:schemeClr val="lt1"/>
          </a:fontRef>
        </p:style>
        <p:txBody>
          <a:bodyPr/>
          <a:lstStyle/>
          <a:p>
            <a:r>
              <a:rPr lang="en-GB" dirty="0"/>
              <a:t>Sample question 1</a:t>
            </a:r>
          </a:p>
        </p:txBody>
      </p:sp>
      <p:pic>
        <p:nvPicPr>
          <p:cNvPr id="4" name="Content Placeholder 3"/>
          <p:cNvPicPr>
            <a:picLocks noGrp="1" noChangeAspect="1"/>
          </p:cNvPicPr>
          <p:nvPr>
            <p:ph idx="1"/>
          </p:nvPr>
        </p:nvPicPr>
        <p:blipFill>
          <a:blip r:embed="rId2"/>
          <a:stretch>
            <a:fillRect/>
          </a:stretch>
        </p:blipFill>
        <p:spPr>
          <a:xfrm>
            <a:off x="857250" y="1806857"/>
            <a:ext cx="10496550" cy="22764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3" name="Group 2">
            <a:extLst>
              <a:ext uri="{FF2B5EF4-FFF2-40B4-BE49-F238E27FC236}">
                <a16:creationId xmlns:a16="http://schemas.microsoft.com/office/drawing/2014/main" id="{99F97004-5ADE-D43D-8ACA-FD20FDD3DD18}"/>
              </a:ext>
            </a:extLst>
          </p:cNvPr>
          <p:cNvGrpSpPr/>
          <p:nvPr/>
        </p:nvGrpSpPr>
        <p:grpSpPr>
          <a:xfrm>
            <a:off x="1282700" y="4682862"/>
            <a:ext cx="9626600" cy="1655202"/>
            <a:chOff x="0" y="0"/>
            <a:chExt cx="11811000" cy="1934602"/>
          </a:xfrm>
        </p:grpSpPr>
        <p:sp>
          <p:nvSpPr>
            <p:cNvPr id="5" name="Hexagon 4">
              <a:extLst>
                <a:ext uri="{FF2B5EF4-FFF2-40B4-BE49-F238E27FC236}">
                  <a16:creationId xmlns:a16="http://schemas.microsoft.com/office/drawing/2014/main" id="{26219472-AC4C-8F99-A906-B1385115C6E8}"/>
                </a:ext>
              </a:extLst>
            </p:cNvPr>
            <p:cNvSpPr/>
            <p:nvPr/>
          </p:nvSpPr>
          <p:spPr>
            <a:xfrm>
              <a:off x="0" y="0"/>
              <a:ext cx="3026229" cy="1905000"/>
            </a:xfrm>
            <a:prstGeom prst="hexagon">
              <a:avLst/>
            </a:prstGeom>
            <a:solidFill>
              <a:schemeClr val="accent5">
                <a:lumMod val="50000"/>
              </a:schemeClr>
            </a:solidFill>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a:ln>
                    <a:noFill/>
                  </a:ln>
                  <a:solidFill>
                    <a:prstClr val="white"/>
                  </a:solidFill>
                  <a:effectLst/>
                  <a:uLnTx/>
                  <a:uFillTx/>
                  <a:latin typeface="Calibri" panose="020F0502020204030204"/>
                  <a:ea typeface="+mn-ea"/>
                  <a:cs typeface="+mn-cs"/>
                </a:rPr>
                <a:t>Level 1</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a:solidFill>
                    <a:prstClr val="white"/>
                  </a:solidFill>
                  <a:latin typeface="Calibri" panose="020F0502020204030204"/>
                </a:rPr>
                <a:t>1-2</a:t>
              </a:r>
              <a:endParaRPr kumimoji="0" lang="en-GB" sz="32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6" name="Hexagon 5">
              <a:extLst>
                <a:ext uri="{FF2B5EF4-FFF2-40B4-BE49-F238E27FC236}">
                  <a16:creationId xmlns:a16="http://schemas.microsoft.com/office/drawing/2014/main" id="{BF388672-2997-0718-B97E-372DE0331333}"/>
                </a:ext>
              </a:extLst>
            </p:cNvPr>
            <p:cNvSpPr/>
            <p:nvPr/>
          </p:nvSpPr>
          <p:spPr>
            <a:xfrm>
              <a:off x="3026229" y="40488"/>
              <a:ext cx="2928257" cy="1894114"/>
            </a:xfrm>
            <a:prstGeom prst="hexagon">
              <a:avLst/>
            </a:prstGeom>
            <a:solidFill>
              <a:schemeClr val="accent5">
                <a:lumMod val="50000"/>
              </a:schemeClr>
            </a:solidFill>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a:ln>
                    <a:noFill/>
                  </a:ln>
                  <a:solidFill>
                    <a:prstClr val="white"/>
                  </a:solidFill>
                  <a:effectLst/>
                  <a:uLnTx/>
                  <a:uFillTx/>
                  <a:latin typeface="Calibri" panose="020F0502020204030204"/>
                  <a:ea typeface="+mn-ea"/>
                  <a:cs typeface="+mn-cs"/>
                </a:rPr>
                <a:t>Level 2</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a:solidFill>
                    <a:prstClr val="white"/>
                  </a:solidFill>
                  <a:latin typeface="Calibri" panose="020F0502020204030204"/>
                </a:rPr>
                <a:t>3-4</a:t>
              </a:r>
              <a:endParaRPr kumimoji="0" lang="en-GB" sz="2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7" name="Hexagon 6">
              <a:extLst>
                <a:ext uri="{FF2B5EF4-FFF2-40B4-BE49-F238E27FC236}">
                  <a16:creationId xmlns:a16="http://schemas.microsoft.com/office/drawing/2014/main" id="{FB136F22-3382-DD47-907D-D45CADC72651}"/>
                </a:ext>
              </a:extLst>
            </p:cNvPr>
            <p:cNvSpPr/>
            <p:nvPr/>
          </p:nvSpPr>
          <p:spPr>
            <a:xfrm>
              <a:off x="5954486" y="65316"/>
              <a:ext cx="2928257" cy="1839685"/>
            </a:xfrm>
            <a:prstGeom prst="hexagon">
              <a:avLst/>
            </a:prstGeom>
            <a:solidFill>
              <a:schemeClr val="accent5">
                <a:lumMod val="50000"/>
              </a:schemeClr>
            </a:solidFill>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a:ln>
                    <a:noFill/>
                  </a:ln>
                  <a:solidFill>
                    <a:prstClr val="white"/>
                  </a:solidFill>
                  <a:effectLst/>
                  <a:uLnTx/>
                  <a:uFillTx/>
                  <a:latin typeface="Calibri" panose="020F0502020204030204"/>
                  <a:ea typeface="+mn-ea"/>
                  <a:cs typeface="+mn-cs"/>
                </a:rPr>
                <a:t>Level 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a:solidFill>
                    <a:prstClr val="white"/>
                  </a:solidFill>
                  <a:latin typeface="Calibri" panose="020F0502020204030204"/>
                </a:rPr>
                <a:t>5-8</a:t>
              </a:r>
              <a:endParaRPr kumimoji="0" lang="en-GB" sz="2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2" name="Hexagon 11">
              <a:extLst>
                <a:ext uri="{FF2B5EF4-FFF2-40B4-BE49-F238E27FC236}">
                  <a16:creationId xmlns:a16="http://schemas.microsoft.com/office/drawing/2014/main" id="{D161A01E-0A1D-175B-49DD-3390FA5F402B}"/>
                </a:ext>
              </a:extLst>
            </p:cNvPr>
            <p:cNvSpPr/>
            <p:nvPr/>
          </p:nvSpPr>
          <p:spPr>
            <a:xfrm>
              <a:off x="8882743" y="65315"/>
              <a:ext cx="2928257" cy="1839685"/>
            </a:xfrm>
            <a:prstGeom prst="hexagon">
              <a:avLst/>
            </a:prstGeom>
            <a:solidFill>
              <a:schemeClr val="accent5">
                <a:lumMod val="50000"/>
              </a:schemeClr>
            </a:solidFill>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a:ln>
                    <a:noFill/>
                  </a:ln>
                  <a:solidFill>
                    <a:prstClr val="white"/>
                  </a:solidFill>
                  <a:effectLst/>
                  <a:uLnTx/>
                  <a:uFillTx/>
                  <a:latin typeface="Calibri" panose="020F0502020204030204"/>
                  <a:ea typeface="+mn-ea"/>
                  <a:cs typeface="+mn-cs"/>
                </a:rPr>
                <a:t>Level 4</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a:solidFill>
                    <a:prstClr val="white"/>
                  </a:solidFill>
                  <a:latin typeface="Calibri" panose="020F0502020204030204"/>
                </a:rPr>
                <a:t>9-12</a:t>
              </a:r>
              <a:endParaRPr kumimoji="0" lang="en-GB" sz="2800" b="0" i="0" u="none" strike="noStrike" kern="1200" cap="none" spc="0" normalizeH="0" baseline="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6667211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GB" dirty="0"/>
              <a:t>From Edexcel</a:t>
            </a:r>
          </a:p>
        </p:txBody>
      </p:sp>
      <p:sp>
        <p:nvSpPr>
          <p:cNvPr id="3" name="Content Placeholder 2"/>
          <p:cNvSpPr>
            <a:spLocks noGrp="1"/>
          </p:cNvSpPr>
          <p:nvPr>
            <p:ph idx="1"/>
          </p:nvPr>
        </p:nvSpPr>
        <p:spPr/>
        <p:style>
          <a:lnRef idx="1">
            <a:schemeClr val="accent6"/>
          </a:lnRef>
          <a:fillRef idx="2">
            <a:schemeClr val="accent6"/>
          </a:fillRef>
          <a:effectRef idx="1">
            <a:schemeClr val="accent6"/>
          </a:effectRef>
          <a:fontRef idx="minor">
            <a:schemeClr val="dk1"/>
          </a:fontRef>
        </p:style>
        <p:txBody>
          <a:bodyPr>
            <a:normAutofit/>
          </a:bodyPr>
          <a:lstStyle/>
          <a:p>
            <a:pPr marL="0" indent="0">
              <a:buNone/>
            </a:pPr>
            <a:r>
              <a:rPr lang="en-GB" sz="3200" dirty="0"/>
              <a:t>a) Calculation of price elasticity of demand</a:t>
            </a:r>
          </a:p>
          <a:p>
            <a:pPr marL="0" indent="0">
              <a:buNone/>
            </a:pPr>
            <a:r>
              <a:rPr lang="en-GB" sz="3200" dirty="0"/>
              <a:t>b) Interpretation of numerical values of price elasticity of demand</a:t>
            </a:r>
          </a:p>
          <a:p>
            <a:pPr marL="0" indent="0">
              <a:buNone/>
            </a:pPr>
            <a:r>
              <a:rPr lang="en-GB" sz="3200" dirty="0"/>
              <a:t>c) The factors influencing price elasticity of demand</a:t>
            </a:r>
          </a:p>
          <a:p>
            <a:pPr marL="0" indent="0">
              <a:buNone/>
            </a:pPr>
            <a:r>
              <a:rPr lang="en-GB" sz="3200" dirty="0"/>
              <a:t>d) The significance of price elasticity of demand to businesses in terms of implications for pricing</a:t>
            </a:r>
          </a:p>
          <a:p>
            <a:pPr marL="0" indent="0">
              <a:buNone/>
            </a:pPr>
            <a:r>
              <a:rPr lang="en-GB" sz="3200" dirty="0"/>
              <a:t>e) Calculation and interpretation of the relationship between price elasticity of demand and total revenue</a:t>
            </a:r>
          </a:p>
        </p:txBody>
      </p:sp>
    </p:spTree>
    <p:extLst>
      <p:ext uri="{BB962C8B-B14F-4D97-AF65-F5344CB8AC3E}">
        <p14:creationId xmlns:p14="http://schemas.microsoft.com/office/powerpoint/2010/main" val="18992702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B0F0"/>
          </a:solidFill>
        </p:spPr>
        <p:style>
          <a:lnRef idx="2">
            <a:schemeClr val="dk1">
              <a:shade val="50000"/>
            </a:schemeClr>
          </a:lnRef>
          <a:fillRef idx="1">
            <a:schemeClr val="dk1"/>
          </a:fillRef>
          <a:effectRef idx="0">
            <a:schemeClr val="dk1"/>
          </a:effectRef>
          <a:fontRef idx="minor">
            <a:schemeClr val="lt1"/>
          </a:fontRef>
        </p:style>
        <p:txBody>
          <a:bodyPr/>
          <a:lstStyle/>
          <a:p>
            <a:r>
              <a:rPr lang="en-GB" dirty="0">
                <a:solidFill>
                  <a:schemeClr val="bg1"/>
                </a:solidFill>
              </a:rPr>
              <a:t>Answer sample question 1</a:t>
            </a:r>
          </a:p>
        </p:txBody>
      </p:sp>
      <p:pic>
        <p:nvPicPr>
          <p:cNvPr id="4" name="Content Placeholder 3"/>
          <p:cNvPicPr>
            <a:picLocks noGrp="1" noChangeAspect="1"/>
          </p:cNvPicPr>
          <p:nvPr>
            <p:ph sz="half" idx="1"/>
          </p:nvPr>
        </p:nvPicPr>
        <p:blipFill>
          <a:blip r:embed="rId3" cstate="email">
            <a:extLst>
              <a:ext uri="{28A0092B-C50C-407E-A947-70E740481C1C}">
                <a14:useLocalDpi xmlns:a14="http://schemas.microsoft.com/office/drawing/2010/main"/>
              </a:ext>
            </a:extLst>
          </a:blip>
          <a:stretch>
            <a:fillRect/>
          </a:stretch>
        </p:blipFill>
        <p:spPr>
          <a:xfrm>
            <a:off x="838200" y="1845135"/>
            <a:ext cx="5181600" cy="43123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Content Placeholder 3"/>
          <p:cNvPicPr>
            <a:picLocks noGrp="1" noChangeAspect="1"/>
          </p:cNvPicPr>
          <p:nvPr>
            <p:ph sz="half" idx="2"/>
          </p:nvPr>
        </p:nvPicPr>
        <p:blipFill>
          <a:blip r:embed="rId4" cstate="email">
            <a:extLst>
              <a:ext uri="{28A0092B-C50C-407E-A947-70E740481C1C}">
                <a14:useLocalDpi xmlns:a14="http://schemas.microsoft.com/office/drawing/2010/main"/>
              </a:ext>
            </a:extLst>
          </a:blip>
          <a:stretch>
            <a:fillRect/>
          </a:stretch>
        </p:blipFill>
        <p:spPr>
          <a:xfrm>
            <a:off x="6172200" y="1845135"/>
            <a:ext cx="5181600" cy="3189525"/>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761793" y="5189107"/>
            <a:ext cx="4592007" cy="449406"/>
          </a:xfrm>
          <a:prstGeom prst="rect">
            <a:avLst/>
          </a:prstGeom>
        </p:spPr>
      </p:pic>
    </p:spTree>
    <p:extLst>
      <p:ext uri="{BB962C8B-B14F-4D97-AF65-F5344CB8AC3E}">
        <p14:creationId xmlns:p14="http://schemas.microsoft.com/office/powerpoint/2010/main" val="15540631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8F984-8CD3-198B-C3A0-56F67E90BB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44B6A9-0BF1-5582-BE92-AB11CAC490BD}"/>
              </a:ext>
            </a:extLst>
          </p:cNvPr>
          <p:cNvSpPr>
            <a:spLocks noGrp="1"/>
          </p:cNvSpPr>
          <p:nvPr>
            <p:ph type="title"/>
          </p:nvPr>
        </p:nvSpPr>
        <p:spPr>
          <a:xfrm>
            <a:off x="838200" y="333952"/>
            <a:ext cx="10515600" cy="1325563"/>
          </a:xfrm>
          <a:solidFill>
            <a:schemeClr val="accent5">
              <a:lumMod val="50000"/>
            </a:schemeClr>
          </a:solidFill>
        </p:spPr>
        <p:style>
          <a:lnRef idx="2">
            <a:schemeClr val="dk1">
              <a:shade val="50000"/>
            </a:schemeClr>
          </a:lnRef>
          <a:fillRef idx="1">
            <a:schemeClr val="dk1"/>
          </a:fillRef>
          <a:effectRef idx="0">
            <a:schemeClr val="dk1"/>
          </a:effectRef>
          <a:fontRef idx="minor">
            <a:schemeClr val="lt1"/>
          </a:fontRef>
        </p:style>
        <p:txBody>
          <a:bodyPr/>
          <a:lstStyle/>
          <a:p>
            <a:r>
              <a:rPr lang="en-GB" dirty="0"/>
              <a:t>Case study for question 2</a:t>
            </a:r>
          </a:p>
        </p:txBody>
      </p:sp>
      <p:pic>
        <p:nvPicPr>
          <p:cNvPr id="5" name="Picture 4">
            <a:extLst>
              <a:ext uri="{FF2B5EF4-FFF2-40B4-BE49-F238E27FC236}">
                <a16:creationId xmlns:a16="http://schemas.microsoft.com/office/drawing/2014/main" id="{81B5254F-A52C-8D2B-3CDE-CC6BA7D09B71}"/>
              </a:ext>
            </a:extLst>
          </p:cNvPr>
          <p:cNvPicPr>
            <a:picLocks noChangeAspect="1"/>
          </p:cNvPicPr>
          <p:nvPr/>
        </p:nvPicPr>
        <p:blipFill>
          <a:blip r:embed="rId2"/>
          <a:stretch>
            <a:fillRect/>
          </a:stretch>
        </p:blipFill>
        <p:spPr>
          <a:xfrm>
            <a:off x="838200" y="2097281"/>
            <a:ext cx="10691745" cy="3485372"/>
          </a:xfrm>
          <a:prstGeom prst="rect">
            <a:avLst/>
          </a:prstGeom>
        </p:spPr>
      </p:pic>
    </p:spTree>
    <p:extLst>
      <p:ext uri="{BB962C8B-B14F-4D97-AF65-F5344CB8AC3E}">
        <p14:creationId xmlns:p14="http://schemas.microsoft.com/office/powerpoint/2010/main" val="12777045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1B2AB2E-679B-67F0-180F-9603B73AB96A}"/>
              </a:ext>
            </a:extLst>
          </p:cNvPr>
          <p:cNvPicPr>
            <a:picLocks noChangeAspect="1"/>
          </p:cNvPicPr>
          <p:nvPr/>
        </p:nvPicPr>
        <p:blipFill>
          <a:blip r:embed="rId2"/>
          <a:stretch>
            <a:fillRect/>
          </a:stretch>
        </p:blipFill>
        <p:spPr>
          <a:xfrm>
            <a:off x="838200" y="2329419"/>
            <a:ext cx="10515601" cy="17274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itle 1">
            <a:extLst>
              <a:ext uri="{FF2B5EF4-FFF2-40B4-BE49-F238E27FC236}">
                <a16:creationId xmlns:a16="http://schemas.microsoft.com/office/drawing/2014/main" id="{19B7E702-57F2-16A9-26A5-B4E6895AB268}"/>
              </a:ext>
            </a:extLst>
          </p:cNvPr>
          <p:cNvSpPr>
            <a:spLocks noGrp="1"/>
          </p:cNvSpPr>
          <p:nvPr>
            <p:ph type="title"/>
          </p:nvPr>
        </p:nvSpPr>
        <p:spPr>
          <a:xfrm>
            <a:off x="838200" y="365125"/>
            <a:ext cx="10515600" cy="1325563"/>
          </a:xfrm>
          <a:solidFill>
            <a:schemeClr val="accent5">
              <a:lumMod val="50000"/>
            </a:schemeClr>
          </a:solidFill>
        </p:spPr>
        <p:style>
          <a:lnRef idx="2">
            <a:schemeClr val="dk1">
              <a:shade val="50000"/>
            </a:schemeClr>
          </a:lnRef>
          <a:fillRef idx="1">
            <a:schemeClr val="dk1"/>
          </a:fillRef>
          <a:effectRef idx="0">
            <a:schemeClr val="dk1"/>
          </a:effectRef>
          <a:fontRef idx="minor">
            <a:schemeClr val="lt1"/>
          </a:fontRef>
        </p:style>
        <p:txBody>
          <a:bodyPr/>
          <a:lstStyle/>
          <a:p>
            <a:r>
              <a:rPr lang="en-GB" dirty="0"/>
              <a:t>Sample question 2</a:t>
            </a:r>
          </a:p>
        </p:txBody>
      </p:sp>
      <p:sp>
        <p:nvSpPr>
          <p:cNvPr id="11" name="Hexagon 10">
            <a:extLst>
              <a:ext uri="{FF2B5EF4-FFF2-40B4-BE49-F238E27FC236}">
                <a16:creationId xmlns:a16="http://schemas.microsoft.com/office/drawing/2014/main" id="{065A7D6D-009F-04F5-7E8B-7C3E64D7167E}"/>
              </a:ext>
            </a:extLst>
          </p:cNvPr>
          <p:cNvSpPr/>
          <p:nvPr/>
        </p:nvSpPr>
        <p:spPr>
          <a:xfrm>
            <a:off x="2903788" y="4695641"/>
            <a:ext cx="2970291" cy="1524000"/>
          </a:xfrm>
          <a:prstGeom prst="hexagon">
            <a:avLst/>
          </a:prstGeom>
          <a:solidFill>
            <a:schemeClr val="accent5">
              <a:lumMod val="50000"/>
            </a:schemeClr>
          </a:solidFill>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a:ln>
                  <a:noFill/>
                </a:ln>
                <a:solidFill>
                  <a:prstClr val="white"/>
                </a:solidFill>
                <a:effectLst/>
                <a:uLnTx/>
                <a:uFillTx/>
                <a:latin typeface="Calibri" panose="020F0502020204030204"/>
                <a:ea typeface="+mn-ea"/>
                <a:cs typeface="+mn-cs"/>
              </a:rPr>
              <a:t>Knowledge 1</a:t>
            </a:r>
          </a:p>
        </p:txBody>
      </p:sp>
      <p:sp>
        <p:nvSpPr>
          <p:cNvPr id="12" name="Hexagon 11">
            <a:extLst>
              <a:ext uri="{FF2B5EF4-FFF2-40B4-BE49-F238E27FC236}">
                <a16:creationId xmlns:a16="http://schemas.microsoft.com/office/drawing/2014/main" id="{116371B8-712B-0C7E-20BE-75EEE874BF05}"/>
              </a:ext>
            </a:extLst>
          </p:cNvPr>
          <p:cNvSpPr/>
          <p:nvPr/>
        </p:nvSpPr>
        <p:spPr>
          <a:xfrm>
            <a:off x="5874079" y="4695641"/>
            <a:ext cx="2874130" cy="1515291"/>
          </a:xfrm>
          <a:prstGeom prst="hexagon">
            <a:avLst/>
          </a:prstGeom>
          <a:solidFill>
            <a:schemeClr val="accent5">
              <a:lumMod val="50000"/>
            </a:schemeClr>
          </a:solidFill>
        </p:spPr>
        <p:style>
          <a:lnRef idx="2">
            <a:schemeClr val="dk1">
              <a:shade val="50000"/>
            </a:schemeClr>
          </a:lnRef>
          <a:fillRef idx="1">
            <a:schemeClr val="dk1"/>
          </a:fillRef>
          <a:effectRef idx="0">
            <a:schemeClr val="dk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dirty="0">
                <a:ln>
                  <a:noFill/>
                </a:ln>
                <a:solidFill>
                  <a:prstClr val="white"/>
                </a:solidFill>
                <a:effectLst/>
                <a:uLnTx/>
                <a:uFillTx/>
                <a:latin typeface="Calibri" panose="020F0502020204030204"/>
                <a:ea typeface="+mn-ea"/>
                <a:cs typeface="+mn-cs"/>
              </a:rPr>
              <a:t>Application 3</a:t>
            </a:r>
            <a:endParaRPr kumimoji="0" lang="en-GB" sz="2800" b="0" i="0" u="none" strike="noStrike" kern="1200" cap="none" spc="0" normalizeH="0" baseline="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59284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7436E-958D-CA41-E6F5-66743C9F8229}"/>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BD2F3205-3E02-B1E0-CD34-1AA56AB67DA3}"/>
              </a:ext>
            </a:extLst>
          </p:cNvPr>
          <p:cNvSpPr>
            <a:spLocks noGrp="1"/>
          </p:cNvSpPr>
          <p:nvPr>
            <p:ph type="title"/>
          </p:nvPr>
        </p:nvSpPr>
        <p:spPr>
          <a:xfrm>
            <a:off x="838200" y="365125"/>
            <a:ext cx="10515600" cy="1325563"/>
          </a:xfrm>
          <a:solidFill>
            <a:srgbClr val="00B0F0"/>
          </a:solidFill>
        </p:spPr>
        <p:style>
          <a:lnRef idx="2">
            <a:schemeClr val="dk1">
              <a:shade val="50000"/>
            </a:schemeClr>
          </a:lnRef>
          <a:fillRef idx="1">
            <a:schemeClr val="dk1"/>
          </a:fillRef>
          <a:effectRef idx="0">
            <a:schemeClr val="dk1"/>
          </a:effectRef>
          <a:fontRef idx="minor">
            <a:schemeClr val="lt1"/>
          </a:fontRef>
        </p:style>
        <p:txBody>
          <a:bodyPr/>
          <a:lstStyle/>
          <a:p>
            <a:r>
              <a:rPr lang="en-GB" dirty="0"/>
              <a:t>Answer question 2</a:t>
            </a:r>
          </a:p>
        </p:txBody>
      </p:sp>
      <p:pic>
        <p:nvPicPr>
          <p:cNvPr id="3" name="Picture 2">
            <a:extLst>
              <a:ext uri="{FF2B5EF4-FFF2-40B4-BE49-F238E27FC236}">
                <a16:creationId xmlns:a16="http://schemas.microsoft.com/office/drawing/2014/main" id="{8BD84048-AB3E-9319-19F9-C82F07E20A08}"/>
              </a:ext>
            </a:extLst>
          </p:cNvPr>
          <p:cNvPicPr>
            <a:picLocks noChangeAspect="1"/>
          </p:cNvPicPr>
          <p:nvPr/>
        </p:nvPicPr>
        <p:blipFill>
          <a:blip r:embed="rId2"/>
          <a:stretch>
            <a:fillRect/>
          </a:stretch>
        </p:blipFill>
        <p:spPr>
          <a:xfrm>
            <a:off x="2214653" y="1786940"/>
            <a:ext cx="7762695" cy="45522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165391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3542"/>
            <a:ext cx="3690257" cy="1143000"/>
          </a:xfrm>
          <a:solidFill>
            <a:schemeClr val="accent5">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pPr algn="ctr"/>
            <a:r>
              <a:rPr lang="en-GB" dirty="0"/>
              <a:t>Case study for question 3 </a:t>
            </a:r>
          </a:p>
        </p:txBody>
      </p:sp>
      <p:pic>
        <p:nvPicPr>
          <p:cNvPr id="3" name="Picture 2"/>
          <p:cNvPicPr>
            <a:picLocks noChangeAspect="1"/>
          </p:cNvPicPr>
          <p:nvPr/>
        </p:nvPicPr>
        <p:blipFill>
          <a:blip r:embed="rId2"/>
          <a:stretch>
            <a:fillRect/>
          </a:stretch>
        </p:blipFill>
        <p:spPr>
          <a:xfrm>
            <a:off x="4086688" y="0"/>
            <a:ext cx="7915754" cy="67709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32247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4490" y="426204"/>
            <a:ext cx="10515600" cy="1325563"/>
          </a:xfrm>
          <a:solidFill>
            <a:schemeClr val="accent5">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a:t>Sample question 3</a:t>
            </a:r>
          </a:p>
        </p:txBody>
      </p:sp>
      <p:sp>
        <p:nvSpPr>
          <p:cNvPr id="8" name="Hexagon 7"/>
          <p:cNvSpPr/>
          <p:nvPr/>
        </p:nvSpPr>
        <p:spPr>
          <a:xfrm>
            <a:off x="1881079" y="4526796"/>
            <a:ext cx="3026229" cy="1905000"/>
          </a:xfrm>
          <a:prstGeom prst="hexagon">
            <a:avLst/>
          </a:prstGeom>
          <a:solidFill>
            <a:schemeClr val="accent5">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Calibri" panose="020F0502020204030204"/>
                <a:ea typeface="+mn-ea"/>
                <a:cs typeface="+mn-cs"/>
              </a:rPr>
              <a:t>Knowledge 1</a:t>
            </a:r>
          </a:p>
        </p:txBody>
      </p:sp>
      <p:sp>
        <p:nvSpPr>
          <p:cNvPr id="9" name="Hexagon 8"/>
          <p:cNvSpPr/>
          <p:nvPr/>
        </p:nvSpPr>
        <p:spPr>
          <a:xfrm>
            <a:off x="4907308" y="4526796"/>
            <a:ext cx="2928257" cy="1894114"/>
          </a:xfrm>
          <a:prstGeom prst="hexagon">
            <a:avLst/>
          </a:prstGeom>
          <a:solidFill>
            <a:schemeClr val="accent5">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Calibri" panose="020F0502020204030204"/>
                <a:ea typeface="+mn-ea"/>
                <a:cs typeface="+mn-cs"/>
              </a:rPr>
              <a:t>Application 2</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Hexagon 9"/>
          <p:cNvSpPr/>
          <p:nvPr/>
        </p:nvSpPr>
        <p:spPr>
          <a:xfrm>
            <a:off x="7835565" y="4551624"/>
            <a:ext cx="2928257" cy="1839685"/>
          </a:xfrm>
          <a:prstGeom prst="hexagon">
            <a:avLst/>
          </a:prstGeom>
          <a:solidFill>
            <a:schemeClr val="accent5">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Calibri" panose="020F0502020204030204"/>
                <a:ea typeface="+mn-ea"/>
                <a:cs typeface="+mn-cs"/>
              </a:rPr>
              <a:t>Analysis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prstClr val="white"/>
                </a:solidFill>
                <a:effectLst/>
                <a:uLnTx/>
                <a:uFillTx/>
                <a:latin typeface="Calibri" panose="020F0502020204030204"/>
                <a:ea typeface="+mn-ea"/>
                <a:cs typeface="+mn-cs"/>
              </a:rPr>
              <a:t> 1</a:t>
            </a:r>
            <a:endParaRPr kumimoji="0" lang="en-GB"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p:cNvPicPr>
            <a:picLocks noChangeAspect="1"/>
          </p:cNvPicPr>
          <p:nvPr/>
        </p:nvPicPr>
        <p:blipFill>
          <a:blip r:embed="rId3"/>
          <a:stretch>
            <a:fillRect/>
          </a:stretch>
        </p:blipFill>
        <p:spPr>
          <a:xfrm>
            <a:off x="894490" y="2085134"/>
            <a:ext cx="10021934" cy="18772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309070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B0F0"/>
          </a:solidFill>
        </p:spPr>
        <p:style>
          <a:lnRef idx="2">
            <a:schemeClr val="accent5">
              <a:shade val="15000"/>
            </a:schemeClr>
          </a:lnRef>
          <a:fillRef idx="1">
            <a:schemeClr val="accent5"/>
          </a:fillRef>
          <a:effectRef idx="0">
            <a:schemeClr val="accent5"/>
          </a:effectRef>
          <a:fontRef idx="minor">
            <a:schemeClr val="lt1"/>
          </a:fontRef>
        </p:style>
        <p:txBody>
          <a:bodyPr/>
          <a:lstStyle/>
          <a:p>
            <a:r>
              <a:rPr lang="en-GB" dirty="0">
                <a:solidFill>
                  <a:schemeClr val="bg1"/>
                </a:solidFill>
              </a:rPr>
              <a:t>Answer sample question 3</a:t>
            </a:r>
          </a:p>
        </p:txBody>
      </p:sp>
      <p:pic>
        <p:nvPicPr>
          <p:cNvPr id="4" name="Picture 3"/>
          <p:cNvPicPr>
            <a:picLocks noChangeAspect="1"/>
          </p:cNvPicPr>
          <p:nvPr/>
        </p:nvPicPr>
        <p:blipFill rotWithShape="1">
          <a:blip r:embed="rId2"/>
          <a:srcRect t="28823"/>
          <a:stretch/>
        </p:blipFill>
        <p:spPr>
          <a:xfrm>
            <a:off x="2411330" y="1907512"/>
            <a:ext cx="7102321" cy="43593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998309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3671892" y="1308345"/>
            <a:ext cx="4848216" cy="3232144"/>
          </a:xfrm>
        </p:spPr>
      </p:pic>
    </p:spTree>
    <p:extLst>
      <p:ext uri="{BB962C8B-B14F-4D97-AF65-F5344CB8AC3E}">
        <p14:creationId xmlns:p14="http://schemas.microsoft.com/office/powerpoint/2010/main" val="2312162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en-GB" dirty="0"/>
              <a:t>Starter</a:t>
            </a:r>
          </a:p>
        </p:txBody>
      </p:sp>
      <p:sp>
        <p:nvSpPr>
          <p:cNvPr id="3" name="Content Placeholder 2"/>
          <p:cNvSpPr>
            <a:spLocks noGrp="1"/>
          </p:cNvSpPr>
          <p:nvPr>
            <p:ph idx="1"/>
          </p:nvPr>
        </p:nvSpPr>
        <p:spPr>
          <a:xfrm>
            <a:off x="838200" y="1825625"/>
            <a:ext cx="10515600" cy="771801"/>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en-GB" dirty="0">
                <a:latin typeface="Arial Black" panose="020B0A04020102020204" pitchFamily="34" charset="0"/>
              </a:rPr>
              <a:t>If the price of a Big Mac goes up to £10 will there be an impact on demand? Will customers still buy Big Macs?</a:t>
            </a:r>
          </a:p>
        </p:txBody>
      </p:sp>
      <p:pic>
        <p:nvPicPr>
          <p:cNvPr id="5" name="Picture 4"/>
          <p:cNvPicPr>
            <a:picLocks noChangeAspect="1"/>
          </p:cNvPicPr>
          <p:nvPr/>
        </p:nvPicPr>
        <p:blipFill>
          <a:blip r:embed="rId3"/>
          <a:stretch>
            <a:fillRect/>
          </a:stretch>
        </p:blipFill>
        <p:spPr>
          <a:xfrm>
            <a:off x="838200" y="3250507"/>
            <a:ext cx="2286198" cy="1973751"/>
          </a:xfrm>
          <a:prstGeom prst="rect">
            <a:avLst/>
          </a:prstGeom>
        </p:spPr>
      </p:pic>
      <p:pic>
        <p:nvPicPr>
          <p:cNvPr id="6" name="Picture 5"/>
          <p:cNvPicPr>
            <a:picLocks noChangeAspect="1"/>
          </p:cNvPicPr>
          <p:nvPr/>
        </p:nvPicPr>
        <p:blipFill>
          <a:blip r:embed="rId3"/>
          <a:stretch>
            <a:fillRect/>
          </a:stretch>
        </p:blipFill>
        <p:spPr>
          <a:xfrm>
            <a:off x="3349388" y="2732363"/>
            <a:ext cx="2286198" cy="1973751"/>
          </a:xfrm>
          <a:prstGeom prst="rect">
            <a:avLst/>
          </a:prstGeom>
        </p:spPr>
      </p:pic>
      <p:pic>
        <p:nvPicPr>
          <p:cNvPr id="7" name="Picture 6"/>
          <p:cNvPicPr>
            <a:picLocks noChangeAspect="1"/>
          </p:cNvPicPr>
          <p:nvPr/>
        </p:nvPicPr>
        <p:blipFill>
          <a:blip r:embed="rId3"/>
          <a:stretch>
            <a:fillRect/>
          </a:stretch>
        </p:blipFill>
        <p:spPr>
          <a:xfrm>
            <a:off x="5860576" y="3719238"/>
            <a:ext cx="2286198" cy="1973751"/>
          </a:xfrm>
          <a:prstGeom prst="rect">
            <a:avLst/>
          </a:prstGeom>
        </p:spPr>
      </p:pic>
      <p:pic>
        <p:nvPicPr>
          <p:cNvPr id="8" name="Picture 7"/>
          <p:cNvPicPr>
            <a:picLocks noChangeAspect="1"/>
          </p:cNvPicPr>
          <p:nvPr/>
        </p:nvPicPr>
        <p:blipFill>
          <a:blip r:embed="rId3"/>
          <a:stretch>
            <a:fillRect/>
          </a:stretch>
        </p:blipFill>
        <p:spPr>
          <a:xfrm>
            <a:off x="8769527" y="2905950"/>
            <a:ext cx="2286198" cy="1973751"/>
          </a:xfrm>
          <a:prstGeom prst="rect">
            <a:avLst/>
          </a:prstGeom>
        </p:spPr>
      </p:pic>
    </p:spTree>
    <p:extLst>
      <p:ext uri="{BB962C8B-B14F-4D97-AF65-F5344CB8AC3E}">
        <p14:creationId xmlns:p14="http://schemas.microsoft.com/office/powerpoint/2010/main" val="1032781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en-GB" dirty="0"/>
              <a:t>The link between demand and price</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fontScale="92500" lnSpcReduction="10000"/>
          </a:bodyPr>
          <a:lstStyle/>
          <a:p>
            <a:pPr marL="514350" indent="-514350">
              <a:buFont typeface="+mj-lt"/>
              <a:buAutoNum type="arabicPeriod"/>
            </a:pPr>
            <a:r>
              <a:rPr lang="en-GB" dirty="0"/>
              <a:t>When prices go up, customers demand less. That statement makes logical sense and all businesses know this, so they try to avoid putting prices up.</a:t>
            </a:r>
          </a:p>
          <a:p>
            <a:pPr marL="514350" indent="-514350">
              <a:buFont typeface="+mj-lt"/>
              <a:buAutoNum type="arabicPeriod"/>
            </a:pPr>
            <a:r>
              <a:rPr lang="en-GB" dirty="0"/>
              <a:t>If the costs of the business rise management might try and absorb the costs so that the customers do not have to pay more, because this will affect demand for their product.</a:t>
            </a:r>
          </a:p>
          <a:p>
            <a:pPr marL="514350" indent="-514350">
              <a:buFont typeface="+mj-lt"/>
              <a:buAutoNum type="arabicPeriod"/>
            </a:pPr>
            <a:r>
              <a:rPr lang="en-GB" dirty="0"/>
              <a:t>For example, if McDonald’s put up the price of a Big Mac to £10 customer demand will decrease, sales revenue for that product will decrease and profits will decrease.</a:t>
            </a:r>
          </a:p>
          <a:p>
            <a:pPr marL="514350" indent="-514350">
              <a:buFont typeface="+mj-lt"/>
              <a:buAutoNum type="arabicPeriod"/>
            </a:pPr>
            <a:r>
              <a:rPr lang="en-GB" dirty="0"/>
              <a:t>There is another argument that customers may switch to an available substitute, and it may be McDonald’s Chicken Nuggets, or the customer may switch to Burger King.</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07040" y="5570220"/>
            <a:ext cx="1584960" cy="1287780"/>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31387" y="365125"/>
            <a:ext cx="2360613" cy="1460500"/>
          </a:xfrm>
          <a:prstGeom prst="rect">
            <a:avLst/>
          </a:prstGeom>
        </p:spPr>
      </p:pic>
    </p:spTree>
    <p:extLst>
      <p:ext uri="{BB962C8B-B14F-4D97-AF65-F5344CB8AC3E}">
        <p14:creationId xmlns:p14="http://schemas.microsoft.com/office/powerpoint/2010/main" val="21872109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3"/>
          </a:lnRef>
          <a:fillRef idx="2">
            <a:schemeClr val="accent3"/>
          </a:fillRef>
          <a:effectRef idx="1">
            <a:schemeClr val="accent3"/>
          </a:effectRef>
          <a:fontRef idx="minor">
            <a:schemeClr val="dk1"/>
          </a:fontRef>
        </p:style>
        <p:txBody>
          <a:bodyPr/>
          <a:lstStyle/>
          <a:p>
            <a:r>
              <a:rPr lang="en-GB" dirty="0">
                <a:solidFill>
                  <a:schemeClr val="tx1"/>
                </a:solidFill>
              </a:rPr>
              <a:t>Definition: PED</a:t>
            </a:r>
          </a:p>
        </p:txBody>
      </p:sp>
      <p:sp>
        <p:nvSpPr>
          <p:cNvPr id="3" name="Content Placeholder 2"/>
          <p:cNvSpPr>
            <a:spLocks noGrp="1"/>
          </p:cNvSpPr>
          <p:nvPr>
            <p:ph idx="1"/>
          </p:nvPr>
        </p:nvSpPr>
        <p:spPr/>
        <p:style>
          <a:lnRef idx="2">
            <a:schemeClr val="dk1"/>
          </a:lnRef>
          <a:fillRef idx="1">
            <a:schemeClr val="lt1"/>
          </a:fillRef>
          <a:effectRef idx="0">
            <a:schemeClr val="dk1"/>
          </a:effectRef>
          <a:fontRef idx="minor">
            <a:schemeClr val="dk1"/>
          </a:fontRef>
        </p:style>
        <p:txBody>
          <a:bodyPr>
            <a:normAutofit/>
          </a:bodyPr>
          <a:lstStyle/>
          <a:p>
            <a:r>
              <a:rPr lang="en-GB" sz="3200" dirty="0"/>
              <a:t>PED stands for Price Elasticity of Demand</a:t>
            </a:r>
          </a:p>
          <a:p>
            <a:r>
              <a:rPr lang="en-GB" sz="3200" dirty="0"/>
              <a:t>PED measures the responsiveness of demand to a change in price</a:t>
            </a:r>
          </a:p>
          <a:p>
            <a:r>
              <a:rPr lang="en-GB" sz="3200" dirty="0" err="1"/>
              <a:t>PED</a:t>
            </a:r>
            <a:r>
              <a:rPr lang="en-GB" sz="3200" dirty="0"/>
              <a:t> </a:t>
            </a:r>
            <a:r>
              <a:rPr lang="en-GB" sz="3200" dirty="0" smtClean="0"/>
              <a:t>values can </a:t>
            </a:r>
            <a:r>
              <a:rPr lang="en-GB" sz="3200" dirty="0"/>
              <a:t>be either </a:t>
            </a:r>
            <a:r>
              <a:rPr lang="en-GB" sz="3200" dirty="0">
                <a:latin typeface="Arial Black" panose="020B0A04020102020204" pitchFamily="34" charset="0"/>
              </a:rPr>
              <a:t>elastic</a:t>
            </a:r>
            <a:r>
              <a:rPr lang="en-GB" sz="3200" dirty="0"/>
              <a:t> or </a:t>
            </a:r>
            <a:r>
              <a:rPr lang="en-GB" sz="3200" dirty="0">
                <a:latin typeface="Arial Black" panose="020B0A04020102020204" pitchFamily="34" charset="0"/>
              </a:rPr>
              <a:t>inelastic</a:t>
            </a:r>
          </a:p>
          <a:p>
            <a:r>
              <a:rPr lang="en-GB" sz="3200" dirty="0"/>
              <a:t>PED values can be calculated so that a business can work out if a product or service has elastic or inelastic demand</a:t>
            </a:r>
          </a:p>
          <a:p>
            <a:r>
              <a:rPr lang="en-GB" sz="3200" dirty="0"/>
              <a:t>PED values are always a minus</a:t>
            </a:r>
          </a:p>
        </p:txBody>
      </p:sp>
      <p:pic>
        <p:nvPicPr>
          <p:cNvPr id="4" name="Picture 3">
            <a:extLst>
              <a:ext uri="{FF2B5EF4-FFF2-40B4-BE49-F238E27FC236}">
                <a16:creationId xmlns:a16="http://schemas.microsoft.com/office/drawing/2014/main" id="{F1B36A46-92A1-F5B0-942E-19FE8E85F5FD}"/>
              </a:ext>
            </a:extLst>
          </p:cNvPr>
          <p:cNvPicPr>
            <a:picLocks noChangeAspect="1"/>
          </p:cNvPicPr>
          <p:nvPr/>
        </p:nvPicPr>
        <p:blipFill>
          <a:blip r:embed="rId2">
            <a:duotone>
              <a:schemeClr val="accent5">
                <a:shade val="45000"/>
                <a:satMod val="135000"/>
              </a:schemeClr>
              <a:prstClr val="white"/>
            </a:duotone>
          </a:blip>
          <a:stretch>
            <a:fillRect/>
          </a:stretch>
        </p:blipFill>
        <p:spPr>
          <a:xfrm>
            <a:off x="10084305" y="4728411"/>
            <a:ext cx="1827778" cy="1997241"/>
          </a:xfrm>
          <a:prstGeom prst="rect">
            <a:avLst/>
          </a:prstGeom>
        </p:spPr>
      </p:pic>
    </p:spTree>
    <p:extLst>
      <p:ext uri="{BB962C8B-B14F-4D97-AF65-F5344CB8AC3E}">
        <p14:creationId xmlns:p14="http://schemas.microsoft.com/office/powerpoint/2010/main" val="2129334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style>
          <a:lnRef idx="2">
            <a:schemeClr val="dk1"/>
          </a:lnRef>
          <a:fillRef idx="1">
            <a:schemeClr val="lt1"/>
          </a:fillRef>
          <a:effectRef idx="0">
            <a:schemeClr val="dk1"/>
          </a:effectRef>
          <a:fontRef idx="minor">
            <a:schemeClr val="dk1"/>
          </a:fontRef>
        </p:style>
        <p:txBody>
          <a:bodyPr>
            <a:normAutofit/>
          </a:bodyPr>
          <a:lstStyle/>
          <a:p>
            <a:r>
              <a:rPr lang="en-GB" sz="4800" b="1" dirty="0">
                <a:solidFill>
                  <a:schemeClr val="tx1"/>
                </a:solidFill>
              </a:rPr>
              <a:t>Calculation of price elasticity of demand</a:t>
            </a:r>
          </a:p>
          <a:p>
            <a:endParaRPr lang="en-GB" sz="6600" b="1" dirty="0">
              <a:solidFill>
                <a:srgbClr val="0070C0"/>
              </a:solidFill>
            </a:endParaRPr>
          </a:p>
        </p:txBody>
      </p:sp>
      <p:pic>
        <p:nvPicPr>
          <p:cNvPr id="2" name="Picture 1">
            <a:extLst>
              <a:ext uri="{FF2B5EF4-FFF2-40B4-BE49-F238E27FC236}">
                <a16:creationId xmlns:a16="http://schemas.microsoft.com/office/drawing/2014/main" id="{2EB25B95-A959-6A41-44A5-F352F57C52B5}"/>
              </a:ext>
            </a:extLst>
          </p:cNvPr>
          <p:cNvPicPr>
            <a:picLocks noChangeAspect="1"/>
          </p:cNvPicPr>
          <p:nvPr/>
        </p:nvPicPr>
        <p:blipFill>
          <a:blip r:embed="rId3"/>
          <a:stretch>
            <a:fillRect/>
          </a:stretch>
        </p:blipFill>
        <p:spPr>
          <a:xfrm>
            <a:off x="0" y="0"/>
            <a:ext cx="12192000" cy="3019425"/>
          </a:xfrm>
          <a:prstGeom prst="rect">
            <a:avLst/>
          </a:prstGeom>
        </p:spPr>
      </p:pic>
    </p:spTree>
    <p:extLst>
      <p:ext uri="{BB962C8B-B14F-4D97-AF65-F5344CB8AC3E}">
        <p14:creationId xmlns:p14="http://schemas.microsoft.com/office/powerpoint/2010/main" val="3176652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lstStyle/>
          <a:p>
            <a:r>
              <a:rPr lang="en-GB" dirty="0" err="1">
                <a:solidFill>
                  <a:schemeClr val="tx1"/>
                </a:solidFill>
              </a:rPr>
              <a:t>PED</a:t>
            </a:r>
            <a:r>
              <a:rPr lang="en-GB" dirty="0">
                <a:solidFill>
                  <a:schemeClr val="tx1"/>
                </a:solidFill>
              </a:rPr>
              <a:t> calculations Top Tips</a:t>
            </a:r>
          </a:p>
        </p:txBody>
      </p:sp>
      <p:sp>
        <p:nvSpPr>
          <p:cNvPr id="5" name="Content Placeholder 4"/>
          <p:cNvSpPr>
            <a:spLocks noGrp="1"/>
          </p:cNvSpPr>
          <p:nvPr>
            <p:ph idx="1"/>
          </p:nvPr>
        </p:nvSpPr>
        <p:spPr/>
        <p:style>
          <a:lnRef idx="2">
            <a:schemeClr val="dk1"/>
          </a:lnRef>
          <a:fillRef idx="1">
            <a:schemeClr val="lt1"/>
          </a:fillRef>
          <a:effectRef idx="0">
            <a:schemeClr val="dk1"/>
          </a:effectRef>
          <a:fontRef idx="minor">
            <a:schemeClr val="dk1"/>
          </a:fontRef>
        </p:style>
        <p:txBody>
          <a:bodyPr/>
          <a:lstStyle/>
          <a:p>
            <a:r>
              <a:rPr lang="en-GB" dirty="0"/>
              <a:t>PED calculations always come out as a negative number e.g. -0.23</a:t>
            </a:r>
          </a:p>
          <a:p>
            <a:r>
              <a:rPr lang="en-GB" dirty="0"/>
              <a:t>This is because there is a relationship between price and demand</a:t>
            </a:r>
          </a:p>
          <a:p>
            <a:r>
              <a:rPr lang="en-GB" dirty="0"/>
              <a:t>As price increases demand decreases (causing a negative demand figure)</a:t>
            </a:r>
          </a:p>
          <a:p>
            <a:r>
              <a:rPr lang="en-GB" dirty="0"/>
              <a:t>As price decreases demand increases (causing a negative price figure)</a:t>
            </a:r>
          </a:p>
          <a:p>
            <a:r>
              <a:rPr lang="en-GB" dirty="0"/>
              <a:t>In either case the PED value would be a </a:t>
            </a:r>
            <a:r>
              <a:rPr lang="en-GB" dirty="0" smtClean="0"/>
              <a:t>negative</a:t>
            </a:r>
            <a:endParaRPr lang="en-GB" dirty="0"/>
          </a:p>
        </p:txBody>
      </p:sp>
      <p:pic>
        <p:nvPicPr>
          <p:cNvPr id="2" name="Picture 1"/>
          <p:cNvPicPr>
            <a:picLocks noChangeAspect="1"/>
          </p:cNvPicPr>
          <p:nvPr/>
        </p:nvPicPr>
        <p:blipFill>
          <a:blip r:embed="rId2"/>
          <a:stretch>
            <a:fillRect/>
          </a:stretch>
        </p:blipFill>
        <p:spPr>
          <a:xfrm>
            <a:off x="9971375" y="215900"/>
            <a:ext cx="1704975" cy="1609725"/>
          </a:xfrm>
          <a:prstGeom prst="rect">
            <a:avLst/>
          </a:prstGeom>
        </p:spPr>
      </p:pic>
    </p:spTree>
    <p:extLst>
      <p:ext uri="{BB962C8B-B14F-4D97-AF65-F5344CB8AC3E}">
        <p14:creationId xmlns:p14="http://schemas.microsoft.com/office/powerpoint/2010/main" val="29420568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57150">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57150">
          <a:solidFill>
            <a:schemeClr val="tx1"/>
          </a:solidFill>
          <a:tailEnd type="triangle"/>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1279</TotalTime>
  <Words>2192</Words>
  <Application>Microsoft Office PowerPoint</Application>
  <PresentationFormat>Widescreen</PresentationFormat>
  <Paragraphs>283</Paragraphs>
  <Slides>47</Slides>
  <Notes>18</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47</vt:i4>
      </vt:variant>
    </vt:vector>
  </HeadingPairs>
  <TitlesOfParts>
    <vt:vector size="56" baseType="lpstr">
      <vt:lpstr>Arial</vt:lpstr>
      <vt:lpstr>Arial Black</vt:lpstr>
      <vt:lpstr>Arial Rounded MT Bold</vt:lpstr>
      <vt:lpstr>Calibri</vt:lpstr>
      <vt:lpstr>Calibri Light</vt:lpstr>
      <vt:lpstr>Galeforce BTN</vt:lpstr>
      <vt:lpstr>Office Theme</vt:lpstr>
      <vt:lpstr>1_Office Theme</vt:lpstr>
      <vt:lpstr>2_Office Theme</vt:lpstr>
      <vt:lpstr>PowerPoint Presentation</vt:lpstr>
      <vt:lpstr>Theme 1 Retrieval Quiz</vt:lpstr>
      <vt:lpstr>You will need worksheet 1.2.4 for this lesson</vt:lpstr>
      <vt:lpstr>From Edexcel</vt:lpstr>
      <vt:lpstr>Starter</vt:lpstr>
      <vt:lpstr>The link between demand and price</vt:lpstr>
      <vt:lpstr>Definition: PED</vt:lpstr>
      <vt:lpstr>PowerPoint Presentation</vt:lpstr>
      <vt:lpstr>PED calculations Top Tips</vt:lpstr>
      <vt:lpstr>To calculate PED</vt:lpstr>
      <vt:lpstr>1. PED formula</vt:lpstr>
      <vt:lpstr>2. Percentage (%) change formula</vt:lpstr>
      <vt:lpstr>Percentage (%) change formula walkthrough example</vt:lpstr>
      <vt:lpstr>Example calculations percentage (%) change</vt:lpstr>
      <vt:lpstr>Example answers</vt:lpstr>
      <vt:lpstr>Example PED Calculation: sunglasses shop</vt:lpstr>
      <vt:lpstr>Example PED calculation walkthrough</vt:lpstr>
      <vt:lpstr>Answer to the example PED calculation: sunglasses shop</vt:lpstr>
      <vt:lpstr>What does the PED value mean?</vt:lpstr>
      <vt:lpstr>PowerPoint Presentation</vt:lpstr>
      <vt:lpstr>Elastic demand</vt:lpstr>
      <vt:lpstr>Inelastic demand</vt:lpstr>
      <vt:lpstr>Example PED calculation 1</vt:lpstr>
      <vt:lpstr>Example PED calculation 1 answer</vt:lpstr>
      <vt:lpstr>Example PED calculation 2</vt:lpstr>
      <vt:lpstr>Example PED calculation 2 - answer</vt:lpstr>
      <vt:lpstr>Example PED calculation 3</vt:lpstr>
      <vt:lpstr>Example PED calculation 3 - answer</vt:lpstr>
      <vt:lpstr>PowerPoint Presentation</vt:lpstr>
      <vt:lpstr> The factors influencing price elasticity of demand </vt:lpstr>
      <vt:lpstr>PowerPoint Presentation</vt:lpstr>
      <vt:lpstr>PED and pricing</vt:lpstr>
      <vt:lpstr>PowerPoint Presentation</vt:lpstr>
      <vt:lpstr>PED and total revenue</vt:lpstr>
      <vt:lpstr>Plenary Quiz – rearrange the PED formula</vt:lpstr>
      <vt:lpstr>Plenary Quiz Answers</vt:lpstr>
      <vt:lpstr>Sample Exam Questions</vt:lpstr>
      <vt:lpstr>Case study for question 1</vt:lpstr>
      <vt:lpstr>Sample question 1</vt:lpstr>
      <vt:lpstr>Answer sample question 1</vt:lpstr>
      <vt:lpstr>Case study for question 2</vt:lpstr>
      <vt:lpstr>Sample question 2</vt:lpstr>
      <vt:lpstr>Answer question 2</vt:lpstr>
      <vt:lpstr>Case study for question 3 </vt:lpstr>
      <vt:lpstr>Sample question 3</vt:lpstr>
      <vt:lpstr>Answer sample question 3</vt:lpstr>
      <vt:lpstr>PowerPoint Presentation</vt:lpstr>
    </vt:vector>
  </TitlesOfParts>
  <Company>Derby High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Hilton</dc:creator>
  <cp:lastModifiedBy>Sarah Hilton for Revisionstation</cp:lastModifiedBy>
  <cp:revision>191</cp:revision>
  <dcterms:created xsi:type="dcterms:W3CDTF">2017-05-29T18:04:54Z</dcterms:created>
  <dcterms:modified xsi:type="dcterms:W3CDTF">2024-11-10T17:56:51Z</dcterms:modified>
</cp:coreProperties>
</file>