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media/image6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828" r:id="rId4"/>
    <p:sldMasterId id="2147483852" r:id="rId5"/>
  </p:sldMasterIdLst>
  <p:notesMasterIdLst>
    <p:notesMasterId r:id="rId56"/>
  </p:notesMasterIdLst>
  <p:sldIdLst>
    <p:sldId id="359" r:id="rId6"/>
    <p:sldId id="257" r:id="rId7"/>
    <p:sldId id="259" r:id="rId8"/>
    <p:sldId id="272" r:id="rId9"/>
    <p:sldId id="273" r:id="rId10"/>
    <p:sldId id="307" r:id="rId11"/>
    <p:sldId id="348" r:id="rId12"/>
    <p:sldId id="275" r:id="rId13"/>
    <p:sldId id="276" r:id="rId14"/>
    <p:sldId id="277" r:id="rId15"/>
    <p:sldId id="278" r:id="rId16"/>
    <p:sldId id="349" r:id="rId17"/>
    <p:sldId id="350" r:id="rId18"/>
    <p:sldId id="351" r:id="rId19"/>
    <p:sldId id="352" r:id="rId20"/>
    <p:sldId id="279" r:id="rId21"/>
    <p:sldId id="281" r:id="rId22"/>
    <p:sldId id="283" r:id="rId23"/>
    <p:sldId id="285" r:id="rId24"/>
    <p:sldId id="289" r:id="rId25"/>
    <p:sldId id="311" r:id="rId26"/>
    <p:sldId id="353" r:id="rId27"/>
    <p:sldId id="286" r:id="rId28"/>
    <p:sldId id="354" r:id="rId29"/>
    <p:sldId id="313" r:id="rId30"/>
    <p:sldId id="355" r:id="rId31"/>
    <p:sldId id="288" r:id="rId32"/>
    <p:sldId id="340" r:id="rId33"/>
    <p:sldId id="301" r:id="rId34"/>
    <p:sldId id="291" r:id="rId35"/>
    <p:sldId id="315" r:id="rId36"/>
    <p:sldId id="295" r:id="rId37"/>
    <p:sldId id="356" r:id="rId38"/>
    <p:sldId id="260" r:id="rId39"/>
    <p:sldId id="365" r:id="rId40"/>
    <p:sldId id="298" r:id="rId41"/>
    <p:sldId id="300" r:id="rId42"/>
    <p:sldId id="336" r:id="rId43"/>
    <p:sldId id="366" r:id="rId44"/>
    <p:sldId id="357" r:id="rId45"/>
    <p:sldId id="262" r:id="rId46"/>
    <p:sldId id="322" r:id="rId47"/>
    <p:sldId id="320" r:id="rId48"/>
    <p:sldId id="342" r:id="rId49"/>
    <p:sldId id="343" r:id="rId50"/>
    <p:sldId id="344" r:id="rId51"/>
    <p:sldId id="360" r:id="rId52"/>
    <p:sldId id="364" r:id="rId53"/>
    <p:sldId id="362" r:id="rId54"/>
    <p:sldId id="358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363C58"/>
    <a:srgbClr val="814B4B"/>
    <a:srgbClr val="B70DAB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51" autoAdjust="0"/>
    <p:restoredTop sz="95071" autoAdjust="0"/>
  </p:normalViewPr>
  <p:slideViewPr>
    <p:cSldViewPr>
      <p:cViewPr varScale="1">
        <p:scale>
          <a:sx n="80" d="100"/>
          <a:sy n="80" d="100"/>
        </p:scale>
        <p:origin x="437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81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9C218-2421-41CA-8A83-6D9FE9F4270F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0FA13-C5D8-4596-AB62-99BDC3629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1886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E0FA13-C5D8-4596-AB62-99BDC362977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92561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FDCFA1-7198-4107-A5EE-C4F226AD0AC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523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698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817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65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20B62-3895-4841-BC1E-0C7EA3CEE5AE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7563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AB367-7184-407C-9D69-5D235989A26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62154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E0FA13-C5D8-4596-AB62-99BDC362977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0479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8641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2998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AB367-7184-407C-9D69-5D235989A26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2630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15557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2671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8769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5130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E0FA13-C5D8-4596-AB62-99BDC362977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0202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E0FA13-C5D8-4596-AB62-99BDC362977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5577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E0FA13-C5D8-4596-AB62-99BDC362977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06216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E0FA13-C5D8-4596-AB62-99BDC362977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1291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E0FA13-C5D8-4596-AB62-99BDC362977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0743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E0FA13-C5D8-4596-AB62-99BDC362977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7836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6717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133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AB367-7184-407C-9D69-5D235989A26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4607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518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300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793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0FA13-C5D8-4596-AB62-99BDC362977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69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862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82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919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243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14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302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247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612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500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70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59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738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627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7814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CA851DC7-2C57-49F1-BEE8-B9733112BCE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603D2E4-4AD9-4F3D-8B45-1C14B52613E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129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3986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7124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781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7773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9781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3331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5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159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2502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290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2626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6562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78605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8490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4251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702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1336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114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895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3734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3191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7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0145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1910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2499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6879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1165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830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5802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3327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81896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7961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6104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07904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2147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130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030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890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9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58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213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2060CF3-3DBB-424C-83E3-F2E50FA3BBC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21/09/2025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20CF8B86-167C-4866-AEDF-8BB8A11594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755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7AF27-DD0C-498E-A400-D61113BFA7FD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CD8FF-51D7-4380-9CC3-7F2C6291B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131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9B7E3-04F0-4266-82F1-CF4EC8B74E78}" type="datetimeFigureOut">
              <a:rPr lang="en-GB" smtClean="0"/>
              <a:t>21/09/2025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1F11-AB76-43C3-A21A-51705554F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47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yhfoxMVErg&amp;t=3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0Vflpzl4Qw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microsoft.com/office/2007/relationships/hdphoto" Target="../media/hdphoto1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s://tangleteezer.com/" TargetMode="Externa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talan.co.uk/womens-footwear-shoes/tan-mini-snug-boots/15934633.html?switchcurrency=GBP&amp;shippingcountry=GB&amp;variation=15934638&amp;creative=&amp;keyword=&amp;matchtype=&amp;network=x&amp;device=c&amp;cq_src=google_ads&amp;cq_cmp=20344172096&amp;cq_term=&amp;cq_plac=&amp;cq_net=x&amp;cq_plt=gp&amp;gclsrc=aw.ds&amp;gad_source=1&amp;gad_campaignid=20344174943&amp;gbraid=0AAAAADw_vh0rXso25Bi1yLa6zYhwvXlOY&amp;gclid=Cj0KCQjw18bEBhCBARIsAKuAFEavcmlLmfalk3hXYfnT8IWKd2NmL1VnOPduamKljicvitAsLvc27VUaAnxBEALw_wcB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hyperlink" Target="https://www.ugg.com/uk/classic-ultra-mini-boot/1116109.html?dwvar_1116109_color=CHE" TargetMode="External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hyperlink" Target="https://www.revisionstation.co.u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-lBvI6u_hw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shorts/ma5-Dul8G5I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24581"/>
            <a:ext cx="9144000" cy="2387600"/>
          </a:xfrm>
        </p:spPr>
        <p:txBody>
          <a:bodyPr/>
          <a:lstStyle/>
          <a:p>
            <a:r>
              <a:rPr lang="en-GB" dirty="0"/>
              <a:t>GCSE </a:t>
            </a:r>
            <a:r>
              <a:rPr lang="en-GB" dirty="0" smtClean="0"/>
              <a:t>Edexcel</a:t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GB" dirty="0"/>
              <a:t>Business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009" y="5185986"/>
            <a:ext cx="2192928" cy="146195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395837" y="4010474"/>
            <a:ext cx="54003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1.1.1 The dynamic nature of business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672" y="260648"/>
            <a:ext cx="2824656" cy="17942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4" name="Group 3"/>
          <p:cNvGrpSpPr/>
          <p:nvPr/>
        </p:nvGrpSpPr>
        <p:grpSpPr>
          <a:xfrm flipH="1">
            <a:off x="9067492" y="0"/>
            <a:ext cx="3146842" cy="6927058"/>
            <a:chOff x="0" y="0"/>
            <a:chExt cx="3146842" cy="692705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BA12962-4E46-5946-9469-61708B1AB29D}"/>
                </a:ext>
              </a:extLst>
            </p:cNvPr>
            <p:cNvSpPr/>
            <p:nvPr/>
          </p:nvSpPr>
          <p:spPr>
            <a:xfrm>
              <a:off x="0" y="0"/>
              <a:ext cx="3003331" cy="685800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A010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65567F2-D1FD-CC9B-2391-F6A271E7643B}"/>
                </a:ext>
              </a:extLst>
            </p:cNvPr>
            <p:cNvSpPr/>
            <p:nvPr/>
          </p:nvSpPr>
          <p:spPr>
            <a:xfrm>
              <a:off x="527557" y="0"/>
              <a:ext cx="1281597" cy="6927058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ED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65567F2-D1FD-CC9B-2391-F6A271E7643B}"/>
                </a:ext>
              </a:extLst>
            </p:cNvPr>
            <p:cNvSpPr/>
            <p:nvPr/>
          </p:nvSpPr>
          <p:spPr>
            <a:xfrm>
              <a:off x="1154018" y="0"/>
              <a:ext cx="1281597" cy="6904800"/>
            </a:xfrm>
            <a:prstGeom prst="rect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65567F2-D1FD-CC9B-2391-F6A271E7643B}"/>
                </a:ext>
              </a:extLst>
            </p:cNvPr>
            <p:cNvSpPr/>
            <p:nvPr/>
          </p:nvSpPr>
          <p:spPr>
            <a:xfrm>
              <a:off x="1865245" y="0"/>
              <a:ext cx="1281597" cy="6904800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0" y="-11129"/>
            <a:ext cx="3146842" cy="6927058"/>
            <a:chOff x="0" y="0"/>
            <a:chExt cx="3146842" cy="692705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BA12962-4E46-5946-9469-61708B1AB29D}"/>
                </a:ext>
              </a:extLst>
            </p:cNvPr>
            <p:cNvSpPr/>
            <p:nvPr/>
          </p:nvSpPr>
          <p:spPr>
            <a:xfrm>
              <a:off x="0" y="0"/>
              <a:ext cx="3003331" cy="685800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A010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65567F2-D1FD-CC9B-2391-F6A271E7643B}"/>
                </a:ext>
              </a:extLst>
            </p:cNvPr>
            <p:cNvSpPr/>
            <p:nvPr/>
          </p:nvSpPr>
          <p:spPr>
            <a:xfrm>
              <a:off x="527557" y="0"/>
              <a:ext cx="1281597" cy="6927058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ED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5567F2-D1FD-CC9B-2391-F6A271E7643B}"/>
                </a:ext>
              </a:extLst>
            </p:cNvPr>
            <p:cNvSpPr/>
            <p:nvPr/>
          </p:nvSpPr>
          <p:spPr>
            <a:xfrm>
              <a:off x="1154018" y="0"/>
              <a:ext cx="1281597" cy="6904800"/>
            </a:xfrm>
            <a:prstGeom prst="rect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65567F2-D1FD-CC9B-2391-F6A271E7643B}"/>
                </a:ext>
              </a:extLst>
            </p:cNvPr>
            <p:cNvSpPr/>
            <p:nvPr/>
          </p:nvSpPr>
          <p:spPr>
            <a:xfrm>
              <a:off x="1865245" y="0"/>
              <a:ext cx="1281597" cy="6904800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8360" y="5185986"/>
            <a:ext cx="245790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07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Changes in technology: </a:t>
            </a:r>
            <a:r>
              <a:rPr lang="en-GB" sz="4800" dirty="0" smtClean="0"/>
              <a:t>New innovation</a:t>
            </a:r>
            <a:endParaRPr lang="en-GB" sz="4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GB" dirty="0"/>
              <a:t>New business ideas start when fresh technology </a:t>
            </a:r>
            <a:r>
              <a:rPr lang="en-GB" dirty="0" smtClean="0"/>
              <a:t>emerges</a:t>
            </a:r>
          </a:p>
          <a:p>
            <a:r>
              <a:rPr lang="en-GB" dirty="0" smtClean="0"/>
              <a:t>Innovation </a:t>
            </a:r>
            <a:r>
              <a:rPr lang="en-GB" dirty="0"/>
              <a:t>in software, hardware, and online services gives people tools to solve </a:t>
            </a:r>
            <a:r>
              <a:rPr lang="en-GB" dirty="0" smtClean="0"/>
              <a:t>problems</a:t>
            </a:r>
          </a:p>
          <a:p>
            <a:r>
              <a:rPr lang="en-GB" dirty="0" smtClean="0"/>
              <a:t>Faster </a:t>
            </a:r>
            <a:r>
              <a:rPr lang="en-GB" dirty="0"/>
              <a:t>data, smart devices, mobile apps, artificial intelligence, and cloud computing open new </a:t>
            </a:r>
            <a:r>
              <a:rPr lang="en-GB" dirty="0" smtClean="0"/>
              <a:t>markets</a:t>
            </a:r>
          </a:p>
          <a:p>
            <a:r>
              <a:rPr lang="en-GB" dirty="0" smtClean="0"/>
              <a:t>Entrepreneurs </a:t>
            </a:r>
            <a:r>
              <a:rPr lang="en-GB" dirty="0"/>
              <a:t>combine new tech with customer needs to </a:t>
            </a:r>
            <a:r>
              <a:rPr lang="en-GB" dirty="0" smtClean="0"/>
              <a:t>sell </a:t>
            </a:r>
            <a:r>
              <a:rPr lang="en-GB" dirty="0"/>
              <a:t>creative products, services, and digital </a:t>
            </a:r>
            <a:r>
              <a:rPr lang="en-GB" dirty="0" smtClean="0"/>
              <a:t>products (e-books etc.)</a:t>
            </a:r>
            <a:endParaRPr lang="en-GB" dirty="0"/>
          </a:p>
        </p:txBody>
      </p:sp>
      <p:pic>
        <p:nvPicPr>
          <p:cNvPr id="9" name="Content Placeholder 8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89715" y="1809044"/>
            <a:ext cx="5181600" cy="32053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40015" y="4964131"/>
            <a:ext cx="5131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Watch the video about Shopify – what are digital products? Can you now give some examples?</a:t>
            </a:r>
            <a:endParaRPr lang="en-GB" sz="2800" b="1" dirty="0">
              <a:solidFill>
                <a:srgbClr val="FF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0249" y="1340768"/>
            <a:ext cx="1927101" cy="19271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2874" y="5778261"/>
            <a:ext cx="916881" cy="72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33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81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400" dirty="0"/>
              <a:t>Changes in technology: robotics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dirty="0"/>
              <a:t>New business ideas start </a:t>
            </a:r>
            <a:r>
              <a:rPr lang="en-GB" dirty="0" smtClean="0"/>
              <a:t>with the advancement of robotics technology</a:t>
            </a:r>
          </a:p>
          <a:p>
            <a:r>
              <a:rPr lang="en-GB" dirty="0" smtClean="0"/>
              <a:t>Improved </a:t>
            </a:r>
            <a:r>
              <a:rPr lang="en-GB" dirty="0"/>
              <a:t>sensors</a:t>
            </a:r>
            <a:r>
              <a:rPr lang="en-GB" dirty="0" smtClean="0"/>
              <a:t>, and AI, allow business start-ups </a:t>
            </a:r>
            <a:r>
              <a:rPr lang="en-GB" dirty="0"/>
              <a:t>automate tasks, reduce costs, and explore new </a:t>
            </a:r>
            <a:r>
              <a:rPr lang="en-GB" dirty="0" smtClean="0"/>
              <a:t>services</a:t>
            </a:r>
          </a:p>
          <a:p>
            <a:r>
              <a:rPr lang="en-GB" dirty="0" smtClean="0"/>
              <a:t>Entrepreneurs </a:t>
            </a:r>
            <a:r>
              <a:rPr lang="en-GB" dirty="0"/>
              <a:t>use better robots to solve problems and launch fresh, innovative </a:t>
            </a:r>
            <a:r>
              <a:rPr lang="en-GB" dirty="0" smtClean="0"/>
              <a:t>companies</a:t>
            </a:r>
            <a:endParaRPr lang="en-GB" sz="2800" b="1" dirty="0" smtClean="0">
              <a:solidFill>
                <a:srgbClr val="FF0000"/>
              </a:solidFill>
            </a:endParaRPr>
          </a:p>
          <a:p>
            <a:endParaRPr lang="en-GB" b="1" dirty="0">
              <a:solidFill>
                <a:srgbClr val="FF0000"/>
              </a:solidFill>
            </a:endParaRPr>
          </a:p>
          <a:p>
            <a:endParaRPr lang="en-GB" sz="2800" b="1" dirty="0" smtClean="0">
              <a:solidFill>
                <a:srgbClr val="FF0000"/>
              </a:solidFill>
            </a:endParaRPr>
          </a:p>
          <a:p>
            <a:endParaRPr lang="en-GB" b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041604" y="4486280"/>
            <a:ext cx="5544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Video to watch here about B-Loony  - how do they use robots? 3:14mins</a:t>
            </a:r>
            <a:endParaRPr lang="en-GB" sz="2800" b="1" dirty="0">
              <a:solidFill>
                <a:srgbClr val="FF0000"/>
              </a:solidFill>
            </a:endParaRPr>
          </a:p>
        </p:txBody>
      </p:sp>
      <p:pic>
        <p:nvPicPr>
          <p:cNvPr id="12" name="Content Placeholder 11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112" y="137744"/>
            <a:ext cx="5181600" cy="4190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2383" y="155257"/>
            <a:ext cx="2265816" cy="226581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3948" y="5373216"/>
            <a:ext cx="44767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86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84" y="3717032"/>
            <a:ext cx="10515600" cy="2852737"/>
          </a:xfrm>
        </p:spPr>
        <p:txBody>
          <a:bodyPr>
            <a:noAutofit/>
          </a:bodyPr>
          <a:lstStyle/>
          <a:p>
            <a:r>
              <a:rPr lang="en-GB" sz="5400" b="1" dirty="0">
                <a:solidFill>
                  <a:schemeClr val="bg1"/>
                </a:solidFill>
                <a:latin typeface="+mn-lt"/>
              </a:rPr>
              <a:t>Why new business ideas come about: Changes in what consumers want</a:t>
            </a:r>
            <a:endParaRPr lang="en-GB" sz="4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458" y="0"/>
            <a:ext cx="12273458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3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Definition: Needs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sz="4000" dirty="0"/>
              <a:t>There are some goods we (as humans) need to survive:</a:t>
            </a:r>
          </a:p>
          <a:p>
            <a:pPr lvl="1"/>
            <a:r>
              <a:rPr lang="en-GB" sz="3600" dirty="0"/>
              <a:t>Water</a:t>
            </a:r>
          </a:p>
          <a:p>
            <a:pPr lvl="1"/>
            <a:r>
              <a:rPr lang="en-GB" sz="3600" dirty="0"/>
              <a:t>Shelter</a:t>
            </a:r>
          </a:p>
          <a:p>
            <a:pPr lvl="1"/>
            <a:r>
              <a:rPr lang="en-GB" sz="3600" dirty="0"/>
              <a:t>Heat / light</a:t>
            </a:r>
          </a:p>
          <a:p>
            <a:pPr lvl="1"/>
            <a:r>
              <a:rPr lang="en-GB" sz="3600" dirty="0"/>
              <a:t>Food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768408" y="4005064"/>
            <a:ext cx="2349364" cy="25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14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Definition: Wants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sz="3200" dirty="0"/>
              <a:t>There are some goods we (as consumers) want:</a:t>
            </a:r>
          </a:p>
          <a:p>
            <a:pPr lvl="1"/>
            <a:r>
              <a:rPr lang="en-GB" sz="2800" dirty="0"/>
              <a:t>A can of Pepsi Max</a:t>
            </a:r>
          </a:p>
          <a:p>
            <a:pPr lvl="1"/>
            <a:r>
              <a:rPr lang="en-GB" sz="2800" dirty="0"/>
              <a:t>A meal deal</a:t>
            </a:r>
          </a:p>
          <a:p>
            <a:pPr lvl="1"/>
            <a:r>
              <a:rPr lang="en-GB" sz="2800" dirty="0"/>
              <a:t>A Greggs sausage roll</a:t>
            </a:r>
          </a:p>
          <a:p>
            <a:pPr lvl="1"/>
            <a:r>
              <a:rPr lang="en-GB" sz="2800" dirty="0"/>
              <a:t>A fast car</a:t>
            </a:r>
          </a:p>
          <a:p>
            <a:pPr lvl="1"/>
            <a:r>
              <a:rPr lang="en-GB" sz="2800" dirty="0"/>
              <a:t>A new phone</a:t>
            </a:r>
          </a:p>
          <a:p>
            <a:pPr lvl="1"/>
            <a:endParaRPr lang="en-GB" sz="2800" dirty="0"/>
          </a:p>
          <a:p>
            <a:r>
              <a:rPr lang="en-GB" sz="3200" dirty="0"/>
              <a:t>A business will need to work out what customers need and want so they can </a:t>
            </a:r>
            <a:r>
              <a:rPr lang="en-GB" sz="3200" b="1" u="sng" dirty="0"/>
              <a:t>satisfy</a:t>
            </a:r>
            <a:r>
              <a:rPr lang="en-GB" sz="3200" dirty="0"/>
              <a:t> those wants and needs</a:t>
            </a:r>
          </a:p>
          <a:p>
            <a:pPr lvl="1"/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624392" y="260648"/>
            <a:ext cx="2349364" cy="25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002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/>
              <a:t>Divide a sheet </a:t>
            </a:r>
            <a:r>
              <a:rPr lang="en-GB" dirty="0" smtClean="0"/>
              <a:t>of paper down </a:t>
            </a:r>
            <a:r>
              <a:rPr lang="en-GB" dirty="0"/>
              <a:t>the </a:t>
            </a:r>
            <a:r>
              <a:rPr lang="en-GB" dirty="0" smtClean="0"/>
              <a:t>middle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On </a:t>
            </a:r>
            <a:r>
              <a:rPr lang="en-GB" dirty="0"/>
              <a:t>one side include all the products you </a:t>
            </a:r>
            <a:r>
              <a:rPr lang="en-GB" b="1" dirty="0"/>
              <a:t>NEED</a:t>
            </a:r>
            <a:r>
              <a:rPr lang="en-GB" dirty="0"/>
              <a:t> as a human to </a:t>
            </a:r>
            <a:r>
              <a:rPr lang="en-GB" dirty="0" smtClean="0"/>
              <a:t>survive, you can write or draw these products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On the other include all the products and services that you currently </a:t>
            </a:r>
            <a:r>
              <a:rPr lang="en-GB" b="1" dirty="0"/>
              <a:t>WANT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>
                <a:solidFill>
                  <a:srgbClr val="FFC000"/>
                </a:solidFill>
                <a:latin typeface="+mn-lt"/>
              </a:rPr>
              <a:t>Suggested activity – wants and needs</a:t>
            </a:r>
            <a:endParaRPr lang="en-GB" dirty="0"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1914492"/>
            <a:ext cx="5181600" cy="417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54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Wants and needs: Social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52310"/>
            <a:ext cx="10515600" cy="385767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GB" dirty="0"/>
              <a:t>Businesses can use social media to find out what consumers want and need so that they can produce products and services to meet those wants and needs</a:t>
            </a:r>
          </a:p>
          <a:p>
            <a:r>
              <a:rPr lang="en-GB" b="1" dirty="0">
                <a:solidFill>
                  <a:srgbClr val="FF0000"/>
                </a:solidFill>
              </a:rPr>
              <a:t>How many social </a:t>
            </a:r>
            <a:r>
              <a:rPr lang="en-GB" b="1" dirty="0" smtClean="0">
                <a:solidFill>
                  <a:srgbClr val="FF0000"/>
                </a:solidFill>
              </a:rPr>
              <a:t>media </a:t>
            </a:r>
            <a:r>
              <a:rPr lang="en-GB" b="1" dirty="0">
                <a:solidFill>
                  <a:srgbClr val="FF0000"/>
                </a:solidFill>
              </a:rPr>
              <a:t>sites and apps can you name?</a:t>
            </a:r>
          </a:p>
          <a:p>
            <a:r>
              <a:rPr lang="en-GB" b="1" dirty="0">
                <a:solidFill>
                  <a:srgbClr val="FF0000"/>
                </a:solidFill>
              </a:rPr>
              <a:t>Which social media site do </a:t>
            </a:r>
            <a:r>
              <a:rPr lang="en-GB" b="1" dirty="0" smtClean="0">
                <a:solidFill>
                  <a:srgbClr val="FF0000"/>
                </a:solidFill>
              </a:rPr>
              <a:t>you use the </a:t>
            </a:r>
            <a:r>
              <a:rPr lang="en-GB" b="1" dirty="0">
                <a:solidFill>
                  <a:srgbClr val="FF0000"/>
                </a:solidFill>
              </a:rPr>
              <a:t>most </a:t>
            </a:r>
            <a:r>
              <a:rPr lang="en-GB" b="1" dirty="0" smtClean="0">
                <a:solidFill>
                  <a:srgbClr val="FF0000"/>
                </a:solidFill>
              </a:rPr>
              <a:t>to </a:t>
            </a:r>
            <a:r>
              <a:rPr lang="en-GB" b="1" dirty="0">
                <a:solidFill>
                  <a:srgbClr val="FF0000"/>
                </a:solidFill>
              </a:rPr>
              <a:t>communicate?</a:t>
            </a:r>
          </a:p>
          <a:p>
            <a:r>
              <a:rPr lang="en-GB" b="1" dirty="0">
                <a:solidFill>
                  <a:srgbClr val="FF0000"/>
                </a:solidFill>
              </a:rPr>
              <a:t>Which social media site does your teacher or parent(s) use?</a:t>
            </a:r>
          </a:p>
          <a:p>
            <a:r>
              <a:rPr lang="en-GB" b="1" dirty="0">
                <a:solidFill>
                  <a:srgbClr val="FF0000"/>
                </a:solidFill>
              </a:rPr>
              <a:t>Are they the same? How would a business use this to </a:t>
            </a:r>
            <a:r>
              <a:rPr lang="en-GB" b="1" dirty="0" smtClean="0">
                <a:solidFill>
                  <a:srgbClr val="FF0000"/>
                </a:solidFill>
              </a:rPr>
              <a:t>communicate </a:t>
            </a:r>
            <a:r>
              <a:rPr lang="en-GB" b="1" dirty="0">
                <a:solidFill>
                  <a:srgbClr val="FF0000"/>
                </a:solidFill>
              </a:rPr>
              <a:t>with you?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3015" y="5849524"/>
            <a:ext cx="1231605" cy="10057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848621"/>
            <a:ext cx="3119707" cy="98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607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5393"/>
            <a:ext cx="10515600" cy="1203367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000" dirty="0" smtClean="0"/>
              <a:t>Changes (OVER TIME) </a:t>
            </a:r>
            <a:r>
              <a:rPr lang="en-GB" sz="4000" dirty="0"/>
              <a:t>in what consumers </a:t>
            </a:r>
            <a:r>
              <a:rPr lang="en-GB" sz="4000" dirty="0" smtClean="0"/>
              <a:t>want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125154" y="1844824"/>
            <a:ext cx="11680137" cy="4133059"/>
            <a:chOff x="125154" y="1844824"/>
            <a:chExt cx="11680137" cy="413305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07768" y="1844824"/>
              <a:ext cx="3933825" cy="410445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074" name="Picture 2" descr="74 Mangle ideas | vintage laundry, wringer, wringer washe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154" y="1850611"/>
              <a:ext cx="3697142" cy="410445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32883" y="1873427"/>
              <a:ext cx="3672408" cy="410445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3" name="TextBox 2"/>
          <p:cNvSpPr txBox="1"/>
          <p:nvPr/>
        </p:nvSpPr>
        <p:spPr>
          <a:xfrm>
            <a:off x="125154" y="6093296"/>
            <a:ext cx="12667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Explain what is happening in these three images, remember to think like a business person!</a:t>
            </a:r>
            <a:endParaRPr lang="en-GB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2066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800" dirty="0"/>
              <a:t>Wants and needs: ready meals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 smtClean="0"/>
              <a:t>Customers </a:t>
            </a:r>
            <a:r>
              <a:rPr lang="en-GB" sz="2800" dirty="0"/>
              <a:t>are </a:t>
            </a:r>
            <a:r>
              <a:rPr lang="en-GB" sz="2800" dirty="0" smtClean="0"/>
              <a:t>working </a:t>
            </a:r>
            <a:r>
              <a:rPr lang="en-GB" sz="2800" dirty="0"/>
              <a:t>more and have less </a:t>
            </a:r>
            <a:r>
              <a:rPr lang="en-GB" dirty="0" smtClean="0"/>
              <a:t>free </a:t>
            </a:r>
            <a:r>
              <a:rPr lang="en-GB" sz="2800" dirty="0" smtClean="0"/>
              <a:t>time</a:t>
            </a:r>
            <a:r>
              <a:rPr lang="en-GB" sz="2800" dirty="0"/>
              <a:t>, so the ready meal market is catering to these consumer needs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76307" y="3904310"/>
            <a:ext cx="49647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Name </a:t>
            </a:r>
            <a:r>
              <a:rPr lang="en-GB" sz="2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3 other products that help customers to manage their time, or </a:t>
            </a:r>
            <a:r>
              <a:rPr lang="en-GB" sz="2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that use </a:t>
            </a:r>
            <a:r>
              <a:rPr lang="en-GB" sz="2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convenience as their </a:t>
            </a:r>
            <a:r>
              <a:rPr lang="en-GB" sz="2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Unique Selling Point (</a:t>
            </a:r>
            <a:r>
              <a:rPr lang="en-GB" sz="24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USP</a:t>
            </a:r>
            <a:r>
              <a:rPr lang="en-GB" sz="24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)</a:t>
            </a:r>
            <a:endParaRPr lang="en-GB" sz="2400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56" y="2852936"/>
            <a:ext cx="652872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9512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800" dirty="0"/>
              <a:t>Wants and needs: “Free from”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442376" cy="4351338"/>
          </a:xfrm>
        </p:spPr>
        <p:txBody>
          <a:bodyPr>
            <a:normAutofit/>
          </a:bodyPr>
          <a:lstStyle/>
          <a:p>
            <a:r>
              <a:rPr lang="en-GB" sz="3200" dirty="0"/>
              <a:t>Consumers are also demanding organic, </a:t>
            </a:r>
            <a:r>
              <a:rPr lang="en-GB" sz="3200" dirty="0" smtClean="0"/>
              <a:t>free-range, </a:t>
            </a:r>
            <a:r>
              <a:rPr lang="en-GB" sz="3200" dirty="0"/>
              <a:t>sustainable, </a:t>
            </a:r>
            <a:r>
              <a:rPr lang="en-GB" sz="3200" dirty="0" smtClean="0"/>
              <a:t>and eco-friendly </a:t>
            </a:r>
            <a:r>
              <a:rPr lang="en-GB" sz="3200" dirty="0"/>
              <a:t>products as </a:t>
            </a:r>
            <a:r>
              <a:rPr lang="en-GB" sz="3200" dirty="0" smtClean="0"/>
              <a:t>they </a:t>
            </a:r>
            <a:r>
              <a:rPr lang="en-GB" sz="3200" dirty="0"/>
              <a:t>become more aware of our impact on the </a:t>
            </a:r>
            <a:r>
              <a:rPr lang="en-GB" sz="3200" dirty="0" smtClean="0"/>
              <a:t>environment</a:t>
            </a:r>
          </a:p>
          <a:p>
            <a:r>
              <a:rPr lang="en-GB" sz="3200" dirty="0" smtClean="0"/>
              <a:t>There are also many new products catering to alternative diets and allergies</a:t>
            </a:r>
            <a:endParaRPr lang="en-GB" sz="3200" dirty="0"/>
          </a:p>
        </p:txBody>
      </p:sp>
      <p:pic>
        <p:nvPicPr>
          <p:cNvPr id="15362" name="Picture 2" descr="Image result for organic food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2304" y="3933056"/>
            <a:ext cx="2880320" cy="287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359725"/>
            <a:ext cx="3456384" cy="21551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5159896" y="4581128"/>
            <a:ext cx="2880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Name 3 </a:t>
            </a:r>
            <a:r>
              <a:rPr lang="en-GB" sz="36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other ‘free from’ foods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276285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b="1" dirty="0">
                <a:solidFill>
                  <a:schemeClr val="bg1"/>
                </a:solidFill>
              </a:rPr>
              <a:t>From Edexcel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3200" b="1" dirty="0"/>
              <a:t>Why new business ideas come about:</a:t>
            </a:r>
          </a:p>
          <a:p>
            <a:pPr lvl="0"/>
            <a:r>
              <a:rPr lang="en-GB" sz="3200" dirty="0"/>
              <a:t>Changes in technology</a:t>
            </a:r>
          </a:p>
          <a:p>
            <a:pPr lvl="0"/>
            <a:r>
              <a:rPr lang="en-GB" sz="3200" dirty="0"/>
              <a:t>Changes in what consumers want </a:t>
            </a:r>
          </a:p>
          <a:p>
            <a:pPr lvl="0"/>
            <a:r>
              <a:rPr lang="en-GB" sz="3200" dirty="0"/>
              <a:t>Products and services becoming obsolete</a:t>
            </a:r>
          </a:p>
          <a:p>
            <a:endParaRPr lang="en-GB" sz="3200" dirty="0"/>
          </a:p>
          <a:p>
            <a:pPr marL="0" indent="0">
              <a:buNone/>
            </a:pPr>
            <a:r>
              <a:rPr lang="en-GB" sz="3200" b="1" dirty="0"/>
              <a:t>How new business ideas come about:</a:t>
            </a:r>
          </a:p>
          <a:p>
            <a:pPr lvl="0"/>
            <a:r>
              <a:rPr lang="en-GB" sz="3200" dirty="0"/>
              <a:t>Original ideas </a:t>
            </a:r>
          </a:p>
          <a:p>
            <a:r>
              <a:rPr lang="en-GB" sz="3200" dirty="0"/>
              <a:t>Adapting existing products/services/ideas </a:t>
            </a:r>
          </a:p>
        </p:txBody>
      </p:sp>
    </p:spTree>
    <p:extLst>
      <p:ext uri="{BB962C8B-B14F-4D97-AF65-F5344CB8AC3E}">
        <p14:creationId xmlns:p14="http://schemas.microsoft.com/office/powerpoint/2010/main" val="20444161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Change in tastes and trends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4576" y="1783410"/>
            <a:ext cx="117813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/>
              <a:t>Consumer tastes change over </a:t>
            </a:r>
            <a:r>
              <a:rPr lang="en-GB" sz="3200" dirty="0" smtClean="0"/>
              <a:t>time, </a:t>
            </a:r>
            <a:r>
              <a:rPr lang="en-GB" sz="3200" dirty="0"/>
              <a:t>which means </a:t>
            </a:r>
            <a:r>
              <a:rPr lang="en-GB" sz="3200" dirty="0" smtClean="0"/>
              <a:t>that businesses need to be creating new products all the time, this is called New </a:t>
            </a:r>
            <a:r>
              <a:rPr lang="en-GB" sz="3200" dirty="0"/>
              <a:t>P</a:t>
            </a:r>
            <a:r>
              <a:rPr lang="en-GB" sz="3200" dirty="0" smtClean="0"/>
              <a:t>roduct </a:t>
            </a:r>
            <a:r>
              <a:rPr lang="en-GB" sz="3200" dirty="0"/>
              <a:t>D</a:t>
            </a:r>
            <a:r>
              <a:rPr lang="en-GB" sz="3200" dirty="0" smtClean="0"/>
              <a:t>evelopment (NPD)</a:t>
            </a:r>
            <a:endParaRPr lang="en-GB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28549"/>
            <a:ext cx="5153638" cy="289892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151240" y="3118927"/>
            <a:ext cx="580468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These are toys from </a:t>
            </a:r>
            <a:r>
              <a:rPr lang="en-GB" sz="28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2012, how old were you in that year?</a:t>
            </a:r>
          </a:p>
          <a:p>
            <a:endParaRPr lang="en-GB" sz="2800" b="1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r>
              <a:rPr lang="en-GB" sz="28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Compare </a:t>
            </a:r>
            <a:r>
              <a:rPr lang="en-GB" sz="28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these with toys being sold this year.  </a:t>
            </a:r>
            <a:endParaRPr lang="en-GB" sz="2800" b="1" dirty="0" smtClean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endParaRPr lang="en-GB" sz="2800" b="1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r>
              <a:rPr lang="en-GB" sz="28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Are </a:t>
            </a:r>
            <a:r>
              <a:rPr lang="en-GB" sz="28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they the </a:t>
            </a:r>
            <a:r>
              <a:rPr lang="en-GB" sz="28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same products?</a:t>
            </a:r>
            <a:endParaRPr lang="en-GB" sz="2800" b="1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747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n-GB" sz="4800" b="1" dirty="0">
                <a:solidFill>
                  <a:srgbClr val="FFC000"/>
                </a:solidFill>
              </a:rPr>
              <a:t>Suggested </a:t>
            </a:r>
            <a:r>
              <a:rPr lang="en-GB" sz="4800" b="1" dirty="0" smtClean="0">
                <a:solidFill>
                  <a:srgbClr val="FFC000"/>
                </a:solidFill>
              </a:rPr>
              <a:t>activity – research the market</a:t>
            </a:r>
            <a:endParaRPr lang="en-GB" sz="48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GB" sz="3200" dirty="0"/>
              <a:t>Use a computer to research </a:t>
            </a:r>
            <a:r>
              <a:rPr lang="en-GB" sz="3200" b="1" dirty="0"/>
              <a:t>new </a:t>
            </a:r>
            <a:r>
              <a:rPr lang="en-GB" sz="3200" b="1" dirty="0" smtClean="0"/>
              <a:t>food products </a:t>
            </a:r>
            <a:r>
              <a:rPr lang="en-GB" sz="3200" dirty="0"/>
              <a:t>coming on the market</a:t>
            </a:r>
          </a:p>
          <a:p>
            <a:r>
              <a:rPr lang="en-GB" sz="3200" dirty="0" smtClean="0"/>
              <a:t>Then divide </a:t>
            </a:r>
            <a:r>
              <a:rPr lang="en-GB" sz="3200" dirty="0"/>
              <a:t>these into </a:t>
            </a:r>
            <a:r>
              <a:rPr lang="en-GB" sz="3200" dirty="0" smtClean="0"/>
              <a:t>3 categories </a:t>
            </a:r>
            <a:r>
              <a:rPr lang="en-GB" sz="3200" dirty="0"/>
              <a:t>such as </a:t>
            </a:r>
            <a:r>
              <a:rPr lang="en-GB" sz="3200" dirty="0" smtClean="0"/>
              <a:t>‘frozen’, ‘snacks’ or ‘vegan’</a:t>
            </a:r>
          </a:p>
          <a:p>
            <a:r>
              <a:rPr lang="en-GB" sz="3200" dirty="0" smtClean="0"/>
              <a:t>Explain any new trends that you notice</a:t>
            </a:r>
          </a:p>
        </p:txBody>
      </p:sp>
      <p:pic>
        <p:nvPicPr>
          <p:cNvPr id="2050" name="Picture 2" descr="Lindt Dubai Style Chocolate Bar (5.3 oz) | Lindt USA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78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84" y="3429000"/>
            <a:ext cx="10515600" cy="2852737"/>
          </a:xfrm>
        </p:spPr>
        <p:txBody>
          <a:bodyPr>
            <a:no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</a:rPr>
              <a:t>Why new business ideas come about: Products and services becoming obsolete</a:t>
            </a:r>
            <a:endParaRPr lang="en-GB" sz="4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458" y="0"/>
            <a:ext cx="12273458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84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tx1"/>
                </a:solidFill>
              </a:rPr>
              <a:t>Definition: Obsolete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2800" dirty="0"/>
              <a:t>Obsolete means a </a:t>
            </a:r>
            <a:r>
              <a:rPr lang="en-GB" sz="2800" dirty="0" smtClean="0"/>
              <a:t>product or service </a:t>
            </a:r>
            <a:r>
              <a:rPr lang="en-GB" sz="2800" dirty="0"/>
              <a:t>that is no longer used or </a:t>
            </a:r>
            <a:r>
              <a:rPr lang="en-GB" sz="2800" dirty="0" smtClean="0"/>
              <a:t>that is out </a:t>
            </a:r>
            <a:r>
              <a:rPr lang="en-GB" sz="2800" dirty="0"/>
              <a:t>of </a:t>
            </a:r>
            <a:r>
              <a:rPr lang="en-GB" sz="2800" dirty="0" smtClean="0"/>
              <a:t>date e.g. VHS cassettes are obsolete because consumers stream films instead</a:t>
            </a: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159446">
            <a:off x="3393658" y="3694487"/>
            <a:ext cx="4091695" cy="22837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768408" y="4005064"/>
            <a:ext cx="2349364" cy="25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251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5393"/>
            <a:ext cx="10515600" cy="1203367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000" dirty="0" smtClean="0"/>
              <a:t>Obsolete products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127448" y="5877272"/>
            <a:ext cx="105131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you name the product (or service) that has replaced these obsolete</a:t>
            </a:r>
            <a:r>
              <a:rPr kumimoji="0" lang="en-GB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products?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628800"/>
            <a:ext cx="3810000" cy="2857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952" y="1772816"/>
            <a:ext cx="4942024" cy="31464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7796" y="4023568"/>
            <a:ext cx="2918204" cy="16455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32" b="9779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6543" y="3990292"/>
            <a:ext cx="2818866" cy="212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41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5181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Obsolete services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sz="2800" dirty="0"/>
              <a:t>Some services are no longer required because of changes in technology or new inventions</a:t>
            </a:r>
          </a:p>
          <a:p>
            <a:r>
              <a:rPr lang="en-GB" sz="2800" dirty="0" smtClean="0"/>
              <a:t>For example: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sz="3000" dirty="0" smtClean="0"/>
              <a:t>Having film developed 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sz="3000" dirty="0" smtClean="0"/>
              <a:t>Renting a video from a shop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sz="3000" dirty="0" smtClean="0"/>
              <a:t>Chimney sweep </a:t>
            </a:r>
          </a:p>
          <a:p>
            <a:pPr lvl="1"/>
            <a:endParaRPr lang="en-GB" sz="2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3200" b="1" dirty="0" smtClean="0">
                <a:solidFill>
                  <a:srgbClr val="FF0000"/>
                </a:solidFill>
              </a:rPr>
              <a:t>Name 3 other </a:t>
            </a:r>
            <a:r>
              <a:rPr lang="en-GB" sz="3200" b="1" dirty="0">
                <a:solidFill>
                  <a:srgbClr val="FF0000"/>
                </a:solidFill>
              </a:rPr>
              <a:t>examples of obsolete </a:t>
            </a:r>
            <a:r>
              <a:rPr lang="en-GB" sz="3200" b="1" dirty="0" smtClean="0">
                <a:solidFill>
                  <a:srgbClr val="FF0000"/>
                </a:solidFill>
              </a:rPr>
              <a:t>services</a:t>
            </a:r>
            <a:endParaRPr lang="en-GB" sz="32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8257" y="452396"/>
            <a:ext cx="4248472" cy="31875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364"/>
          <a:stretch/>
        </p:blipFill>
        <p:spPr>
          <a:xfrm>
            <a:off x="9291602" y="2046172"/>
            <a:ext cx="2952329" cy="4811828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8257" y="4211850"/>
            <a:ext cx="2874888" cy="19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5823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84" y="3429000"/>
            <a:ext cx="10515600" cy="2852737"/>
          </a:xfrm>
        </p:spPr>
        <p:txBody>
          <a:bodyPr>
            <a:noAutofit/>
          </a:bodyPr>
          <a:lstStyle/>
          <a:p>
            <a:r>
              <a:rPr lang="en-GB" sz="5400" b="1" dirty="0">
                <a:solidFill>
                  <a:schemeClr val="bg1"/>
                </a:solidFill>
                <a:latin typeface="+mn-lt"/>
              </a:rPr>
              <a:t>How new business ideas come about: Original </a:t>
            </a:r>
            <a:r>
              <a:rPr lang="en-GB" sz="5400" dirty="0">
                <a:latin typeface="Arial Black" panose="020B0A04020102020204" pitchFamily="34" charset="0"/>
              </a:rPr>
              <a:t>ideas</a:t>
            </a:r>
            <a:endParaRPr lang="en-GB" sz="4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458" y="0"/>
            <a:ext cx="12273458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98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tx1"/>
                </a:solidFill>
              </a:rPr>
              <a:t>Definition: Original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GB" sz="4000" dirty="0"/>
              <a:t>Original ideas are ones that have not been used before to put a product or service into production e.g. </a:t>
            </a:r>
            <a:r>
              <a:rPr lang="en-GB" sz="4000" dirty="0" smtClean="0"/>
              <a:t>Netflix streaming service</a:t>
            </a:r>
            <a:endParaRPr lang="en-GB" sz="4000" dirty="0"/>
          </a:p>
          <a:p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768408" y="4005064"/>
            <a:ext cx="2349364" cy="256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622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How do original ideas for products come about?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GB" dirty="0" smtClean="0"/>
              <a:t>The product may have been invented to </a:t>
            </a:r>
            <a:r>
              <a:rPr lang="en-GB" dirty="0"/>
              <a:t>solve problems</a:t>
            </a:r>
          </a:p>
          <a:p>
            <a:r>
              <a:rPr lang="en-GB" dirty="0"/>
              <a:t>It may be because an entrepreneur has a passion or interest</a:t>
            </a:r>
          </a:p>
          <a:p>
            <a:r>
              <a:rPr lang="en-GB" dirty="0"/>
              <a:t>A gap in the market may have been spotted</a:t>
            </a:r>
          </a:p>
          <a:p>
            <a:r>
              <a:rPr lang="en-GB" dirty="0"/>
              <a:t>A business may have carried out some research into the wants and needs of shoppers and be creating products to  meet those needs</a:t>
            </a:r>
          </a:p>
          <a:p>
            <a:endParaRPr lang="en-GB" dirty="0"/>
          </a:p>
        </p:txBody>
      </p:sp>
      <p:pic>
        <p:nvPicPr>
          <p:cNvPr id="4098" name="Picture 2" descr="Dyson V8 review | TechRadar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9730" y="1807709"/>
            <a:ext cx="4522774" cy="25444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40016" y="4941168"/>
            <a:ext cx="3024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Arial Black" panose="020B0A04020102020204" pitchFamily="34" charset="0"/>
              </a:rPr>
              <a:t>The Dyson was invented because old style vacuum cleaners had a removable bag which would get full and block the suction</a:t>
            </a:r>
            <a:endParaRPr lang="en-GB" dirty="0"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150" y="4246955"/>
            <a:ext cx="1847850" cy="2466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ight Arrow 7"/>
          <p:cNvSpPr/>
          <p:nvPr/>
        </p:nvSpPr>
        <p:spPr>
          <a:xfrm>
            <a:off x="9264352" y="5407390"/>
            <a:ext cx="1584176" cy="733147"/>
          </a:xfrm>
          <a:prstGeom prst="rightArrow">
            <a:avLst/>
          </a:prstGeom>
          <a:solidFill>
            <a:srgbClr val="814B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57545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Original ideas – solve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2800" dirty="0"/>
              <a:t>This is Art Fry – he invented the post-it note by accident</a:t>
            </a:r>
          </a:p>
          <a:p>
            <a:r>
              <a:rPr lang="en-GB" sz="2800" dirty="0"/>
              <a:t>Originally it was called the press and peel</a:t>
            </a:r>
          </a:p>
          <a:p>
            <a:r>
              <a:rPr lang="en-GB" sz="2800" dirty="0"/>
              <a:t>It was yellow as he had yellow paper to hand</a:t>
            </a:r>
          </a:p>
          <a:p>
            <a:r>
              <a:rPr lang="en-GB" sz="2800" dirty="0"/>
              <a:t>He invented it to keep the page open in his hymn book</a:t>
            </a:r>
          </a:p>
          <a:p>
            <a:endParaRPr lang="en-GB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183457" y="1825625"/>
            <a:ext cx="315908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418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b="1" dirty="0"/>
              <a:t>Starter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3600" dirty="0">
                <a:latin typeface="Arial Black" panose="020B0A04020102020204" pitchFamily="34" charset="0"/>
              </a:rPr>
              <a:t>What products have you bought recently?  </a:t>
            </a:r>
            <a:endParaRPr lang="en-GB" sz="3600" dirty="0" smtClean="0">
              <a:latin typeface="Arial Black" panose="020B0A04020102020204" pitchFamily="34" charset="0"/>
            </a:endParaRPr>
          </a:p>
          <a:p>
            <a:endParaRPr lang="en-GB" sz="3600" dirty="0">
              <a:latin typeface="Arial Black" panose="020B0A04020102020204" pitchFamily="34" charset="0"/>
            </a:endParaRPr>
          </a:p>
          <a:p>
            <a:r>
              <a:rPr lang="en-GB" sz="3600" dirty="0">
                <a:latin typeface="Arial Black" panose="020B0A04020102020204" pitchFamily="34" charset="0"/>
              </a:rPr>
              <a:t>Why did you want to buy these products?</a:t>
            </a:r>
          </a:p>
        </p:txBody>
      </p:sp>
    </p:spTree>
    <p:extLst>
      <p:ext uri="{BB962C8B-B14F-4D97-AF65-F5344CB8AC3E}">
        <p14:creationId xmlns:p14="http://schemas.microsoft.com/office/powerpoint/2010/main" val="1514894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800" dirty="0"/>
              <a:t>Original ideas – gap in the market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GB" dirty="0" smtClean="0"/>
              <a:t>A successful business will be one that spots an opportunity to make a profit</a:t>
            </a:r>
          </a:p>
          <a:p>
            <a:r>
              <a:rPr lang="en-GB" dirty="0" smtClean="0"/>
              <a:t>This could be an idea that no one has thought of before – for example, </a:t>
            </a:r>
            <a:r>
              <a:rPr lang="en-GB" dirty="0" err="1" smtClean="0"/>
              <a:t>Trunki</a:t>
            </a:r>
            <a:r>
              <a:rPr lang="en-GB" dirty="0" smtClean="0"/>
              <a:t> luggage </a:t>
            </a:r>
          </a:p>
          <a:p>
            <a:r>
              <a:rPr lang="en-GB" dirty="0" smtClean="0"/>
              <a:t>The opportunity could be where there are lots of businesses already making a healthy profit</a:t>
            </a:r>
          </a:p>
          <a:p>
            <a:r>
              <a:rPr lang="en-GB" dirty="0" smtClean="0"/>
              <a:t>The entrepreneur may also spot an opportunity to trade and also make a difference in society – this is called a social enterprise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1295" y="1893336"/>
            <a:ext cx="514748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696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n-GB" sz="4800" dirty="0">
                <a:solidFill>
                  <a:srgbClr val="FFC000"/>
                </a:solidFill>
                <a:latin typeface="+mn-lt"/>
              </a:rPr>
              <a:t>Suggested </a:t>
            </a:r>
            <a:r>
              <a:rPr lang="en-GB" sz="4800" dirty="0" smtClean="0">
                <a:solidFill>
                  <a:srgbClr val="FFC000"/>
                </a:solidFill>
                <a:latin typeface="+mn-lt"/>
              </a:rPr>
              <a:t>activity – research </a:t>
            </a:r>
            <a:r>
              <a:rPr lang="en-GB" sz="4800" dirty="0" err="1" smtClean="0">
                <a:solidFill>
                  <a:srgbClr val="FFC000"/>
                </a:solidFill>
                <a:latin typeface="+mn-lt"/>
              </a:rPr>
              <a:t>Trunki</a:t>
            </a:r>
            <a:endParaRPr lang="en-GB" sz="4800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GB" sz="3200" dirty="0"/>
              <a:t>Carry out some research and find </a:t>
            </a:r>
            <a:r>
              <a:rPr lang="en-GB" sz="3200" dirty="0" smtClean="0"/>
              <a:t>out the answers to these questions.</a:t>
            </a:r>
            <a:endParaRPr lang="en-GB" sz="3200" dirty="0"/>
          </a:p>
          <a:p>
            <a:r>
              <a:rPr lang="en-GB" b="1" dirty="0" smtClean="0">
                <a:solidFill>
                  <a:srgbClr val="FF0000"/>
                </a:solidFill>
              </a:rPr>
              <a:t>Who </a:t>
            </a:r>
            <a:r>
              <a:rPr lang="en-GB" b="1" dirty="0">
                <a:solidFill>
                  <a:srgbClr val="FF0000"/>
                </a:solidFill>
              </a:rPr>
              <a:t>is the entrepreneur behind </a:t>
            </a:r>
            <a:r>
              <a:rPr lang="en-GB" b="1" dirty="0" err="1">
                <a:solidFill>
                  <a:srgbClr val="FF0000"/>
                </a:solidFill>
              </a:rPr>
              <a:t>Trunki</a:t>
            </a:r>
            <a:r>
              <a:rPr lang="en-GB" b="1" dirty="0">
                <a:solidFill>
                  <a:srgbClr val="FF0000"/>
                </a:solidFill>
              </a:rPr>
              <a:t>?</a:t>
            </a:r>
          </a:p>
          <a:p>
            <a:r>
              <a:rPr lang="en-GB" b="1" dirty="0">
                <a:solidFill>
                  <a:srgbClr val="FF0000"/>
                </a:solidFill>
              </a:rPr>
              <a:t>How did he start the business?</a:t>
            </a:r>
          </a:p>
          <a:p>
            <a:r>
              <a:rPr lang="en-GB" b="1" dirty="0">
                <a:solidFill>
                  <a:srgbClr val="FF0000"/>
                </a:solidFill>
              </a:rPr>
              <a:t>How did he think of the idea?</a:t>
            </a:r>
          </a:p>
          <a:p>
            <a:r>
              <a:rPr lang="en-GB" b="1" dirty="0">
                <a:solidFill>
                  <a:srgbClr val="FF0000"/>
                </a:solidFill>
              </a:rPr>
              <a:t>When did it start and is it still successful now?</a:t>
            </a:r>
          </a:p>
          <a:p>
            <a:endParaRPr lang="en-GB" sz="2400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26356" y="1715294"/>
            <a:ext cx="34194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93607">
            <a:off x="8411898" y="3682664"/>
            <a:ext cx="3340898" cy="22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800" dirty="0"/>
              <a:t>Original ideas – carried out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b="1" dirty="0" err="1"/>
              <a:t>Nespresso</a:t>
            </a:r>
            <a:r>
              <a:rPr lang="en-GB" b="1" dirty="0"/>
              <a:t>® Single-Serve Coffee System (Nestlé)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In the mid-1970s, Nestlé surveyed Italian espresso drinkers and learned they </a:t>
            </a:r>
            <a:r>
              <a:rPr lang="en-GB" dirty="0" smtClean="0"/>
              <a:t>wanted café quality </a:t>
            </a:r>
            <a:r>
              <a:rPr lang="en-GB" dirty="0"/>
              <a:t>espresso but disliked the mess and inconsistency of home </a:t>
            </a:r>
            <a:r>
              <a:rPr lang="en-GB" dirty="0" smtClean="0"/>
              <a:t>brewing</a:t>
            </a:r>
          </a:p>
          <a:p>
            <a:r>
              <a:rPr lang="en-GB" dirty="0" smtClean="0"/>
              <a:t>That </a:t>
            </a:r>
            <a:r>
              <a:rPr lang="en-GB" dirty="0"/>
              <a:t>feedback drove Nestlé to develop their </a:t>
            </a:r>
            <a:r>
              <a:rPr lang="en-GB" dirty="0" smtClean="0"/>
              <a:t>coffee </a:t>
            </a:r>
            <a:r>
              <a:rPr lang="en-GB" dirty="0"/>
              <a:t>capsule system, launching </a:t>
            </a:r>
            <a:r>
              <a:rPr lang="en-GB" dirty="0" err="1"/>
              <a:t>Nespresso</a:t>
            </a:r>
            <a:r>
              <a:rPr lang="en-GB" dirty="0"/>
              <a:t> commercially in </a:t>
            </a:r>
            <a:r>
              <a:rPr lang="en-GB" dirty="0" smtClean="0"/>
              <a:t>1986</a:t>
            </a:r>
            <a:endParaRPr lang="en-GB" dirty="0"/>
          </a:p>
          <a:p>
            <a:endParaRPr lang="en-GB" dirty="0"/>
          </a:p>
        </p:txBody>
      </p:sp>
      <p:pic>
        <p:nvPicPr>
          <p:cNvPr id="5122" name="Picture 2" descr="Nespresso Vertuo Coffee Pod &amp; Espresso Machines | Nespresso™ UK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2060848"/>
            <a:ext cx="51816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s://www.nespresso.com/ecom/medias/sys_master/public/13997261553694/A-0042-PDP-Background.jpg?impolicy=productPdpMainDefault&amp;imwidth=1568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24392" y="3861048"/>
            <a:ext cx="2376264" cy="24923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26534" y="5345658"/>
            <a:ext cx="2214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 Black" panose="020B0A04020102020204" pitchFamily="34" charset="0"/>
              </a:rPr>
              <a:t>Coffee capsules</a:t>
            </a:r>
            <a:endParaRPr lang="en-GB" dirty="0">
              <a:latin typeface="Arial Black" panose="020B0A04020102020204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9264352" y="5345658"/>
            <a:ext cx="576064" cy="387598"/>
          </a:xfrm>
          <a:prstGeom prst="rightArrow">
            <a:avLst/>
          </a:prstGeom>
          <a:solidFill>
            <a:srgbClr val="363C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1972" y="2032261"/>
            <a:ext cx="19621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9492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84" y="3573016"/>
            <a:ext cx="10515600" cy="2852737"/>
          </a:xfrm>
        </p:spPr>
        <p:txBody>
          <a:bodyPr>
            <a:no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</a:rPr>
              <a:t>How new business ideas come about: Adapting existing products /services /ideas</a:t>
            </a:r>
            <a:endParaRPr lang="en-GB" sz="4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458" y="0"/>
            <a:ext cx="12273458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972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81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sz="4800" dirty="0"/>
              <a:t>Adapting existing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3200" dirty="0"/>
              <a:t>A business could create a new product by: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2800" dirty="0" smtClean="0"/>
              <a:t>Mix </a:t>
            </a:r>
            <a:r>
              <a:rPr lang="en-GB" sz="2800" dirty="0"/>
              <a:t>and </a:t>
            </a:r>
            <a:r>
              <a:rPr lang="en-GB" sz="2800" dirty="0" smtClean="0"/>
              <a:t>match, ‘</a:t>
            </a:r>
            <a:r>
              <a:rPr lang="en-GB" sz="2800" dirty="0" err="1" smtClean="0"/>
              <a:t>facelifting</a:t>
            </a:r>
            <a:r>
              <a:rPr lang="en-GB" sz="2800" dirty="0" smtClean="0"/>
              <a:t>’ an old version or adding some new features </a:t>
            </a: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 smtClean="0"/>
              <a:t>A completely new </a:t>
            </a:r>
            <a:r>
              <a:rPr lang="en-GB" sz="2800" dirty="0"/>
              <a:t>version of an old product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GB" sz="2800" dirty="0" smtClean="0"/>
              <a:t>A cheaper </a:t>
            </a:r>
            <a:r>
              <a:rPr lang="en-GB" sz="2800" dirty="0"/>
              <a:t>version of an old product</a:t>
            </a:r>
          </a:p>
          <a:p>
            <a:endParaRPr lang="en-GB" sz="3200" dirty="0"/>
          </a:p>
          <a:p>
            <a:endParaRPr lang="en-GB" sz="3200" dirty="0"/>
          </a:p>
        </p:txBody>
      </p:sp>
      <p:pic>
        <p:nvPicPr>
          <p:cNvPr id="1028" name="Picture 4" descr="Propercorn packaging 2014 designed by B&amp;B Studio featuring illustrative work by Zoe More O'Ferrall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308" b="94615" l="22000" r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3114" t="4071" r="29359" b="5995"/>
          <a:stretch/>
        </p:blipFill>
        <p:spPr bwMode="auto">
          <a:xfrm>
            <a:off x="6384032" y="-387424"/>
            <a:ext cx="3672408" cy="6356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flipH="1">
            <a:off x="6168008" y="5758223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Arial Black" panose="020B0A04020102020204" pitchFamily="34" charset="0"/>
              </a:rPr>
              <a:t>Small UK business </a:t>
            </a:r>
            <a:r>
              <a:rPr lang="en-GB" dirty="0" err="1" smtClean="0">
                <a:latin typeface="Arial Black" panose="020B0A04020102020204" pitchFamily="34" charset="0"/>
              </a:rPr>
              <a:t>Propercorn</a:t>
            </a:r>
            <a:r>
              <a:rPr lang="en-GB" dirty="0" smtClean="0">
                <a:latin typeface="Arial Black" panose="020B0A04020102020204" pitchFamily="34" charset="0"/>
              </a:rPr>
              <a:t>, creating a food company, by putting a new twist on an old product </a:t>
            </a:r>
            <a:endParaRPr lang="en-GB" dirty="0">
              <a:latin typeface="Arial Black" panose="020B0A040201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0250" y="2637039"/>
            <a:ext cx="257175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320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Adapting existing ideas – a current product or service with new features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/>
              <a:t>Updating an existing product or service means taking something that already works and adding new, clever </a:t>
            </a:r>
            <a:r>
              <a:rPr lang="en-GB" dirty="0" smtClean="0"/>
              <a:t>features</a:t>
            </a:r>
          </a:p>
          <a:p>
            <a:r>
              <a:rPr lang="en-GB" dirty="0" smtClean="0"/>
              <a:t>It </a:t>
            </a:r>
            <a:r>
              <a:rPr lang="en-GB" dirty="0"/>
              <a:t>lowers risk, gets </a:t>
            </a:r>
            <a:r>
              <a:rPr lang="en-GB" dirty="0" smtClean="0"/>
              <a:t>the product </a:t>
            </a:r>
            <a:r>
              <a:rPr lang="en-GB" dirty="0"/>
              <a:t>to market quicker and keeps customers </a:t>
            </a:r>
            <a:r>
              <a:rPr lang="en-GB" dirty="0" smtClean="0"/>
              <a:t>interested</a:t>
            </a:r>
          </a:p>
          <a:p>
            <a:r>
              <a:rPr lang="en-GB" dirty="0" smtClean="0"/>
              <a:t>By </a:t>
            </a:r>
            <a:r>
              <a:rPr lang="en-GB" dirty="0"/>
              <a:t>using modern tech, improving ease of use and giving it a fresh look, </a:t>
            </a:r>
            <a:r>
              <a:rPr lang="en-GB" dirty="0" smtClean="0"/>
              <a:t>small businesses </a:t>
            </a:r>
            <a:r>
              <a:rPr lang="en-GB" dirty="0"/>
              <a:t>can win new </a:t>
            </a:r>
            <a:r>
              <a:rPr lang="en-GB" dirty="0" smtClean="0"/>
              <a:t>customers and compete against the larger companies</a:t>
            </a:r>
            <a:endParaRPr lang="en-GB" dirty="0"/>
          </a:p>
        </p:txBody>
      </p:sp>
      <p:pic>
        <p:nvPicPr>
          <p:cNvPr id="5" name="Content Placeholder 4">
            <a:hlinkClick r:id="rId2"/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802589"/>
            <a:ext cx="5181600" cy="38812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172200" y="5877272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Tangle </a:t>
            </a:r>
            <a:r>
              <a:rPr lang="en-GB" b="1" dirty="0" err="1" smtClean="0">
                <a:solidFill>
                  <a:srgbClr val="FF0000"/>
                </a:solidFill>
              </a:rPr>
              <a:t>Teezer</a:t>
            </a:r>
            <a:r>
              <a:rPr lang="en-GB" b="1" dirty="0" smtClean="0">
                <a:solidFill>
                  <a:srgbClr val="FF0000"/>
                </a:solidFill>
              </a:rPr>
              <a:t> is a small UK company that took a normal hairbrush and changed the spacing to make detangling faster, creating a niche business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7049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New version of an old product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/>
              <a:t>New business ideas often start by tweaking existing products. Entrepreneurs spot ways to change features, delivery, or pricing to meet new </a:t>
            </a:r>
            <a:r>
              <a:rPr lang="en-GB" dirty="0" smtClean="0"/>
              <a:t>needs</a:t>
            </a:r>
          </a:p>
          <a:p>
            <a:r>
              <a:rPr lang="en-GB" dirty="0" smtClean="0"/>
              <a:t>By </a:t>
            </a:r>
            <a:r>
              <a:rPr lang="en-GB" dirty="0"/>
              <a:t>adjusting what’s proven, they reduce risk and launch </a:t>
            </a:r>
            <a:r>
              <a:rPr lang="en-GB" dirty="0" smtClean="0"/>
              <a:t>faster </a:t>
            </a:r>
          </a:p>
          <a:p>
            <a:r>
              <a:rPr lang="en-GB" dirty="0" smtClean="0"/>
              <a:t>These </a:t>
            </a:r>
            <a:r>
              <a:rPr lang="en-GB" dirty="0"/>
              <a:t>tweaks save resources and match customer </a:t>
            </a:r>
            <a:r>
              <a:rPr lang="en-GB" dirty="0" smtClean="0"/>
              <a:t>feedback</a:t>
            </a:r>
          </a:p>
          <a:p>
            <a:r>
              <a:rPr lang="en-GB" dirty="0" smtClean="0"/>
              <a:t>This </a:t>
            </a:r>
            <a:r>
              <a:rPr lang="en-GB" dirty="0"/>
              <a:t>approach leads to creative solutions that </a:t>
            </a:r>
            <a:r>
              <a:rPr lang="en-GB" dirty="0" smtClean="0"/>
              <a:t>sell really well</a:t>
            </a:r>
            <a:endParaRPr lang="en-GB" dirty="0"/>
          </a:p>
        </p:txBody>
      </p:sp>
      <p:pic>
        <p:nvPicPr>
          <p:cNvPr id="6146" name="Picture 2" descr="KITKAT OLD AND NEW FLAVOURS UK &amp; WORLDWIDE – Adampastrygu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0551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800" dirty="0"/>
              <a:t>Cheaper version of an old product</a:t>
            </a:r>
          </a:p>
        </p:txBody>
      </p:sp>
      <p:pic>
        <p:nvPicPr>
          <p:cNvPr id="7" name="Content Placeholder 6">
            <a:hlinkClick r:id="rId3"/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947862" y="2734469"/>
            <a:ext cx="2962275" cy="2533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Content Placeholder 7">
            <a:hlinkClick r:id="rId5"/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6557962" y="2729706"/>
            <a:ext cx="4410075" cy="2543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02555" y="5805264"/>
            <a:ext cx="11586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 smtClean="0">
                <a:solidFill>
                  <a:srgbClr val="FF0000"/>
                </a:solidFill>
              </a:rPr>
              <a:t>Which pair is priced at £145 and which pair is £12.50?</a:t>
            </a:r>
            <a:endParaRPr lang="en-GB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3165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/>
              <a:t>Plenary Quiz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4000" dirty="0"/>
              <a:t>What is a product, can you define it and give an example?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4000" dirty="0"/>
              <a:t>What is a service, can you define it and give an example?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4000" dirty="0"/>
              <a:t>What does obsolete mean, can you define </a:t>
            </a:r>
            <a:r>
              <a:rPr lang="en-GB" sz="4000" dirty="0" smtClean="0"/>
              <a:t>the term and </a:t>
            </a:r>
            <a:r>
              <a:rPr lang="en-GB" sz="4000" dirty="0"/>
              <a:t>give an example?</a:t>
            </a:r>
          </a:p>
        </p:txBody>
      </p:sp>
    </p:spTree>
    <p:extLst>
      <p:ext uri="{BB962C8B-B14F-4D97-AF65-F5344CB8AC3E}">
        <p14:creationId xmlns:p14="http://schemas.microsoft.com/office/powerpoint/2010/main" val="33200262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F9064-F98D-C36E-A86E-965614E64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8800"/>
            <a:ext cx="10515600" cy="43924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•  </a:t>
            </a:r>
            <a:r>
              <a:rPr lang="en-GB" b="1" dirty="0" smtClean="0"/>
              <a:t>Product</a:t>
            </a:r>
            <a:r>
              <a:rPr lang="en-GB" dirty="0"/>
              <a:t>: A tangible item that satisfies customer </a:t>
            </a:r>
            <a:r>
              <a:rPr lang="en-GB" dirty="0" smtClean="0"/>
              <a:t>needs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•  </a:t>
            </a:r>
            <a:r>
              <a:rPr lang="en-GB" b="1" dirty="0"/>
              <a:t>Service</a:t>
            </a:r>
            <a:r>
              <a:rPr lang="en-GB" dirty="0"/>
              <a:t>: An intangible action performed for a customer in exchange for </a:t>
            </a:r>
            <a:r>
              <a:rPr lang="en-GB" dirty="0" smtClean="0"/>
              <a:t>money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•  </a:t>
            </a:r>
            <a:r>
              <a:rPr lang="en-GB" b="1" dirty="0"/>
              <a:t>Need</a:t>
            </a:r>
            <a:r>
              <a:rPr lang="en-GB" dirty="0"/>
              <a:t>: A basic good or service essential for human survival (e.g., food, water, shelter</a:t>
            </a:r>
            <a:r>
              <a:rPr lang="en-GB" dirty="0" smtClean="0"/>
              <a:t>)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•  </a:t>
            </a:r>
            <a:r>
              <a:rPr lang="en-GB" b="1" dirty="0"/>
              <a:t>Want</a:t>
            </a:r>
            <a:r>
              <a:rPr lang="en-GB" dirty="0"/>
              <a:t>: A non-essential desire for goods or services that enhance comfort or </a:t>
            </a:r>
            <a:r>
              <a:rPr lang="en-GB" dirty="0" smtClean="0"/>
              <a:t>enjoyment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•  </a:t>
            </a:r>
            <a:r>
              <a:rPr lang="en-GB" b="1" dirty="0"/>
              <a:t>Obsolete</a:t>
            </a:r>
            <a:r>
              <a:rPr lang="en-GB" dirty="0"/>
              <a:t>: </a:t>
            </a:r>
            <a:r>
              <a:rPr lang="en-GB" dirty="0" smtClean="0"/>
              <a:t>Products or services that are outdated </a:t>
            </a:r>
            <a:r>
              <a:rPr lang="en-GB" dirty="0"/>
              <a:t>or no longer used </a:t>
            </a:r>
            <a:r>
              <a:rPr lang="en-GB" dirty="0" smtClean="0"/>
              <a:t>because they have </a:t>
            </a:r>
            <a:r>
              <a:rPr lang="en-GB" dirty="0"/>
              <a:t>been replaced by something newer</a:t>
            </a:r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8086CE-AC02-BBB0-B206-D0D6990B053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85997" y="0"/>
            <a:ext cx="3620005" cy="151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11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What is a product?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A product is </a:t>
            </a:r>
            <a:r>
              <a:rPr lang="en-US" dirty="0" smtClean="0"/>
              <a:t>anything physical </a:t>
            </a:r>
            <a:r>
              <a:rPr lang="en-US" dirty="0"/>
              <a:t>that is capable of satisfying customer needs </a:t>
            </a:r>
          </a:p>
          <a:p>
            <a:pPr>
              <a:defRPr/>
            </a:pPr>
            <a:r>
              <a:rPr lang="en-US" dirty="0" smtClean="0"/>
              <a:t>Physical products include:</a:t>
            </a:r>
            <a:endParaRPr lang="en-US" dirty="0"/>
          </a:p>
          <a:p>
            <a:pPr marL="914400" lvl="1" indent="-457200">
              <a:buFont typeface="+mj-lt"/>
              <a:buAutoNum type="alphaUcPeriod"/>
              <a:defRPr/>
            </a:pPr>
            <a:r>
              <a:rPr lang="en-US" dirty="0"/>
              <a:t>Cars</a:t>
            </a:r>
          </a:p>
          <a:p>
            <a:pPr marL="914400" lvl="1" indent="-457200">
              <a:buFont typeface="+mj-lt"/>
              <a:buAutoNum type="alphaUcPeriod"/>
              <a:defRPr/>
            </a:pPr>
            <a:r>
              <a:rPr lang="en-US" dirty="0"/>
              <a:t>Washing machines</a:t>
            </a:r>
          </a:p>
          <a:p>
            <a:pPr marL="914400" lvl="1" indent="-457200">
              <a:buFont typeface="+mj-lt"/>
              <a:buAutoNum type="alphaUcPeriod"/>
              <a:defRPr/>
            </a:pPr>
            <a:r>
              <a:rPr lang="en-US" dirty="0" smtClean="0"/>
              <a:t>Games consoles</a:t>
            </a:r>
            <a:endParaRPr lang="en-US" dirty="0"/>
          </a:p>
          <a:p>
            <a:pPr marL="914400" lvl="1" indent="-457200">
              <a:buFont typeface="+mj-lt"/>
              <a:buAutoNum type="alphaUcPeriod"/>
              <a:defRPr/>
            </a:pPr>
            <a:r>
              <a:rPr lang="en-US" dirty="0"/>
              <a:t>Mobile </a:t>
            </a:r>
            <a:r>
              <a:rPr lang="en-US" dirty="0" smtClean="0"/>
              <a:t>phones</a:t>
            </a:r>
          </a:p>
          <a:p>
            <a:pPr marL="914400" lvl="1" indent="-457200">
              <a:buFont typeface="+mj-lt"/>
              <a:buAutoNum type="alphaUcPeriod"/>
              <a:defRPr/>
            </a:pPr>
            <a:r>
              <a:rPr lang="en-US" dirty="0" smtClean="0"/>
              <a:t>Cosmetics</a:t>
            </a:r>
            <a:endParaRPr lang="en-GB" sz="2400" dirty="0"/>
          </a:p>
          <a:p>
            <a:r>
              <a:rPr lang="en-GB" b="1" dirty="0" smtClean="0">
                <a:solidFill>
                  <a:srgbClr val="FF0000"/>
                </a:solidFill>
              </a:rPr>
              <a:t>Name 3 </a:t>
            </a:r>
            <a:r>
              <a:rPr lang="en-GB" b="1" dirty="0">
                <a:solidFill>
                  <a:srgbClr val="FF0000"/>
                </a:solidFill>
              </a:rPr>
              <a:t>more </a:t>
            </a:r>
            <a:r>
              <a:rPr lang="en-GB" b="1" dirty="0" smtClean="0">
                <a:solidFill>
                  <a:srgbClr val="FF0000"/>
                </a:solidFill>
              </a:rPr>
              <a:t>products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Jo Malone Paddington Bear Orange Marmalade Cologne Collection - AGLAIA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72200" y="2060849"/>
            <a:ext cx="5181600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62103" y="5373216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Arial Black" panose="020B0A04020102020204" pitchFamily="34" charset="0"/>
              </a:rPr>
              <a:t>Jo Malone perfume is an example of a product</a:t>
            </a:r>
            <a:endParaRPr lang="en-GB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1902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3812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Sample question 1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1616" y="2060848"/>
            <a:ext cx="10352308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17815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Sample question </a:t>
            </a:r>
            <a:r>
              <a:rPr lang="en-GB" sz="4800" dirty="0" smtClean="0">
                <a:solidFill>
                  <a:schemeClr val="bg1"/>
                </a:solidFill>
              </a:rPr>
              <a:t>2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232" y="2060848"/>
            <a:ext cx="10474106" cy="4104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18147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Sample question </a:t>
            </a:r>
            <a:r>
              <a:rPr lang="en-GB" sz="4800" dirty="0" smtClean="0">
                <a:solidFill>
                  <a:schemeClr val="bg1"/>
                </a:solidFill>
              </a:rPr>
              <a:t>3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2492896"/>
            <a:ext cx="10515600" cy="11706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35106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Sample question </a:t>
            </a:r>
            <a:r>
              <a:rPr lang="en-GB" sz="4800" dirty="0" smtClean="0">
                <a:solidFill>
                  <a:schemeClr val="bg1"/>
                </a:solidFill>
              </a:rPr>
              <a:t>4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33475" y="3401219"/>
            <a:ext cx="9925050" cy="1200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17908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Sample question </a:t>
            </a:r>
            <a:r>
              <a:rPr lang="en-GB" sz="4800" dirty="0" smtClean="0">
                <a:solidFill>
                  <a:schemeClr val="bg1"/>
                </a:solidFill>
              </a:rPr>
              <a:t>5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08522" y="2780928"/>
            <a:ext cx="10515600" cy="11634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61340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B70DAB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Answer question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GB" dirty="0"/>
              <a:t>Award 1 mark for identification of a reason, plus 2 further marks for explaining this reason up to a total of 3 marks. </a:t>
            </a:r>
          </a:p>
          <a:p>
            <a:r>
              <a:rPr lang="en-GB" dirty="0"/>
              <a:t>The business already understands the market (1). Market research may have already been carried out for a previous product (1). This may lead to the business having a better understanding of customer needs (1). </a:t>
            </a:r>
          </a:p>
          <a:p>
            <a:r>
              <a:rPr lang="en-GB" dirty="0"/>
              <a:t>It can reduce the development costs of creating a new product (1). This will reduce the need to obtain new sources of finance (1). Therefore, it may take less time to launch the new business idea (1). </a:t>
            </a:r>
          </a:p>
          <a:p>
            <a:r>
              <a:rPr lang="en-GB" dirty="0"/>
              <a:t>Accept any other appropriate response. Answers that list more than one reason with no explanation will be awarded a maximum of 1 mark. 	</a:t>
            </a:r>
          </a:p>
          <a:p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9282566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Sample question </a:t>
            </a:r>
            <a:r>
              <a:rPr lang="en-GB" sz="4800" dirty="0" smtClean="0">
                <a:solidFill>
                  <a:schemeClr val="bg1"/>
                </a:solidFill>
              </a:rPr>
              <a:t>6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1276" y="2564904"/>
            <a:ext cx="10515600" cy="14794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95497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75000"/>
            </a:schemeClr>
          </a:solidFill>
        </p:spPr>
        <p:txBody>
          <a:bodyPr/>
          <a:lstStyle/>
          <a:p>
            <a:r>
              <a:rPr lang="en-GB" b="1" dirty="0" smtClean="0">
                <a:solidFill>
                  <a:schemeClr val="bg1"/>
                </a:solidFill>
              </a:rPr>
              <a:t>How to level a 6 mark  question </a:t>
            </a:r>
            <a:br>
              <a:rPr lang="en-GB" b="1" dirty="0" smtClean="0">
                <a:solidFill>
                  <a:schemeClr val="bg1"/>
                </a:solidFill>
              </a:rPr>
            </a:br>
            <a:r>
              <a:rPr lang="en-GB" b="1" dirty="0" smtClean="0">
                <a:solidFill>
                  <a:schemeClr val="bg1"/>
                </a:solidFill>
              </a:rPr>
              <a:t>AO1b= 3 AO3a = 3</a:t>
            </a:r>
            <a:endParaRPr lang="en-GB" b="1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4797" y="1825625"/>
            <a:ext cx="850240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265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Sample question 7</a:t>
            </a:r>
          </a:p>
        </p:txBody>
      </p:sp>
      <p:pic>
        <p:nvPicPr>
          <p:cNvPr id="5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52927" y="1825625"/>
            <a:ext cx="10486146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Oval 5"/>
          <p:cNvSpPr/>
          <p:nvPr/>
        </p:nvSpPr>
        <p:spPr>
          <a:xfrm>
            <a:off x="1703512" y="2492896"/>
            <a:ext cx="576064" cy="720080"/>
          </a:xfrm>
          <a:prstGeom prst="ellipse">
            <a:avLst/>
          </a:prstGeom>
          <a:solidFill>
            <a:srgbClr val="FF00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476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What is a service?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sz="2800" dirty="0"/>
              <a:t>A service is an act that a business person carries out for you in exchange for money, for example:</a:t>
            </a:r>
          </a:p>
          <a:p>
            <a:pPr marL="914400" lvl="1" indent="-457200">
              <a:buFont typeface="+mj-lt"/>
              <a:buAutoNum type="alphaUcPeriod"/>
              <a:defRPr/>
            </a:pPr>
            <a:r>
              <a:rPr lang="en-US" sz="2400" dirty="0"/>
              <a:t>Dental treatment</a:t>
            </a:r>
          </a:p>
          <a:p>
            <a:pPr marL="914400" lvl="1" indent="-457200">
              <a:buFont typeface="+mj-lt"/>
              <a:buAutoNum type="alphaUcPeriod"/>
              <a:defRPr/>
            </a:pPr>
            <a:r>
              <a:rPr lang="en-US" sz="2400" dirty="0"/>
              <a:t>Accountancy</a:t>
            </a:r>
          </a:p>
          <a:p>
            <a:pPr marL="914400" lvl="1" indent="-457200">
              <a:buFont typeface="+mj-lt"/>
              <a:buAutoNum type="alphaUcPeriod"/>
              <a:defRPr/>
            </a:pPr>
            <a:r>
              <a:rPr lang="en-GB" sz="2400" dirty="0" smtClean="0"/>
              <a:t>Gardening</a:t>
            </a:r>
            <a:endParaRPr lang="en-GB" sz="2400" dirty="0"/>
          </a:p>
          <a:p>
            <a:pPr marL="914400" lvl="1" indent="-457200">
              <a:buFont typeface="+mj-lt"/>
              <a:buAutoNum type="alphaUcPeriod"/>
              <a:defRPr/>
            </a:pPr>
            <a:r>
              <a:rPr lang="en-GB" sz="2400" dirty="0" smtClean="0"/>
              <a:t>Barber</a:t>
            </a:r>
          </a:p>
          <a:p>
            <a:pPr>
              <a:defRPr/>
            </a:pPr>
            <a:r>
              <a:rPr lang="en-GB" sz="2400" dirty="0"/>
              <a:t>You cannot </a:t>
            </a:r>
            <a:r>
              <a:rPr lang="en-GB" sz="2400" dirty="0" smtClean="0"/>
              <a:t>‘touch’ </a:t>
            </a:r>
            <a:r>
              <a:rPr lang="en-GB" sz="2400" dirty="0"/>
              <a:t>a service it is </a:t>
            </a:r>
            <a:r>
              <a:rPr lang="en-GB" sz="2400" dirty="0" smtClean="0"/>
              <a:t>‘intangible’</a:t>
            </a:r>
            <a:endParaRPr lang="en-US" sz="2400" dirty="0"/>
          </a:p>
          <a:p>
            <a:pPr marL="0" indent="0">
              <a:buNone/>
            </a:pPr>
            <a:r>
              <a:rPr lang="en-GB" sz="3600" b="1" dirty="0" smtClean="0">
                <a:solidFill>
                  <a:srgbClr val="FF0000"/>
                </a:solidFill>
              </a:rPr>
              <a:t>Name </a:t>
            </a:r>
            <a:r>
              <a:rPr lang="en-GB" sz="3600" b="1" dirty="0">
                <a:solidFill>
                  <a:srgbClr val="FF0000"/>
                </a:solidFill>
              </a:rPr>
              <a:t>3 more </a:t>
            </a:r>
            <a:r>
              <a:rPr lang="en-GB" sz="3600" b="1" dirty="0" smtClean="0">
                <a:solidFill>
                  <a:srgbClr val="FF0000"/>
                </a:solidFill>
              </a:rPr>
              <a:t>services</a:t>
            </a:r>
            <a:endParaRPr lang="en-GB" sz="3600" b="1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56040" y="2060848"/>
            <a:ext cx="4752975" cy="3028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636529" y="5477880"/>
            <a:ext cx="4593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Arial Black" panose="020B0A04020102020204" pitchFamily="34" charset="0"/>
              </a:rPr>
              <a:t>Barber is an example of a service</a:t>
            </a:r>
            <a:endParaRPr lang="en-GB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0914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68" y="836712"/>
            <a:ext cx="7236804" cy="4824536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4112" y="1628800"/>
            <a:ext cx="468172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935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Suggested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GB" dirty="0"/>
              <a:t>Use a computer to find out </a:t>
            </a:r>
            <a:r>
              <a:rPr lang="en-GB" dirty="0" smtClean="0"/>
              <a:t>more examples of products and services</a:t>
            </a:r>
            <a:endParaRPr lang="en-GB" dirty="0"/>
          </a:p>
          <a:p>
            <a:r>
              <a:rPr lang="en-GB" dirty="0"/>
              <a:t>Create two collages, one showing products and one showing services </a:t>
            </a:r>
            <a:endParaRPr lang="en-GB" dirty="0" smtClean="0"/>
          </a:p>
          <a:p>
            <a:r>
              <a:rPr lang="en-GB" dirty="0" smtClean="0"/>
              <a:t>Use </a:t>
            </a:r>
            <a:r>
              <a:rPr lang="en-GB" dirty="0" err="1" smtClean="0"/>
              <a:t>Canva</a:t>
            </a:r>
            <a:r>
              <a:rPr lang="en-GB" dirty="0" smtClean="0"/>
              <a:t> or a similar program to make your collage look really professional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6962" y="2482056"/>
            <a:ext cx="51720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3140968"/>
            <a:ext cx="10515600" cy="2852737"/>
          </a:xfrm>
        </p:spPr>
        <p:txBody>
          <a:bodyPr>
            <a:no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</a:rPr>
              <a:t>Why new business ideas come about: Changes in technology</a:t>
            </a:r>
            <a:endParaRPr lang="en-GB" sz="4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458" y="0"/>
            <a:ext cx="12273458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442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Changes in technology: Amazon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GB" sz="2400" dirty="0" smtClean="0"/>
              <a:t>The Internet was invented in 1990 and since then it has meant that there is a new market and ways to sell to customers online</a:t>
            </a:r>
            <a:endParaRPr lang="en-GB" sz="2400" dirty="0"/>
          </a:p>
          <a:p>
            <a:r>
              <a:rPr lang="en-GB" sz="2400" dirty="0"/>
              <a:t>This is called </a:t>
            </a:r>
            <a:r>
              <a:rPr lang="en-GB" sz="2400" dirty="0" smtClean="0"/>
              <a:t>e-commerce, the ‘e’ means electronic</a:t>
            </a:r>
          </a:p>
          <a:p>
            <a:r>
              <a:rPr lang="en-GB" sz="2400" dirty="0" smtClean="0"/>
              <a:t>Amazon has grown into a billion-dollar business due to the Internet</a:t>
            </a:r>
          </a:p>
          <a:p>
            <a:r>
              <a:rPr lang="en-GB" sz="2400" b="1" dirty="0" smtClean="0">
                <a:solidFill>
                  <a:srgbClr val="FF0000"/>
                </a:solidFill>
              </a:rPr>
              <a:t>What do you think m-commerce is?</a:t>
            </a:r>
            <a:endParaRPr lang="en-GB" sz="2400" b="1" dirty="0">
              <a:solidFill>
                <a:srgbClr val="FF0000"/>
              </a:solidFill>
            </a:endParaRPr>
          </a:p>
          <a:p>
            <a:r>
              <a:rPr lang="en-GB" sz="2400" b="1" dirty="0" smtClean="0">
                <a:solidFill>
                  <a:srgbClr val="FF0000"/>
                </a:solidFill>
              </a:rPr>
              <a:t>What products and services have you bought online?</a:t>
            </a:r>
            <a:endParaRPr lang="en-GB" sz="2400" b="1" dirty="0">
              <a:solidFill>
                <a:srgbClr val="FF0000"/>
              </a:solidFill>
            </a:endParaRPr>
          </a:p>
        </p:txBody>
      </p:sp>
      <p:pic>
        <p:nvPicPr>
          <p:cNvPr id="7" name="Content Placeholder 6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3150" y="1856183"/>
            <a:ext cx="5259810" cy="29409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240017" y="5511739"/>
            <a:ext cx="5113783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rial Rounded MT Bold" panose="020F0704030504030204" pitchFamily="34" charset="0"/>
              </a:rPr>
              <a:t>Watch the clip on Amazon – what technology did you see in the video?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6898" y="1126350"/>
            <a:ext cx="1783085" cy="178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34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800" dirty="0"/>
              <a:t>Changes in technology: </a:t>
            </a:r>
            <a:r>
              <a:rPr lang="en-GB" sz="4800" dirty="0" smtClean="0"/>
              <a:t>Online platforms</a:t>
            </a:r>
            <a:endParaRPr lang="en-GB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7418040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dirty="0" smtClean="0"/>
              <a:t>Micro </a:t>
            </a:r>
            <a:r>
              <a:rPr lang="en-GB" dirty="0"/>
              <a:t>businesses are now able to set </a:t>
            </a:r>
            <a:r>
              <a:rPr lang="en-GB" dirty="0" smtClean="0"/>
              <a:t>up quickly </a:t>
            </a:r>
            <a:r>
              <a:rPr lang="en-GB" dirty="0"/>
              <a:t>and sell virtually anything online due to </a:t>
            </a:r>
            <a:r>
              <a:rPr lang="en-GB" dirty="0" smtClean="0"/>
              <a:t>websites and apps </a:t>
            </a:r>
            <a:r>
              <a:rPr lang="en-GB" dirty="0"/>
              <a:t>such as </a:t>
            </a:r>
            <a:r>
              <a:rPr lang="en-GB" dirty="0" smtClean="0"/>
              <a:t>eBay</a:t>
            </a:r>
          </a:p>
          <a:p>
            <a:r>
              <a:rPr lang="en-GB" dirty="0" smtClean="0"/>
              <a:t>These are called third party platforms</a:t>
            </a:r>
          </a:p>
          <a:p>
            <a:r>
              <a:rPr lang="en-GB" dirty="0" smtClean="0"/>
              <a:t>This means it’s easier than ever for people to become entrepreneurs and run their own businesses</a:t>
            </a:r>
            <a:endParaRPr lang="en-GB" dirty="0"/>
          </a:p>
          <a:p>
            <a:r>
              <a:rPr lang="en-GB" b="1" dirty="0" smtClean="0">
                <a:solidFill>
                  <a:srgbClr val="FF0000"/>
                </a:solidFill>
              </a:rPr>
              <a:t>What </a:t>
            </a:r>
            <a:r>
              <a:rPr lang="en-GB" b="1" dirty="0">
                <a:solidFill>
                  <a:srgbClr val="FF0000"/>
                </a:solidFill>
              </a:rPr>
              <a:t>alternative </a:t>
            </a:r>
            <a:r>
              <a:rPr lang="en-GB" b="1" dirty="0" smtClean="0">
                <a:solidFill>
                  <a:srgbClr val="FF0000"/>
                </a:solidFill>
              </a:rPr>
              <a:t>online platforms are </a:t>
            </a:r>
            <a:r>
              <a:rPr lang="en-GB" b="1" dirty="0">
                <a:solidFill>
                  <a:srgbClr val="FF0000"/>
                </a:solidFill>
              </a:rPr>
              <a:t>there for </a:t>
            </a:r>
            <a:r>
              <a:rPr lang="en-GB" b="1" dirty="0" smtClean="0">
                <a:solidFill>
                  <a:srgbClr val="FF0000"/>
                </a:solidFill>
              </a:rPr>
              <a:t>selling products?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5" name="Content Placeholder 4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2"/>
          <a:stretch/>
        </p:blipFill>
        <p:spPr>
          <a:xfrm>
            <a:off x="8259906" y="1825625"/>
            <a:ext cx="287665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886174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>
        <a:ln w="57150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</TotalTime>
  <Words>1926</Words>
  <Application>Microsoft Office PowerPoint</Application>
  <PresentationFormat>Widescreen</PresentationFormat>
  <Paragraphs>223</Paragraphs>
  <Slides>50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50</vt:i4>
      </vt:variant>
    </vt:vector>
  </HeadingPairs>
  <TitlesOfParts>
    <vt:vector size="60" baseType="lpstr">
      <vt:lpstr>Arial</vt:lpstr>
      <vt:lpstr>Arial Black</vt:lpstr>
      <vt:lpstr>Arial Rounded MT Bold</vt:lpstr>
      <vt:lpstr>Calibri</vt:lpstr>
      <vt:lpstr>Calibri Light</vt:lpstr>
      <vt:lpstr>3_Office Theme</vt:lpstr>
      <vt:lpstr>1_Office Theme</vt:lpstr>
      <vt:lpstr>Office Theme</vt:lpstr>
      <vt:lpstr>6_Office Theme</vt:lpstr>
      <vt:lpstr>4_Office Theme</vt:lpstr>
      <vt:lpstr>GCSE Edexcel  Business</vt:lpstr>
      <vt:lpstr>From Edexcel</vt:lpstr>
      <vt:lpstr>Starter</vt:lpstr>
      <vt:lpstr>What is a product?</vt:lpstr>
      <vt:lpstr>What is a service?</vt:lpstr>
      <vt:lpstr>Suggested activity</vt:lpstr>
      <vt:lpstr>Why new business ideas come about: Changes in technology</vt:lpstr>
      <vt:lpstr>Changes in technology: Amazon</vt:lpstr>
      <vt:lpstr>Changes in technology: Online platforms</vt:lpstr>
      <vt:lpstr>Changes in technology: New innovation</vt:lpstr>
      <vt:lpstr>Changes in technology: robotics</vt:lpstr>
      <vt:lpstr>Why new business ideas come about: Changes in what consumers want</vt:lpstr>
      <vt:lpstr>Definition: Needs</vt:lpstr>
      <vt:lpstr>Definition: Wants</vt:lpstr>
      <vt:lpstr>Suggested activity – wants and needs</vt:lpstr>
      <vt:lpstr>Wants and needs: Social media</vt:lpstr>
      <vt:lpstr>Changes (OVER TIME) in what consumers want</vt:lpstr>
      <vt:lpstr>Wants and needs: ready meals</vt:lpstr>
      <vt:lpstr>Wants and needs: “Free from” foods</vt:lpstr>
      <vt:lpstr>Change in tastes and trends</vt:lpstr>
      <vt:lpstr>Suggested activity – research the market</vt:lpstr>
      <vt:lpstr>Why new business ideas come about: Products and services becoming obsolete</vt:lpstr>
      <vt:lpstr>Definition: Obsolete</vt:lpstr>
      <vt:lpstr>Obsolete products</vt:lpstr>
      <vt:lpstr>Obsolete services</vt:lpstr>
      <vt:lpstr>How new business ideas come about: Original ideas</vt:lpstr>
      <vt:lpstr>Definition: Original ideas</vt:lpstr>
      <vt:lpstr>How do original ideas for products come about?</vt:lpstr>
      <vt:lpstr>Original ideas – solve problems</vt:lpstr>
      <vt:lpstr>Original ideas – gap in the market</vt:lpstr>
      <vt:lpstr>Suggested activity – research Trunki</vt:lpstr>
      <vt:lpstr>Original ideas – carried out research</vt:lpstr>
      <vt:lpstr>How new business ideas come about: Adapting existing products /services /ideas</vt:lpstr>
      <vt:lpstr>Adapting existing ideas</vt:lpstr>
      <vt:lpstr>Adapting existing ideas – a current product or service with new features</vt:lpstr>
      <vt:lpstr>New version of an old product</vt:lpstr>
      <vt:lpstr>Cheaper version of an old product</vt:lpstr>
      <vt:lpstr>Plenary Quiz</vt:lpstr>
      <vt:lpstr>PowerPoint Presentation</vt:lpstr>
      <vt:lpstr>PowerPoint Presentation</vt:lpstr>
      <vt:lpstr>Sample question 1</vt:lpstr>
      <vt:lpstr>Sample question 2</vt:lpstr>
      <vt:lpstr>Sample question 3</vt:lpstr>
      <vt:lpstr>Sample question 4</vt:lpstr>
      <vt:lpstr>Sample question 5</vt:lpstr>
      <vt:lpstr>Answer question 5</vt:lpstr>
      <vt:lpstr>Sample question 6</vt:lpstr>
      <vt:lpstr>How to level a 6 mark  question  AO1b= 3 AO3a = 3</vt:lpstr>
      <vt:lpstr>Sample question 7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SHilton</dc:creator>
  <dc:description>www.revisionstation.co.uk</dc:description>
  <cp:lastModifiedBy>Sarah Hilton</cp:lastModifiedBy>
  <cp:revision>191</cp:revision>
  <dcterms:created xsi:type="dcterms:W3CDTF">2016-08-11T21:49:43Z</dcterms:created>
  <dcterms:modified xsi:type="dcterms:W3CDTF">2025-09-21T15:20:33Z</dcterms:modified>
</cp:coreProperties>
</file>